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EPTFVW+MS-UIGothic"/>
      <p:regular r:id="rId20"/>
    </p:embeddedFont>
    <p:embeddedFont>
      <p:font typeface="ORCKJE+HLIFED+ArialMT"/>
      <p:regular r:id="rId21"/>
    </p:embeddedFont>
    <p:embeddedFont>
      <p:font typeface="MGCHWT+SHIDHL+MicrosoftYaHei-Bold"/>
      <p:regular r:id="rId22"/>
    </p:embeddedFont>
    <p:embeddedFont>
      <p:font typeface="CHPBSJ+UWSMAO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A0201-8F18-4A35-88E6-A1FA5D602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87EE8-489C-4E80-8718-0B948D68F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ED02F-EA03-4D69-BDF6-F62E5D00E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490C2-9F49-4614-93E8-96711521F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2F4775-50B5-450C-9483-7820B8F55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6A56CE-6CEF-4389-BC63-7398505CD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0951C6-2DA3-4150-955A-BE7DBC891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65C27-C874-476F-B829-3A2C45BE3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CD2653-091E-473C-B198-0CC40EC5E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324FE-C452-42CD-BE9A-C3BF541C0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4AFB5-201F-4A7F-B112-C01397E31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52133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532379" y="2567372"/>
            <a:ext cx="7689532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42656C"/>
                </a:solidFill>
                <a:latin typeface="EPTFVW+MS-UIGothic"/>
                <a:cs typeface="EPTFVW+MS-UIGothic"/>
              </a:rPr>
              <a:t>宝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洁</a:t>
            </a:r>
            <a:r>
              <a:rPr sz="4050">
                <a:solidFill>
                  <a:srgbClr val="42656C"/>
                </a:solidFill>
                <a:latin typeface="EPTFVW+MS-UIGothic"/>
                <a:cs typeface="EPTFVW+MS-UIGothic"/>
              </a:rPr>
              <a:t>公司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战</a:t>
            </a:r>
            <a:r>
              <a:rPr sz="4050">
                <a:solidFill>
                  <a:srgbClr val="42656C"/>
                </a:solidFill>
                <a:latin typeface="EPTFVW+MS-UIGothic"/>
                <a:cs typeface="EPTFVW+MS-UIGothic"/>
              </a:rPr>
              <a:t>略分析超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详细课</a:t>
            </a:r>
            <a:r>
              <a:rPr sz="4050">
                <a:solidFill>
                  <a:srgbClr val="42656C"/>
                </a:solidFill>
                <a:latin typeface="EPTFVW+MS-UIGothic"/>
                <a:cs typeface="EPTFVW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82795" y="214903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ORCKJE+HLIFED+ArialMT"/>
                <a:cs typeface="ORCKJE+HLIFED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EPTFVW+MS-UIGothic"/>
                <a:cs typeface="EPTFVW+MS-UIGothic"/>
              </a:rPr>
              <a:t>公司概述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82795" y="269767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ORCKJE+HLIFED+ArialMT"/>
                <a:cs typeface="ORCKJE+HLIFED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EPTFVW+MS-UIGothic"/>
                <a:cs typeface="EPTFVW+MS-UIGothic"/>
              </a:rPr>
              <a:t>市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42656C"/>
                </a:solidFill>
                <a:latin typeface="EPTFVW+MS-UIGothic"/>
                <a:cs typeface="EPTFVW+MS-UIGothic"/>
              </a:rPr>
              <a:t>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82795" y="324631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ORCKJE+HLIFED+ArialMT"/>
                <a:cs typeface="ORCKJE+HLIFED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42656C"/>
                </a:solidFill>
                <a:latin typeface="EPTFVW+MS-UIGothic"/>
                <a:cs typeface="EPTFVW+MS-UIGothic"/>
              </a:rPr>
              <a:t>略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42656C"/>
                </a:solidFill>
                <a:latin typeface="EPTFVW+MS-UIGothic"/>
                <a:cs typeface="EPTFVW+MS-UIGothic"/>
              </a:rPr>
              <a:t>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82795" y="379495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ORCKJE+HLIFED+ArialMT"/>
                <a:cs typeface="ORCKJE+HLIFED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财务</a:t>
            </a:r>
            <a:r>
              <a:rPr sz="2400">
                <a:solidFill>
                  <a:srgbClr val="42656C"/>
                </a:solidFill>
                <a:latin typeface="EPTFVW+MS-UIGothic"/>
                <a:cs typeface="EPTFVW+MS-UIGothic"/>
              </a:rPr>
              <a:t>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82795" y="4343590"/>
            <a:ext cx="2795497" cy="13328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ORCKJE+HLIFED+ArialMT"/>
                <a:cs typeface="ORCKJE+HLIFED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风险评</a:t>
            </a:r>
            <a:r>
              <a:rPr sz="2400">
                <a:solidFill>
                  <a:srgbClr val="42656C"/>
                </a:solidFill>
                <a:latin typeface="EPTFVW+MS-UIGothic"/>
                <a:cs typeface="EPTFVW+MS-UIGothic"/>
              </a:rPr>
              <a:t>估与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42656C"/>
                </a:solidFill>
                <a:latin typeface="EPTFVW+MS-UIGothic"/>
                <a:cs typeface="EPTFVW+MS-UIGothic"/>
              </a:rPr>
              <a:t>策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ORCKJE+HLIFED+ArialMT"/>
                <a:cs typeface="ORCKJE+HLIFED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EPTFVW+MS-UIGothic"/>
                <a:cs typeface="EPTFVW+MS-UIGothic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050405"/>
            <a:ext cx="2622166" cy="24373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67"/>
              </a:lnSpc>
              <a:spcBef>
                <a:spcPct val="0"/>
              </a:spcBef>
              <a:spcAft>
                <a:spcPct val="0"/>
              </a:spcAft>
            </a:pPr>
            <a:r>
              <a:rPr sz="7550" spc="10">
                <a:solidFill>
                  <a:srgbClr val="EFFFFD"/>
                </a:solidFill>
                <a:latin typeface="MGCHWT+SHIDHL+MicrosoftYaHei-Bold"/>
                <a:cs typeface="MGCHWT+SHIDHL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74284" y="384680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2656C"/>
                </a:solidFill>
                <a:latin typeface="EPTFVW+MS-UIGothic"/>
                <a:cs typeface="EPTFVW+MS-UIGothic"/>
              </a:rPr>
              <a:t>公司概述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EPTFVW+MS-UIGothic"/>
                <a:cs typeface="EPTFVW+MS-UIGothic"/>
              </a:rPr>
              <a:t>公司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A5B2"/>
                </a:solidFill>
                <a:latin typeface="EPTFVW+MS-UIGothic"/>
                <a:cs typeface="EPTFVW+MS-UIGothic"/>
              </a:rPr>
              <a:t>史与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A5B2"/>
                </a:solidFill>
                <a:latin typeface="EPTFVW+MS-UIGothic"/>
                <a:cs typeface="EPTFVW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HPBSJ+UWSMAO+MicrosoftYaHei"/>
                <a:cs typeface="CHPBSJ+UWSMAO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HPBSJ+UWSMAO+MicrosoftYaHei"/>
                <a:cs typeface="CHPBSJ+UWSMAO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HPBSJ+UWSMAO+MicrosoftYaHei"/>
                <a:cs typeface="CHPBSJ+UWSMAO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HPBSJ+UWSMAO+MicrosoftYaHei"/>
                <a:cs typeface="CHPBSJ+UWSMAO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1394" y="5190342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5879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HPBSJ+UWSMAO+MicrosoftYaHei"/>
                <a:cs typeface="CHPBSJ+UWSMAO+MicrosoftYaHei"/>
              </a:rPr>
              <a:t>1837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年，宝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公司在美国成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立，初期以生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烛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和肥皂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942974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主。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79190" y="5190342"/>
            <a:ext cx="2496941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5879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HPBSJ+UWSMAO+MicrosoftYaHei"/>
                <a:cs typeface="CHPBSJ+UWSMAO+MicrosoftYaHei"/>
              </a:rPr>
              <a:t>19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末至</a:t>
            </a:r>
            <a:r>
              <a:rPr sz="1350">
                <a:solidFill>
                  <a:srgbClr val="000000"/>
                </a:solidFill>
                <a:latin typeface="CHPBSJ+UWSMAO+MicrosoftYaHei"/>
                <a:cs typeface="CHPBSJ+UWSMAO+MicrosoftYaHei"/>
              </a:rPr>
              <a:t>20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初，宝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开始涉足日用品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域，推出了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一系列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品，如洗衣粉、香皂</a:t>
            </a:r>
          </a:p>
          <a:p>
            <a:pPr marL="942975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57620" y="5181453"/>
            <a:ext cx="243070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1119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HPBSJ+UWSMAO+MicrosoftYaHei"/>
                <a:cs typeface="CHPBSJ+UWSMAO+MicrosoftYaHei"/>
              </a:rPr>
              <a:t>20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中期，宝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开始全球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扩张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入欧洲、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洲等地</a:t>
            </a:r>
          </a:p>
          <a:p>
            <a:pPr marL="857249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36050" y="5190342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近年来，宝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续进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行多元化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展，拓展了美容、健康等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77152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务领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EPTFVW+MS-UIGothic"/>
                <a:cs typeface="EPTFVW+MS-UIGothic"/>
              </a:rPr>
              <a:t>公司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组织</a:t>
            </a:r>
            <a:r>
              <a:rPr sz="3000">
                <a:solidFill>
                  <a:srgbClr val="00A5B2"/>
                </a:solidFill>
                <a:latin typeface="EPTFVW+MS-UIGothic"/>
                <a:cs typeface="EPTFVW+MS-UIGothic"/>
              </a:rPr>
              <a:t>架构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PTFVW+MS-UIGothic"/>
                <a:cs typeface="EPTFVW+MS-UIGothic"/>
              </a:rPr>
              <a:t>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FFF"/>
                </a:solidFill>
                <a:latin typeface="EPTFVW+MS-UIGothic"/>
                <a:cs typeface="EPTFVW+MS-UIGothic"/>
              </a:rPr>
              <a:t>公司采用矩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阵</a:t>
            </a:r>
            <a:r>
              <a:rPr sz="1500">
                <a:solidFill>
                  <a:srgbClr val="FFFFFF"/>
                </a:solidFill>
                <a:latin typeface="EPTFVW+MS-UIGothic"/>
                <a:cs typeface="EPTFVW+MS-UIGothic"/>
              </a:rPr>
              <a:t>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EPTFVW+MS-UIGothic"/>
                <a:cs typeface="EPTFVW+MS-UIGothic"/>
              </a:rPr>
              <a:t>架构，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PTFVW+MS-UIGothic"/>
                <a:cs typeface="EPTFVW+MS-UIGothic"/>
              </a:rPr>
              <a:t>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EPTFVW+MS-UIGothic"/>
                <a:cs typeface="EPTFVW+MS-UIGothic"/>
              </a:rPr>
              <a:t>品牌管理部和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EPTFVW+MS-UIGothic"/>
                <a:cs typeface="EPTFVW+MS-UIGothic"/>
              </a:rPr>
              <a:t>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类别</a:t>
            </a:r>
            <a:r>
              <a:rPr sz="1500">
                <a:solidFill>
                  <a:srgbClr val="FFFFFF"/>
                </a:solidFill>
                <a:latin typeface="EPTFVW+MS-UIGothic"/>
                <a:cs typeface="EPTFVW+MS-UIGothic"/>
              </a:rPr>
              <a:t>管理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PTFVW+MS-UIGothic"/>
                <a:cs typeface="EPTFVW+MS-UIGothic"/>
              </a:rPr>
              <a:t>部。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PTFVW+MS-UIGothic"/>
                <a:cs typeface="EPTFVW+MS-UIGothic"/>
              </a:rPr>
              <a:t>品牌管理部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FFF"/>
                </a:solidFill>
                <a:latin typeface="EPTFVW+MS-UIGothic"/>
                <a:cs typeface="EPTFVW+MS-UIGothic"/>
              </a:rPr>
              <a:t>品牌的全面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EPTFVW+MS-UIGothic"/>
                <a:cs typeface="EPTFVW+MS-UIGothic"/>
              </a:rPr>
              <a:t>划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PTFVW+MS-UIGothic"/>
                <a:cs typeface="EPTFVW+MS-UIGothic"/>
              </a:rPr>
              <a:t>和管理，包括品牌定位、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EPTFVW+MS-UIGothic"/>
                <a:cs typeface="EPTFVW+MS-UIGothic"/>
              </a:rPr>
              <a:t>播、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PTFVW+MS-UIGothic"/>
                <a:cs typeface="EPTFVW+MS-UIGothic"/>
              </a:rPr>
              <a:t>推广等。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EPTFVW+MS-UIGothic"/>
                <a:cs typeface="EPTFVW+MS-UIGothic"/>
              </a:rPr>
              <a:t>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类别</a:t>
            </a:r>
            <a:r>
              <a:rPr sz="1500">
                <a:solidFill>
                  <a:srgbClr val="FFFFFF"/>
                </a:solidFill>
                <a:latin typeface="EPTFVW+MS-UIGothic"/>
                <a:cs typeface="EPTFVW+MS-UIGothic"/>
              </a:rPr>
              <a:t>管理部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FFF"/>
                </a:solidFill>
                <a:latin typeface="EPTFVW+MS-UIGothic"/>
                <a:cs typeface="EPTFVW+MS-UIGothic"/>
              </a:rPr>
              <a:t>某一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类产</a:t>
            </a:r>
            <a:r>
              <a:rPr sz="1500">
                <a:solidFill>
                  <a:srgbClr val="FFFFFF"/>
                </a:solidFill>
                <a:latin typeface="EPTFVW+MS-UIGothic"/>
                <a:cs typeface="EPTFVW+MS-UIGothic"/>
              </a:rPr>
              <a:t>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PTFVW+MS-UIGothic"/>
                <a:cs typeface="EPTFVW+MS-UIGothic"/>
              </a:rPr>
              <a:t>的整体运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EPTFVW+MS-UIGothic"/>
                <a:cs typeface="EPTFVW+MS-UIGothic"/>
              </a:rPr>
              <a:t>，包括研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EPTFVW+MS-UIGothic"/>
                <a:cs typeface="EPTFVW+MS-UIGothic"/>
              </a:rPr>
              <a:t>、生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EPTFVW+MS-UIGothic"/>
                <a:cs typeface="EPTFVW+MS-UIGothic"/>
              </a:rPr>
              <a:t>、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FFF"/>
                </a:solidFill>
                <a:latin typeface="EPTFVW+MS-UIGothic"/>
                <a:cs typeface="EPTFVW+MS-UIGothic"/>
              </a:rPr>
              <a:t>售等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FFFFF"/>
                </a:solidFill>
                <a:latin typeface="EPTFVW+MS-UIGothic"/>
                <a:cs typeface="EPTFV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EPTFVW+MS-UIGothic"/>
                <a:cs typeface="EPTFVW+MS-UIGothic"/>
              </a:rPr>
              <a:t>公司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业务</a:t>
            </a:r>
            <a:r>
              <a:rPr sz="3000">
                <a:solidFill>
                  <a:srgbClr val="00A5B2"/>
                </a:solidFill>
                <a:latin typeface="EPTFVW+MS-UIGothic"/>
                <a:cs typeface="EPTFVW+MS-UIGothic"/>
              </a:rPr>
              <a:t>范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HPBSJ+UWSMAO+MicrosoftYaHei"/>
                <a:cs typeface="CHPBSJ+UWSMAO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HPBSJ+UWSMAO+MicrosoftYaHei"/>
                <a:cs typeface="CHPBSJ+UWSMAO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HPBSJ+UWSMAO+MicrosoftYaHei"/>
                <a:cs typeface="CHPBSJ+UWSMAO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HPBSJ+UWSMAO+MicrosoftYaHei"/>
                <a:cs typeface="CHPBSJ+UWSMAO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EPTFVW+MS-UIGothic"/>
                <a:cs typeface="EPTFVW+MS-UIGothic"/>
              </a:rPr>
              <a:t>个人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1550">
                <a:solidFill>
                  <a:srgbClr val="00A5B2"/>
                </a:solidFill>
                <a:latin typeface="EPTFVW+MS-UIGothic"/>
                <a:cs typeface="EPTFVW+MS-UIGothic"/>
              </a:rPr>
              <a:t>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EPTFVW+MS-UIGothic"/>
                <a:cs typeface="EPTFVW+MS-UIGothic"/>
              </a:rPr>
              <a:t>家用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1550">
                <a:solidFill>
                  <a:srgbClr val="00A5B2"/>
                </a:solidFill>
                <a:latin typeface="EPTFVW+MS-UIGothic"/>
                <a:cs typeface="EPTFVW+MS-UIGothic"/>
              </a:rPr>
              <a:t>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EPTFVW+MS-UIGothic"/>
                <a:cs typeface="EPTFVW+MS-UIGothic"/>
              </a:rPr>
              <a:t>健康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1550">
                <a:solidFill>
                  <a:srgbClr val="00A5B2"/>
                </a:solidFill>
                <a:latin typeface="EPTFVW+MS-UIGothic"/>
                <a:cs typeface="EPTFVW+MS-UIGothic"/>
              </a:rPr>
              <a:t>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EPTFVW+MS-UIGothic"/>
                <a:cs typeface="EPTFVW+MS-UIGothic"/>
              </a:rPr>
              <a:t>美容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1550">
                <a:solidFill>
                  <a:srgbClr val="00A5B2"/>
                </a:solidFill>
                <a:latin typeface="EPTFVW+MS-UIGothic"/>
                <a:cs typeface="EPTFVW+MS-UIGothic"/>
              </a:rPr>
              <a:t>理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36446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包括洗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水、沐浴露、牙膏、</a:t>
            </a:r>
          </a:p>
          <a:p>
            <a:pPr marL="685799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妆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品等。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56163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包括洗衣粉、洗衣液、清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洁剂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、</a:t>
            </a:r>
          </a:p>
          <a:p>
            <a:pPr marL="6000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空气清新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30705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生巾、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纸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裤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、口腔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  <a:p>
            <a:pPr marL="685799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品等。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36446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肤品、彩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妆</a:t>
            </a:r>
            <a:r>
              <a:rPr sz="1350">
                <a:solidFill>
                  <a:srgbClr val="000000"/>
                </a:solidFill>
                <a:latin typeface="EPTFVW+MS-UIGothic"/>
                <a:cs typeface="EPTFVW+MS-UIGothic"/>
              </a:rPr>
              <a:t>、香水等。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050405"/>
            <a:ext cx="2622166" cy="24373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67"/>
              </a:lnSpc>
              <a:spcBef>
                <a:spcPct val="0"/>
              </a:spcBef>
              <a:spcAft>
                <a:spcPct val="0"/>
              </a:spcAft>
            </a:pPr>
            <a:r>
              <a:rPr sz="7550" spc="10">
                <a:solidFill>
                  <a:srgbClr val="EFFFFD"/>
                </a:solidFill>
                <a:latin typeface="MGCHWT+SHIDHL+MicrosoftYaHei-Bold"/>
                <a:cs typeface="MGCHWT+SHIDHL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74284" y="384680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2656C"/>
                </a:solidFill>
                <a:latin typeface="EPTFVW+MS-UIGothic"/>
                <a:cs typeface="EPTFVW+MS-UIGothic"/>
              </a:rPr>
              <a:t>市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场</a:t>
            </a:r>
            <a:r>
              <a:rPr sz="4500">
                <a:solidFill>
                  <a:srgbClr val="42656C"/>
                </a:solidFill>
                <a:latin typeface="EPTFVW+MS-UIGothic"/>
                <a:cs typeface="EPTFVW+MS-UIGothic"/>
              </a:rPr>
              <a:t>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EPTFVW+MS-UIGothic"/>
                <a:cs typeface="EPTFVW+MS-UIGothic"/>
              </a:rPr>
              <a:t>行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业趋势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GCHWT+SHIDHL+MicrosoftYaHei-Bold"/>
                <a:cs typeface="MGCHWT+SHIDH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GCHWT+SHIDHL+MicrosoftYaHei-Bold"/>
                <a:cs typeface="MGCHWT+SHIDH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GCHWT+SHIDHL+MicrosoftYaHei-Bold"/>
                <a:cs typeface="MGCHWT+SHIDH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EPTFVW+MS-UIGothic"/>
                <a:cs typeface="EPTFVW+MS-UIGothic"/>
              </a:rPr>
              <a:t>消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费</a:t>
            </a:r>
            <a:r>
              <a:rPr sz="2000" spc="25">
                <a:solidFill>
                  <a:srgbClr val="00A5B2"/>
                </a:solidFill>
                <a:latin typeface="EPTFVW+MS-UIGothic"/>
                <a:cs typeface="EPTFVW+MS-UIGothic"/>
              </a:rPr>
              <a:t>升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EPTFVW+MS-UIGothic"/>
                <a:cs typeface="EPTFVW+MS-UIGothic"/>
              </a:rPr>
              <a:t>技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术创</a:t>
            </a:r>
            <a:r>
              <a:rPr sz="2000">
                <a:solidFill>
                  <a:srgbClr val="00A5B2"/>
                </a:solidFill>
                <a:latin typeface="EPTFVW+MS-UIGothic"/>
                <a:cs typeface="EPTFVW+MS-UIGothic"/>
              </a:rPr>
              <a:t>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绿</a:t>
            </a:r>
            <a:r>
              <a:rPr sz="2000" spc="25">
                <a:solidFill>
                  <a:srgbClr val="00A5B2"/>
                </a:solidFill>
                <a:latin typeface="EPTFVW+MS-UIGothic"/>
                <a:cs typeface="EPTFVW+MS-UIGothic"/>
              </a:rPr>
              <a:t>色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环</a:t>
            </a:r>
            <a:r>
              <a:rPr sz="2000">
                <a:solidFill>
                  <a:srgbClr val="00A5B2"/>
                </a:solidFill>
                <a:latin typeface="EPTFVW+MS-UIGothic"/>
                <a:cs typeface="EPTFVW+MS-UIGothic"/>
              </a:rPr>
              <a:t>保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随着消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者收入水平的提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高，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高品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、高附加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品需求增加。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网、大数据、人工智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能等技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展，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快消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品行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业带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来新的商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模式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手段。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对环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保、可持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展的意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对绿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色、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有机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品的需求增加。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竞</a:t>
            </a:r>
            <a:r>
              <a:rPr sz="3000">
                <a:solidFill>
                  <a:srgbClr val="00A5B2"/>
                </a:solidFill>
                <a:latin typeface="EPTFVW+MS-UIGothic"/>
                <a:cs typeface="EPTFVW+MS-UIGothic"/>
              </a:rPr>
              <a:t>争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A5B2"/>
                </a:solidFill>
                <a:latin typeface="EPTFVW+MS-UIGothic"/>
                <a:cs typeface="EPTFVW+MS-UIGothic"/>
              </a:rPr>
              <a:t>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EPTFVW+MS-UIGothic"/>
                <a:cs typeface="EPTFVW+MS-UIGothic"/>
              </a:rPr>
              <a:t>国内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2000" spc="23">
                <a:solidFill>
                  <a:srgbClr val="FFFDFD"/>
                </a:solidFill>
                <a:latin typeface="EPTFVW+MS-UIGothic"/>
                <a:cs typeface="EPTFVW+MS-UIGothic"/>
              </a:rPr>
              <a:t>争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2000">
                <a:solidFill>
                  <a:srgbClr val="FFFDFD"/>
                </a:solidFill>
                <a:latin typeface="EPTFVW+MS-UIGothic"/>
                <a:cs typeface="EPTFVW+MS-UIGothic"/>
              </a:rPr>
              <a:t>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EPTFVW+MS-UIGothic"/>
                <a:cs typeface="EPTFVW+MS-UIGothic"/>
              </a:rPr>
              <a:t>新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兴</a:t>
            </a:r>
            <a:r>
              <a:rPr sz="2000" spc="25">
                <a:solidFill>
                  <a:srgbClr val="FFFDFD"/>
                </a:solidFill>
                <a:latin typeface="EPTFVW+MS-UIGothic"/>
                <a:cs typeface="EPTFVW+MS-UIGothic"/>
              </a:rPr>
              <a:t>品牌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随着互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网的普及和消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者需求的多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化，涌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多新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品牌，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些品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牌在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新、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手段等方面具有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合利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、欧莱雅、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生等，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在国内市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场拥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高的知名度和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EPTFVW+MS-UIGothic"/>
                <a:cs typeface="EPTFVW+MS-UIGothic"/>
              </a:rPr>
              <a:t>国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际竞</a:t>
            </a:r>
            <a:r>
              <a:rPr sz="2000" spc="23">
                <a:solidFill>
                  <a:srgbClr val="FFFDFD"/>
                </a:solidFill>
                <a:latin typeface="EPTFVW+MS-UIGothic"/>
                <a:cs typeface="EPTFVW+MS-UIGothic"/>
              </a:rPr>
              <a:t>争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2000">
                <a:solidFill>
                  <a:srgbClr val="FFFDFD"/>
                </a:solidFill>
                <a:latin typeface="EPTFVW+MS-UIGothic"/>
                <a:cs typeface="EPTFVW+MS-UIGothic"/>
              </a:rPr>
              <a:t>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如宝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的国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际竞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手包括高露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、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HPBSJ+UWSMAO+MicrosoftYaHei"/>
                <a:cs typeface="CHPBSJ+UWSMAO+MicrosoftYaHei"/>
              </a:rPr>
              <a:t>Unilever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等跨国企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些企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在国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场拥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较强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的品牌影响力和渠道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DFD"/>
                </a:solidFill>
                <a:latin typeface="EPTFVW+MS-UIGothic"/>
                <a:cs typeface="EPTFV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EPTFVW+MS-UIGothic"/>
                <a:cs typeface="EPTFVW+MS-UIGothic"/>
              </a:rPr>
              <a:t>市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A5B2"/>
                </a:solidFill>
                <a:latin typeface="EPTFVW+MS-UIGothic"/>
                <a:cs typeface="EPTFVW+MS-UIGothic"/>
              </a:rPr>
              <a:t>定位与策略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28963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EPTFVW+MS-UIGothic"/>
                <a:cs typeface="EPTFVW+MS-UIGothic"/>
              </a:rPr>
              <a:t>高品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质</a:t>
            </a:r>
            <a:r>
              <a:rPr sz="2300" spc="25">
                <a:solidFill>
                  <a:srgbClr val="00A5B2"/>
                </a:solidFill>
                <a:latin typeface="EPTFVW+MS-UIGothic"/>
                <a:cs typeface="EPTFVW+MS-UIGothic"/>
              </a:rPr>
              <a:t>、高附加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值产</a:t>
            </a:r>
            <a:r>
              <a:rPr sz="2300">
                <a:solidFill>
                  <a:srgbClr val="00A5B2"/>
                </a:solidFill>
                <a:latin typeface="EPTFVW+MS-UIGothic"/>
                <a:cs typeface="EPTFVW+MS-UIGothic"/>
              </a:rPr>
              <a:t>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，宝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公司推出了一系列高品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、高附加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品，以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足消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和体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的需求。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创</a:t>
            </a:r>
            <a:r>
              <a:rPr sz="2300" spc="25">
                <a:solidFill>
                  <a:srgbClr val="00A5B2"/>
                </a:solidFill>
                <a:latin typeface="EPTFVW+MS-UIGothic"/>
                <a:cs typeface="EPTFVW+MS-UIGothic"/>
              </a:rPr>
              <a:t>新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驱动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公司注重技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术创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新和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新，通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和合作，不断推出新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品和新技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，提升品牌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争力和市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绿</a:t>
            </a:r>
            <a:r>
              <a:rPr sz="2300" spc="25">
                <a:solidFill>
                  <a:srgbClr val="00A5B2"/>
                </a:solidFill>
                <a:latin typeface="EPTFVW+MS-UIGothic"/>
                <a:cs typeface="EPTFVW+MS-UIGothic"/>
              </a:rPr>
              <a:t>色可持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续发</a:t>
            </a:r>
            <a:r>
              <a:rPr sz="2300">
                <a:solidFill>
                  <a:srgbClr val="00A5B2"/>
                </a:solidFill>
                <a:latin typeface="EPTFVW+MS-UIGothic"/>
                <a:cs typeface="EPTFVW+MS-UIGothic"/>
              </a:rPr>
              <a:t>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13238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公司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极响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应环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，推出了一系列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色、有机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品，并采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取可持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展的生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方式，以降低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对环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境的影响。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050405"/>
            <a:ext cx="2622166" cy="24373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67"/>
              </a:lnSpc>
              <a:spcBef>
                <a:spcPct val="0"/>
              </a:spcBef>
              <a:spcAft>
                <a:spcPct val="0"/>
              </a:spcAft>
            </a:pPr>
            <a:r>
              <a:rPr sz="7550" spc="10">
                <a:solidFill>
                  <a:srgbClr val="EFFFFD"/>
                </a:solidFill>
                <a:latin typeface="MGCHWT+SHIDHL+MicrosoftYaHei-Bold"/>
                <a:cs typeface="MGCHWT+SHIDHL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74284" y="384680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战</a:t>
            </a:r>
            <a:r>
              <a:rPr sz="4500">
                <a:solidFill>
                  <a:srgbClr val="42656C"/>
                </a:solidFill>
                <a:latin typeface="EPTFVW+MS-UIGothic"/>
                <a:cs typeface="EPTFVW+MS-UIGothic"/>
              </a:rPr>
              <a:t>略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规</a:t>
            </a:r>
            <a:r>
              <a:rPr sz="4500">
                <a:solidFill>
                  <a:srgbClr val="42656C"/>
                </a:solidFill>
                <a:latin typeface="EPTFVW+MS-UIGothic"/>
                <a:cs typeface="EPTFVW+MS-UIGothic"/>
              </a:rPr>
              <a:t>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总</a:t>
            </a:r>
            <a:r>
              <a:rPr sz="3000">
                <a:solidFill>
                  <a:srgbClr val="00A5B2"/>
                </a:solidFill>
                <a:latin typeface="EPTFVW+MS-UIGothic"/>
                <a:cs typeface="EPTFVW+MS-UIGothic"/>
              </a:rPr>
              <a:t>体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00A5B2"/>
                </a:solidFill>
                <a:latin typeface="EPTFVW+MS-UIGothic"/>
                <a:cs typeface="EPTFVW+MS-UIGothic"/>
              </a:rPr>
              <a:t>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EPTFVW+MS-UIGothic"/>
                <a:cs typeface="EPTFVW+MS-UIGothic"/>
              </a:rPr>
              <a:t>全球化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战</a:t>
            </a:r>
            <a:r>
              <a:rPr sz="2300">
                <a:solidFill>
                  <a:srgbClr val="00A5B2"/>
                </a:solidFill>
                <a:latin typeface="EPTFVW+MS-UIGothic"/>
                <a:cs typeface="EPTFVW+MS-UIGothic"/>
              </a:rPr>
              <a:t>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公司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极开拓国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本土化运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和品牌推广，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全球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EPTFVW+MS-UIGothic"/>
                <a:cs typeface="EPTFVW+MS-UIGothic"/>
              </a:rPr>
              <a:t>多元化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战</a:t>
            </a:r>
            <a:r>
              <a:rPr sz="2300">
                <a:solidFill>
                  <a:srgbClr val="00A5B2"/>
                </a:solidFill>
                <a:latin typeface="EPTFVW+MS-UIGothic"/>
                <a:cs typeface="EPTFVW+MS-UIGothic"/>
              </a:rPr>
              <a:t>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公司通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在多个消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行布局，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实现业务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的多元化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展，降低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业务风险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，提高整</a:t>
            </a:r>
          </a:p>
          <a:p>
            <a:pPr marL="1905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争力。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创</a:t>
            </a:r>
            <a:r>
              <a:rPr sz="2300" spc="25">
                <a:solidFill>
                  <a:srgbClr val="00A5B2"/>
                </a:solidFill>
                <a:latin typeface="EPTFVW+MS-UIGothic"/>
                <a:cs typeface="EPTFVW+MS-UIGothic"/>
              </a:rPr>
              <a:t>新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战</a:t>
            </a:r>
            <a:r>
              <a:rPr sz="2300">
                <a:solidFill>
                  <a:srgbClr val="00A5B2"/>
                </a:solidFill>
                <a:latin typeface="EPTFVW+MS-UIGothic"/>
                <a:cs typeface="EPTFVW+MS-UIGothic"/>
              </a:rPr>
              <a:t>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公司注重研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新，不断推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出新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品和技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足消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者需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求，保持市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场领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先地位。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EPTFVW+MS-UIGothic"/>
                <a:cs typeface="EPTFVW+MS-UIGothic"/>
              </a:rPr>
              <a:t>品牌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00A5B2"/>
                </a:solidFill>
                <a:latin typeface="EPTFVW+MS-UIGothic"/>
                <a:cs typeface="EPTFVW+MS-UIGothic"/>
              </a:rPr>
              <a:t>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EPTFVW+MS-UIGothic"/>
                <a:cs typeface="EPTFVW+MS-UIGothic"/>
              </a:rPr>
              <a:t>多品牌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战</a:t>
            </a:r>
            <a:r>
              <a:rPr sz="2300">
                <a:solidFill>
                  <a:srgbClr val="00A5B2"/>
                </a:solidFill>
                <a:latin typeface="EPTFVW+MS-UIGothic"/>
                <a:cs typeface="EPTFVW+MS-UIGothic"/>
              </a:rPr>
              <a:t>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EPTFVW+MS-UIGothic"/>
                <a:cs typeface="EPTFVW+MS-UIGothic"/>
              </a:rPr>
              <a:t>品牌定位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EPTFVW+MS-UIGothic"/>
                <a:cs typeface="EPTFVW+MS-UIGothic"/>
              </a:rPr>
              <a:t>品牌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传</a:t>
            </a:r>
            <a:r>
              <a:rPr sz="2300">
                <a:solidFill>
                  <a:srgbClr val="00A5B2"/>
                </a:solidFill>
                <a:latin typeface="EPTFVW+MS-UIGothic"/>
                <a:cs typeface="EPTFVW+MS-UIGothic"/>
              </a:rPr>
              <a:t>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公司采用多品牌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略，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不同消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群体和市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需求，推出多个品牌，提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高市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覆盖率。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公司注重品牌定位，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精准的市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分析和消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者洞察，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每个品牌找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到合适的市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位置。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81708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公司通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广告、公关、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等多种方式，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行品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播和推广，提高品牌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知名度和美誉度。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营销战</a:t>
            </a:r>
            <a:r>
              <a:rPr sz="3000">
                <a:solidFill>
                  <a:srgbClr val="00A5B2"/>
                </a:solidFill>
                <a:latin typeface="EPTFVW+MS-UIGothic"/>
                <a:cs typeface="EPTFVW+MS-UIGothic"/>
              </a:rPr>
              <a:t> 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EPTFVW+MS-UIGothic"/>
                <a:cs typeface="EPTFVW+MS-UIGothic"/>
              </a:rPr>
              <a:t>目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00A5B2"/>
                </a:solidFill>
                <a:latin typeface="EPTFVW+MS-UIGothic"/>
                <a:cs typeface="EPTFVW+MS-UIGothic"/>
              </a:rPr>
              <a:t>市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场营销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EPTFVW+MS-UIGothic"/>
                <a:cs typeface="EPTFVW+MS-UIGothic"/>
              </a:rPr>
              <a:t>渠道管理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EPTFVW+MS-UIGothic"/>
                <a:cs typeface="EPTFVW+MS-UIGothic"/>
              </a:rPr>
              <a:t>客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00A5B2"/>
                </a:solidFill>
                <a:latin typeface="EPTFVW+MS-UIGothic"/>
                <a:cs typeface="EPTFVW+MS-UIGothic"/>
              </a:rPr>
              <a:t>关系管理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公司采用目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场营销战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略，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不同消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群体和区域市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制定不同的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策略和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合。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公司注重渠道管理，通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元化的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售渠道和合作伙伴关系，</a:t>
            </a:r>
          </a:p>
          <a:p>
            <a:pPr marL="190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品覆盖率和市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176587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公司通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建立和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良好的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关系，提高客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意度和忠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度，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实现长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期合作和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EPTFVW+MS-UIGothic"/>
                <a:cs typeface="EPTFVW+MS-UIGothic"/>
              </a:rPr>
              <a:t>研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发战</a:t>
            </a:r>
            <a:r>
              <a:rPr sz="3000">
                <a:solidFill>
                  <a:srgbClr val="00A5B2"/>
                </a:solidFill>
                <a:latin typeface="EPTFVW+MS-UIGothic"/>
                <a:cs typeface="EPTFVW+MS-UIGothic"/>
              </a:rPr>
              <a:t>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创</a:t>
            </a:r>
            <a:r>
              <a:rPr sz="1600">
                <a:solidFill>
                  <a:srgbClr val="00A5B2"/>
                </a:solidFill>
                <a:latin typeface="EPTFVW+MS-UIGothic"/>
                <a:cs typeface="EPTFVW+MS-UIGothic"/>
              </a:rPr>
              <a:t>新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驱动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53525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MGCHWT+SHIDHL+MicrosoftYaHei-Bold"/>
                <a:cs typeface="MGCHWT+SHIDHL+MicrosoftYaHei-Bold"/>
              </a:rPr>
              <a:t>1</a:t>
            </a:r>
          </a:p>
          <a:p>
            <a:pPr marL="0" marR="0">
              <a:lnSpc>
                <a:spcPts val="5991"/>
              </a:lnSpc>
              <a:spcBef>
                <a:spcPts val="753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MGCHWT+SHIDHL+MicrosoftYaHei-Bold"/>
                <a:cs typeface="MGCHWT+SHIDHL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MGCHWT+SHIDHL+MicrosoftYaHei-Bold"/>
                <a:cs typeface="MGCHWT+SHIDHL+MicrosoftYaHei-Bold"/>
              </a:rPr>
              <a:t>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1939028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公司注重研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新，不断推出新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品和技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足消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者需求，保持市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场领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先地位。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316039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EPTFVW+MS-UIGothic"/>
                <a:cs typeface="EPTFVW+MS-UIGothic"/>
              </a:rPr>
              <a:t>研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1600">
                <a:solidFill>
                  <a:srgbClr val="00A5B2"/>
                </a:solidFill>
                <a:latin typeface="EPTFVW+MS-UIGothic"/>
                <a:cs typeface="EPTFVW+MS-UIGothic"/>
              </a:rPr>
              <a:t>投入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3592568"/>
            <a:ext cx="45269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公司投入大量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金用于研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新，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大的研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发团队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室，不断推出具有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争力的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品和技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372360" y="492632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EPTFVW+MS-UIGothic"/>
                <a:cs typeface="EPTFVW+MS-UIGothic"/>
              </a:rPr>
              <a:t>技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术</a:t>
            </a:r>
            <a:r>
              <a:rPr sz="1600">
                <a:solidFill>
                  <a:srgbClr val="00A5B2"/>
                </a:solidFill>
                <a:latin typeface="EPTFVW+MS-UIGothic"/>
                <a:cs typeface="EPTFVW+MS-UIGothic"/>
              </a:rPr>
              <a:t>合作与交流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72360" y="5358503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公司注重与高校、科研机构等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行技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合作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与交流，共同推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术进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步和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PTFVW+MS-UIGothic"/>
                <a:cs typeface="EPTFVW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https://d.book118.com/046052133140010040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EPTFVW+MS-UIGothic</vt:lpstr>
      <vt:lpstr>SimSun</vt:lpstr>
      <vt:lpstr>ORCKJE+HLIFED+ArialMT</vt:lpstr>
      <vt:lpstr>Times New Roman</vt:lpstr>
      <vt:lpstr>MGCHWT+SHIDHL+MicrosoftYaHei-Bold</vt:lpstr>
      <vt:lpstr>CHPBSJ+UWSMAO+MicrosoftYaHei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2024-09-07T02:37:04.916</cp:lastPrinted>
  <dcterms:created xsi:type="dcterms:W3CDTF">2024-09-06T18:37:04Z</dcterms:created>
  <dcterms:modified xsi:type="dcterms:W3CDTF">2024-09-06T18:37:06Z</dcterms:modified>
</cp:coreProperties>
</file>