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FF3F4C7-D91C-418A-A182-364DF3959D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8" name="PlaceHolder 1"/>
          <p:cNvSpPr>
            <a:spLocks noGrp="1"/>
          </p:cNvSpPr>
          <p:nvPr>
            <p:ph type="sldImg"/>
          </p:nvPr>
        </p:nvSpPr>
        <p:spPr>
          <a:xfrm>
            <a:off x="685800" y="1143000"/>
            <a:ext cx="5486040" cy="3085920"/>
          </a:xfrm>
          <a:prstGeom prst="rect">
            <a:avLst/>
          </a:prstGeom>
          <a:ln w="0">
            <a:noFill/>
          </a:ln>
        </p:spPr>
      </p:sp>
      <p:sp>
        <p:nvSpPr>
          <p:cNvPr id="69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1" name="PlaceHolder 1"/>
          <p:cNvSpPr>
            <a:spLocks noGrp="1"/>
          </p:cNvSpPr>
          <p:nvPr>
            <p:ph type="sldImg"/>
          </p:nvPr>
        </p:nvSpPr>
        <p:spPr>
          <a:xfrm>
            <a:off x="685800" y="1143000"/>
            <a:ext cx="5486040" cy="3085920"/>
          </a:xfrm>
          <a:prstGeom prst="rect">
            <a:avLst/>
          </a:prstGeom>
          <a:ln w="0">
            <a:noFill/>
          </a:ln>
        </p:spPr>
      </p:sp>
      <p:sp>
        <p:nvSpPr>
          <p:cNvPr id="70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4" name="PlaceHolder 1"/>
          <p:cNvSpPr>
            <a:spLocks noGrp="1"/>
          </p:cNvSpPr>
          <p:nvPr>
            <p:ph type="sldImg"/>
          </p:nvPr>
        </p:nvSpPr>
        <p:spPr>
          <a:xfrm>
            <a:off x="685800" y="1143000"/>
            <a:ext cx="5486040" cy="3085920"/>
          </a:xfrm>
          <a:prstGeom prst="rect">
            <a:avLst/>
          </a:prstGeom>
          <a:ln w="0">
            <a:noFill/>
          </a:ln>
        </p:spPr>
      </p:sp>
      <p:sp>
        <p:nvSpPr>
          <p:cNvPr id="70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7" name="PlaceHolder 1"/>
          <p:cNvSpPr>
            <a:spLocks noGrp="1"/>
          </p:cNvSpPr>
          <p:nvPr>
            <p:ph type="sldImg"/>
          </p:nvPr>
        </p:nvSpPr>
        <p:spPr>
          <a:xfrm>
            <a:off x="685800" y="1143000"/>
            <a:ext cx="5486040" cy="3085920"/>
          </a:xfrm>
          <a:prstGeom prst="rect">
            <a:avLst/>
          </a:prstGeom>
          <a:ln w="0">
            <a:noFill/>
          </a:ln>
        </p:spPr>
      </p:sp>
      <p:sp>
        <p:nvSpPr>
          <p:cNvPr id="70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0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0" name="PlaceHolder 1"/>
          <p:cNvSpPr>
            <a:spLocks noGrp="1"/>
          </p:cNvSpPr>
          <p:nvPr>
            <p:ph type="sldImg"/>
          </p:nvPr>
        </p:nvSpPr>
        <p:spPr>
          <a:xfrm>
            <a:off x="685800" y="1143000"/>
            <a:ext cx="5486040" cy="3085920"/>
          </a:xfrm>
          <a:prstGeom prst="rect">
            <a:avLst/>
          </a:prstGeom>
          <a:ln w="0">
            <a:noFill/>
          </a:ln>
        </p:spPr>
      </p:sp>
      <p:sp>
        <p:nvSpPr>
          <p:cNvPr id="71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13" name="PlaceHolder 1"/>
          <p:cNvSpPr>
            <a:spLocks noGrp="1"/>
          </p:cNvSpPr>
          <p:nvPr>
            <p:ph type="sldImg"/>
          </p:nvPr>
        </p:nvSpPr>
        <p:spPr>
          <a:xfrm>
            <a:off x="685800" y="1143000"/>
            <a:ext cx="5486040" cy="3085920"/>
          </a:xfrm>
          <a:prstGeom prst="rect">
            <a:avLst/>
          </a:prstGeom>
          <a:ln w="0">
            <a:noFill/>
          </a:ln>
        </p:spPr>
      </p:sp>
      <p:sp>
        <p:nvSpPr>
          <p:cNvPr id="71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1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5C2BDA-36B4-4517-8D90-D6894A10D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552DB-843C-4017-B032-3E41E9537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F89707-AD23-40B6-BD72-C8741B34B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8A5870-7A13-432B-A06B-674E99064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8FD55D-B7E1-46B9-800C-941C4E52C5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957B07-9D03-4084-B324-818EB772F1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8840B6-8AB1-4196-8370-86F14F4BB5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8A11E-5B9E-4B77-A64E-A5BC5730D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71EC6E-59BB-4426-95F2-2DFDC5CC09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74694-9E3B-4B83-B7AB-EDD93564F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572142-E891-4363-9215-2980E865A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5AB744B-69C3-4F77-9832-772B9154BF2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109BD24-7691-41F1-8BEF-B4B0C2943F1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png" /><Relationship Id="rId5"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7.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png" /><Relationship Id="rId4"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7.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7.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53141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EB554D"/>
                </a:solidFill>
                <a:latin typeface="Arial"/>
                <a:ea typeface="微软雅黑"/>
              </a:rPr>
              <a:t>上颌窦癌查房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3494880" y="3492360"/>
            <a:ext cx="767880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rotWithShape="0">
          <a:gsLst>
            <a:gs pos="0">
              <a:srgbClr val="EB554D">
                <a:alpha val="34000"/>
              </a:srgbClr>
            </a:gs>
            <a:gs pos="100000">
              <a:srgbClr val="FCE8EA">
                <a:alpha val="44000"/>
              </a:srgbClr>
            </a:gs>
          </a:gsLst>
          <a:lin ang="5400000"/>
        </a:grad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EB554D">
              <a:alpha val="25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1</a:t>
            </a:r>
            <a:r>
              <a:rPr lang="zh-CN" sz="2400" b="1" strike="noStrike" spc="-1">
                <a:solidFill>
                  <a:srgbClr val="EB554D"/>
                </a:solidFill>
                <a:latin typeface="微软雅黑"/>
                <a:ea typeface="微软雅黑"/>
              </a:rPr>
              <a:t>章  简介</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2</a:t>
            </a:r>
            <a:r>
              <a:rPr lang="zh-CN" sz="2400" b="1" strike="noStrike" spc="-1">
                <a:solidFill>
                  <a:srgbClr val="EB554D"/>
                </a:solidFill>
                <a:latin typeface="微软雅黑"/>
                <a:ea typeface="微软雅黑"/>
              </a:rPr>
              <a:t>章  诊断和影像学表现</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3</a:t>
            </a:r>
            <a:r>
              <a:rPr lang="zh-CN" sz="2400" b="1" strike="noStrike" spc="-1">
                <a:solidFill>
                  <a:srgbClr val="EB554D"/>
                </a:solidFill>
                <a:latin typeface="微软雅黑"/>
                <a:ea typeface="微软雅黑"/>
              </a:rPr>
              <a:t>章  治疗方案</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4</a:t>
            </a:r>
            <a:r>
              <a:rPr lang="zh-CN" sz="2400" b="1" strike="noStrike" spc="-1">
                <a:solidFill>
                  <a:srgbClr val="EB554D"/>
                </a:solidFill>
                <a:latin typeface="微软雅黑"/>
                <a:ea typeface="微软雅黑"/>
              </a:rPr>
              <a:t>章  并发症和预后</a:t>
            </a:r>
            <a:endParaRPr lang="en-US" sz="2400" b="0" strike="noStrike" spc="-1">
              <a:solidFill>
                <a:srgbClr val="000000"/>
              </a:solidFill>
              <a:latin typeface="Arial"/>
            </a:endParaRPr>
          </a:p>
          <a:p>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5</a:t>
            </a:r>
            <a:r>
              <a:rPr lang="zh-CN" sz="2400" b="1" strike="noStrike" spc="-1">
                <a:solidFill>
                  <a:srgbClr val="EB554D"/>
                </a:solidFill>
                <a:latin typeface="微软雅黑"/>
                <a:ea typeface="微软雅黑"/>
              </a:rPr>
              <a:t>章  随访和复发</a:t>
            </a:r>
            <a:endParaRPr lang="en-US" sz="2400" b="0" strike="noStrike" spc="-1">
              <a:solidFill>
                <a:srgbClr val="000000"/>
              </a:solidFill>
              <a:latin typeface="Arial"/>
            </a:endParaRPr>
          </a:p>
          <a:p>
            <a:pPr defTabSz="914400">
              <a:lnSpc>
                <a:spcPct val="100000"/>
              </a:lnSpc>
            </a:pPr>
            <a:r>
              <a:rPr lang="zh-CN" sz="2400" b="1" strike="noStrike" spc="-1">
                <a:solidFill>
                  <a:srgbClr val="EB554D"/>
                </a:solidFill>
                <a:latin typeface="微软雅黑"/>
                <a:ea typeface="微软雅黑"/>
              </a:rPr>
              <a:t>第</a:t>
            </a:r>
            <a:r>
              <a:rPr lang="en-US" sz="2400" b="1" strike="noStrike" spc="-1">
                <a:solidFill>
                  <a:srgbClr val="EB554D"/>
                </a:solidFill>
                <a:latin typeface="微软雅黑"/>
                <a:ea typeface="微软雅黑"/>
              </a:rPr>
              <a:t>6</a:t>
            </a:r>
            <a:r>
              <a:rPr lang="zh-CN" sz="2400" b="1" strike="noStrike" spc="-1">
                <a:solidFill>
                  <a:srgbClr val="EB554D"/>
                </a:solidFill>
                <a:latin typeface="微软雅黑"/>
                <a:ea typeface="微软雅黑"/>
              </a:rPr>
              <a:t>章  总结</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EB554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EB554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01</a:t>
            </a:r>
            <a:endParaRPr lang="en-US" sz="3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第一章 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92"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PlaceHolder 1"/>
          <p:cNvSpPr>
            <a:spLocks noGrp="1"/>
          </p:cNvSpPr>
          <p:nvPr>
            <p:ph type="title" idx="4294967295"/>
          </p:nvPr>
        </p:nvSpPr>
        <p:spPr>
          <a:xfrm>
            <a:off x="1036440" y="24588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上颌窦癌的分类</a:t>
            </a:r>
            <a:endParaRPr lang="en-US" sz="3000" b="0" strike="noStrike" spc="-1">
              <a:solidFill>
                <a:schemeClr val="dk1"/>
              </a:solidFill>
              <a:latin typeface="Arial"/>
            </a:endParaRPr>
          </a:p>
        </p:txBody>
      </p:sp>
      <p:sp>
        <p:nvSpPr>
          <p:cNvPr id="9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grpSp>
        <p:nvGrpSpPr>
          <p:cNvPr id="97" name="Group 15"/>
          <p:cNvGrpSpPr/>
          <p:nvPr/>
        </p:nvGrpSpPr>
        <p:grpSpPr>
          <a:xfrm>
            <a:off x="435960" y="378720"/>
            <a:ext cx="515160" cy="439560"/>
            <a:chOff x="435960" y="378720"/>
            <a:chExt cx="515160" cy="439560"/>
          </a:xfrm>
        </p:grpSpPr>
        <p:sp>
          <p:nvSpPr>
            <p:cNvPr id="98"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99"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0"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1"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2"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3"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4"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5"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6"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7"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08"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9"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0"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1"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2"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3"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4"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5"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6"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7"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18" name="AutoShape 2"/>
          <p:cNvSpPr/>
          <p:nvPr/>
        </p:nvSpPr>
        <p:spPr>
          <a:xfrm>
            <a:off x="981720" y="1604880"/>
            <a:ext cx="3394800" cy="2116440"/>
          </a:xfrm>
          <a:prstGeom prst="rect">
            <a:avLst/>
          </a:prstGeom>
          <a:solidFill>
            <a:srgbClr val="EB554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119" name="AutoShape 3"/>
          <p:cNvSpPr/>
          <p:nvPr/>
        </p:nvSpPr>
        <p:spPr>
          <a:xfrm>
            <a:off x="4376880" y="37216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0" name="AutoShape 4"/>
          <p:cNvSpPr/>
          <p:nvPr/>
        </p:nvSpPr>
        <p:spPr>
          <a:xfrm>
            <a:off x="7771680" y="1604880"/>
            <a:ext cx="3394800" cy="2116440"/>
          </a:xfrm>
          <a:prstGeom prst="rect">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pic>
        <p:nvPicPr>
          <p:cNvPr id="121" name="Picture 5" descr="C:/Users/Administrator/Desktop/ppt模板/图片素材/真人/QQ截图20240310101913.pngQQ截图20240310101913"/>
          <p:cNvPicPr/>
          <p:nvPr/>
        </p:nvPicPr>
        <p:blipFill>
          <a:blip r:embed="rId2"/>
          <a:srcRect t="4907" b="4907"/>
          <a:stretch>
            <a:fillRect/>
          </a:stretch>
        </p:blipFill>
        <p:spPr>
          <a:xfrm>
            <a:off x="991080" y="3721680"/>
            <a:ext cx="3395160" cy="2116080"/>
          </a:xfrm>
          <a:prstGeom prst="rect">
            <a:avLst/>
          </a:prstGeom>
          <a:ln w="0">
            <a:noFill/>
          </a:ln>
        </p:spPr>
      </p:pic>
      <p:pic>
        <p:nvPicPr>
          <p:cNvPr id="122" name="Picture 6" descr="C:/Users/Administrator/Desktop/ppt模板/图片素材/真人/91d78118884c4e968e9e5ddf35220eb1.jpg91d78118884c4e968e9e5ddf35220eb1"/>
          <p:cNvPicPr/>
          <p:nvPr/>
        </p:nvPicPr>
        <p:blipFill>
          <a:blip r:embed="rId3"/>
          <a:srcRect t="2640" b="2640"/>
          <a:stretch>
            <a:fillRect/>
          </a:stretch>
        </p:blipFill>
        <p:spPr>
          <a:xfrm>
            <a:off x="4376880" y="1606680"/>
            <a:ext cx="3394440" cy="2115000"/>
          </a:xfrm>
          <a:prstGeom prst="rect">
            <a:avLst/>
          </a:prstGeom>
          <a:ln w="0">
            <a:noFill/>
          </a:ln>
        </p:spPr>
      </p:pic>
      <p:pic>
        <p:nvPicPr>
          <p:cNvPr id="123" name="Picture 7" descr="C:/Users/Administrator/Desktop/ppt模板/图片素材/真人/QQ截图20240310102814.pngQQ截图20240310102814"/>
          <p:cNvPicPr/>
          <p:nvPr/>
        </p:nvPicPr>
        <p:blipFill>
          <a:blip r:embed="rId4"/>
          <a:srcRect t="9328" b="9328"/>
          <a:stretch>
            <a:fillRect/>
          </a:stretch>
        </p:blipFill>
        <p:spPr>
          <a:xfrm>
            <a:off x="7771680" y="3712680"/>
            <a:ext cx="3394440" cy="2143440"/>
          </a:xfrm>
          <a:prstGeom prst="rect">
            <a:avLst/>
          </a:prstGeom>
          <a:ln w="0">
            <a:noFill/>
          </a:ln>
        </p:spPr>
      </p:pic>
      <p:sp>
        <p:nvSpPr>
          <p:cNvPr id="124" name="content.1.title"/>
          <p:cNvSpPr/>
          <p:nvPr/>
        </p:nvSpPr>
        <p:spPr>
          <a:xfrm>
            <a:off x="175464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鳞状细胞癌</a:t>
            </a:r>
            <a:endParaRPr lang="en-US" sz="2000" b="0" strike="noStrike" spc="-1">
              <a:solidFill>
                <a:srgbClr val="000000"/>
              </a:solidFill>
              <a:latin typeface="Arial"/>
            </a:endParaRPr>
          </a:p>
        </p:txBody>
      </p:sp>
      <p:sp>
        <p:nvSpPr>
          <p:cNvPr id="125" name="content.1.content"/>
          <p:cNvSpPr/>
          <p:nvPr/>
        </p:nvSpPr>
        <p:spPr>
          <a:xfrm>
            <a:off x="1225080" y="2340000"/>
            <a:ext cx="2982960" cy="1203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具有不同亚型</a:t>
            </a:r>
            <a:endParaRPr lang="en-US" sz="1600" b="0" strike="noStrike" spc="-1">
              <a:solidFill>
                <a:srgbClr val="000000"/>
              </a:solidFill>
              <a:latin typeface="Arial"/>
            </a:endParaRPr>
          </a:p>
        </p:txBody>
      </p:sp>
      <p:sp>
        <p:nvSpPr>
          <p:cNvPr id="126" name="content.2.title"/>
          <p:cNvSpPr/>
          <p:nvPr/>
        </p:nvSpPr>
        <p:spPr>
          <a:xfrm>
            <a:off x="8442000" y="188136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腺癌</a:t>
            </a:r>
            <a:endParaRPr lang="en-US" sz="2000" b="0" strike="noStrike" spc="-1">
              <a:solidFill>
                <a:srgbClr val="000000"/>
              </a:solidFill>
              <a:latin typeface="Arial"/>
            </a:endParaRPr>
          </a:p>
        </p:txBody>
      </p:sp>
      <p:sp>
        <p:nvSpPr>
          <p:cNvPr id="127" name="content.2.content"/>
          <p:cNvSpPr/>
          <p:nvPr/>
        </p:nvSpPr>
        <p:spPr>
          <a:xfrm>
            <a:off x="7971120" y="2340000"/>
            <a:ext cx="3036240" cy="1206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治疗方案不同</a:t>
            </a:r>
            <a:endParaRPr lang="en-US" sz="1600" b="0" strike="noStrike" spc="-1">
              <a:solidFill>
                <a:srgbClr val="000000"/>
              </a:solidFill>
              <a:latin typeface="Arial"/>
            </a:endParaRPr>
          </a:p>
        </p:txBody>
      </p:sp>
      <p:sp>
        <p:nvSpPr>
          <p:cNvPr id="128" name="content.3.title"/>
          <p:cNvSpPr/>
          <p:nvPr/>
        </p:nvSpPr>
        <p:spPr>
          <a:xfrm>
            <a:off x="5093280" y="39549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肉瘤</a:t>
            </a:r>
            <a:endParaRPr lang="en-US" sz="2000" b="0" strike="noStrike" spc="-1">
              <a:solidFill>
                <a:srgbClr val="000000"/>
              </a:solidFill>
              <a:latin typeface="Arial"/>
            </a:endParaRPr>
          </a:p>
        </p:txBody>
      </p:sp>
      <p:sp>
        <p:nvSpPr>
          <p:cNvPr id="129" name="content.3.content"/>
          <p:cNvSpPr/>
          <p:nvPr/>
        </p:nvSpPr>
        <p:spPr>
          <a:xfrm>
            <a:off x="4578840" y="4413240"/>
            <a:ext cx="3085920" cy="1173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预后有所不同</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30"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2"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33"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5"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6"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37"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上颌窦癌的症状</a:t>
            </a:r>
            <a:endParaRPr lang="en-US" sz="3600" b="0" strike="noStrike" spc="-1">
              <a:solidFill>
                <a:srgbClr val="000000"/>
              </a:solidFill>
              <a:latin typeface="Arial"/>
            </a:endParaRPr>
          </a:p>
        </p:txBody>
      </p:sp>
      <p:sp>
        <p:nvSpPr>
          <p:cNvPr id="140"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上颌窦癌的早期症状常常不明显，包括鼻塞、流涕、鼻出血等。随着肿瘤生长，患者可能出现面部肿块、眼睛突出、牙齿松动等症状。</a:t>
            </a:r>
            <a:endParaRPr lang="en-US" sz="1800" b="0" strike="noStrike" spc="-1">
              <a:solidFill>
                <a:srgbClr val="000000"/>
              </a:solidFill>
              <a:latin typeface="Arial"/>
            </a:endParaRPr>
          </a:p>
        </p:txBody>
      </p:sp>
      <p:sp>
        <p:nvSpPr>
          <p:cNvPr id="1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42" name="Group 15"/>
          <p:cNvGrpSpPr/>
          <p:nvPr/>
        </p:nvGrpSpPr>
        <p:grpSpPr>
          <a:xfrm>
            <a:off x="431640" y="396000"/>
            <a:ext cx="514800" cy="439200"/>
            <a:chOff x="431640" y="396000"/>
            <a:chExt cx="514800" cy="439200"/>
          </a:xfrm>
        </p:grpSpPr>
        <p:sp>
          <p:nvSpPr>
            <p:cNvPr id="143"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4"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5"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6"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7"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8"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9"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0"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1"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2"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3"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4"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5"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6"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7"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8"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9"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0"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1"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2"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63"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4"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关注点</a:t>
            </a:r>
            <a:endParaRPr lang="en-US" sz="3000" b="0" strike="noStrike" spc="-1">
              <a:solidFill>
                <a:schemeClr val="dk1"/>
              </a:solidFill>
              <a:latin typeface="Arial"/>
            </a:endParaRPr>
          </a:p>
        </p:txBody>
      </p:sp>
      <p:sp>
        <p:nvSpPr>
          <p:cNvPr id="16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在查房过程中，需要特别注意患者的症状变化，及时调整治疗方案，提高治疗成功率。</a:t>
            </a:r>
            <a:endParaRPr lang="en-US" sz="1800" b="0" strike="noStrike" spc="-1">
              <a:solidFill>
                <a:srgbClr val="000000"/>
              </a:solidFill>
              <a:latin typeface="Arial"/>
            </a:endParaRPr>
          </a:p>
        </p:txBody>
      </p:sp>
      <p:grpSp>
        <p:nvGrpSpPr>
          <p:cNvPr id="167" name="Group 15"/>
          <p:cNvGrpSpPr/>
          <p:nvPr/>
        </p:nvGrpSpPr>
        <p:grpSpPr>
          <a:xfrm>
            <a:off x="435960" y="378720"/>
            <a:ext cx="515160" cy="439560"/>
            <a:chOff x="435960" y="378720"/>
            <a:chExt cx="515160" cy="439560"/>
          </a:xfrm>
        </p:grpSpPr>
        <p:sp>
          <p:nvSpPr>
            <p:cNvPr id="168"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9"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0"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1"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2"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3"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4"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5"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6"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7"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8"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9"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0"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1"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2"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3"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4"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5"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6"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7"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18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89"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02</a:t>
            </a:r>
            <a:endParaRPr lang="en-US" sz="3600" b="0" strike="noStrike" spc="148">
              <a:solidFill>
                <a:schemeClr val="dk1">
                  <a:lumMod val="65000"/>
                  <a:lumOff val="35000"/>
                </a:schemeClr>
              </a:solidFill>
              <a:latin typeface="Arial"/>
            </a:endParaRPr>
          </a:p>
        </p:txBody>
      </p:sp>
      <p:sp>
        <p:nvSpPr>
          <p:cNvPr id="190"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2</a:t>
            </a:r>
            <a:r>
              <a:rPr lang="zh-CN" sz="4000" b="1" strike="noStrike" spc="299">
                <a:solidFill>
                  <a:srgbClr val="EB554D"/>
                </a:solidFill>
                <a:latin typeface="Arial"/>
                <a:ea typeface="微软雅黑"/>
              </a:rPr>
              <a:t>章 诊断和影像学表现</a:t>
            </a:r>
            <a:endParaRPr lang="en-US" sz="4000" b="0" strike="noStrike" spc="-1">
              <a:solidFill>
                <a:schemeClr val="dk1"/>
              </a:solidFill>
              <a:latin typeface="Arial"/>
            </a:endParaRPr>
          </a:p>
        </p:txBody>
      </p:sp>
      <p:sp>
        <p:nvSpPr>
          <p:cNvPr id="1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2"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3"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4"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5"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6"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7"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99"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影像学检查</a:t>
            </a:r>
            <a:endParaRPr lang="en-US" sz="3600" b="0" strike="noStrike" spc="-1">
              <a:solidFill>
                <a:srgbClr val="000000"/>
              </a:solidFill>
              <a:latin typeface="Arial"/>
            </a:endParaRPr>
          </a:p>
        </p:txBody>
      </p:sp>
      <p:sp>
        <p:nvSpPr>
          <p:cNvPr id="2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诊断上颌窦癌常采用</a:t>
            </a:r>
            <a:r>
              <a:rPr lang="en-US" sz="1800" b="0" strike="noStrike" spc="148">
                <a:solidFill>
                  <a:schemeClr val="lt1"/>
                </a:solidFill>
                <a:latin typeface="Arial"/>
                <a:ea typeface="微软雅黑"/>
              </a:rPr>
              <a:t>CT</a:t>
            </a:r>
            <a:r>
              <a:rPr lang="zh-CN" sz="1800" b="0" strike="noStrike" spc="148">
                <a:solidFill>
                  <a:schemeClr val="lt1"/>
                </a:solidFill>
                <a:latin typeface="Arial"/>
                <a:ea typeface="微软雅黑"/>
              </a:rPr>
              <a:t>、</a:t>
            </a:r>
            <a:r>
              <a:rPr lang="en-US" sz="1800" b="0" strike="noStrike" spc="148">
                <a:solidFill>
                  <a:schemeClr val="lt1"/>
                </a:solidFill>
                <a:latin typeface="Arial"/>
                <a:ea typeface="微软雅黑"/>
              </a:rPr>
              <a:t>MRI</a:t>
            </a:r>
            <a:r>
              <a:rPr lang="zh-CN" sz="1800" b="0" strike="noStrike" spc="148">
                <a:solidFill>
                  <a:schemeClr val="lt1"/>
                </a:solidFill>
                <a:latin typeface="Arial"/>
                <a:ea typeface="微软雅黑"/>
              </a:rPr>
              <a:t>和</a:t>
            </a:r>
            <a:r>
              <a:rPr lang="en-US" sz="1800" b="0" strike="noStrike" spc="148">
                <a:solidFill>
                  <a:schemeClr val="lt1"/>
                </a:solidFill>
                <a:latin typeface="Arial"/>
                <a:ea typeface="微软雅黑"/>
              </a:rPr>
              <a:t>PET-CT</a:t>
            </a:r>
            <a:r>
              <a:rPr lang="zh-CN" sz="1800" b="0" strike="noStrike" spc="148">
                <a:solidFill>
                  <a:schemeClr val="lt1"/>
                </a:solidFill>
                <a:latin typeface="Arial"/>
                <a:ea typeface="微软雅黑"/>
              </a:rPr>
              <a:t>等影像学检查，这些影像学表现有助于确定肿瘤的大小、位置和侵犯范围。</a:t>
            </a:r>
            <a:endParaRPr lang="en-US" sz="1800" b="0" strike="noStrike" spc="-1">
              <a:solidFill>
                <a:srgbClr val="000000"/>
              </a:solidFill>
              <a:latin typeface="Arial"/>
            </a:endParaRPr>
          </a:p>
        </p:txBody>
      </p:sp>
      <p:sp>
        <p:nvSpPr>
          <p:cNvPr id="2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4" name="Group 15"/>
          <p:cNvGrpSpPr/>
          <p:nvPr/>
        </p:nvGrpSpPr>
        <p:grpSpPr>
          <a:xfrm>
            <a:off x="431640" y="396000"/>
            <a:ext cx="514800" cy="439200"/>
            <a:chOff x="431640" y="396000"/>
            <a:chExt cx="514800" cy="439200"/>
          </a:xfrm>
        </p:grpSpPr>
        <p:sp>
          <p:nvSpPr>
            <p:cNvPr id="205"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6"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7"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8"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9"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0"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1"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2"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3"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4"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5"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6"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7"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8"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9"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0"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1"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2"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3"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4"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26"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7"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病理学分析结果</a:t>
            </a:r>
            <a:endParaRPr lang="en-US" sz="2000" b="0" strike="noStrike" spc="-1">
              <a:solidFill>
                <a:srgbClr val="000000"/>
              </a:solidFill>
              <a:latin typeface="Arial"/>
            </a:endParaRPr>
          </a:p>
        </p:txBody>
      </p:sp>
      <p:sp>
        <p:nvSpPr>
          <p:cNvPr id="228"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肿瘤类型确定</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分级分期指导治疗</a:t>
            </a:r>
            <a:endParaRPr lang="en-US" sz="1600" b="0" strike="noStrike" spc="-1">
              <a:solidFill>
                <a:srgbClr val="000000"/>
              </a:solidFill>
              <a:latin typeface="Arial"/>
            </a:endParaRPr>
          </a:p>
        </p:txBody>
      </p:sp>
      <p:sp>
        <p:nvSpPr>
          <p:cNvPr id="229"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chemeClr val="accent6"/>
                </a:solidFill>
                <a:latin typeface="微软雅黑"/>
                <a:ea typeface="微软雅黑"/>
              </a:rPr>
              <a:t> </a:t>
            </a:r>
            <a:endParaRPr lang="en-US" sz="2000" b="0" strike="noStrike" spc="-1">
              <a:solidFill>
                <a:srgbClr val="000000"/>
              </a:solidFill>
              <a:latin typeface="Arial"/>
            </a:endParaRPr>
          </a:p>
        </p:txBody>
      </p:sp>
      <p:sp>
        <p:nvSpPr>
          <p:cNvPr id="231"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2"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3"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chemeClr val="accent6"/>
                </a:solidFill>
                <a:latin typeface="微软雅黑"/>
                <a:ea typeface="微软雅黑"/>
              </a:rPr>
              <a:t> </a:t>
            </a:r>
            <a:endParaRPr lang="en-US" sz="2000" b="0" strike="noStrike" spc="-1">
              <a:solidFill>
                <a:srgbClr val="000000"/>
              </a:solidFill>
              <a:latin typeface="Arial"/>
            </a:endParaRPr>
          </a:p>
        </p:txBody>
      </p:sp>
      <p:sp>
        <p:nvSpPr>
          <p:cNvPr id="234"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3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chemeClr val="accent6"/>
                </a:solidFill>
                <a:latin typeface="Arial"/>
                <a:ea typeface="微软雅黑"/>
              </a:rPr>
              <a:t>活检和病理学分析</a:t>
            </a:r>
            <a:endParaRPr lang="en-US" sz="3000" b="0" strike="noStrike" spc="-1">
              <a:solidFill>
                <a:schemeClr val="dk1"/>
              </a:solidFill>
              <a:latin typeface="Arial"/>
            </a:endParaRPr>
          </a:p>
        </p:txBody>
      </p:sp>
      <p:sp>
        <p:nvSpPr>
          <p:cNvPr id="236"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chemeClr val="accent6"/>
                </a:solidFill>
                <a:latin typeface="微软雅黑"/>
                <a:ea typeface="微软雅黑"/>
              </a:rPr>
              <a:t>活检操作方法</a:t>
            </a:r>
            <a:endParaRPr lang="en-US" sz="2000" b="0" strike="noStrike" spc="-1">
              <a:solidFill>
                <a:srgbClr val="000000"/>
              </a:solidFill>
              <a:latin typeface="Arial"/>
            </a:endParaRPr>
          </a:p>
        </p:txBody>
      </p:sp>
      <p:sp>
        <p:nvSpPr>
          <p:cNvPr id="238"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内窥镜取材</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外科手术取材</a:t>
            </a:r>
            <a:endParaRPr lang="en-US" sz="1600" b="0" strike="noStrike" spc="-1">
              <a:solidFill>
                <a:srgbClr val="000000"/>
              </a:solidFill>
              <a:latin typeface="Arial"/>
            </a:endParaRPr>
          </a:p>
        </p:txBody>
      </p:sp>
      <p:grpSp>
        <p:nvGrpSpPr>
          <p:cNvPr id="239" name="Group 15"/>
          <p:cNvGrpSpPr/>
          <p:nvPr/>
        </p:nvGrpSpPr>
        <p:grpSpPr>
          <a:xfrm>
            <a:off x="435960" y="378720"/>
            <a:ext cx="515160" cy="439560"/>
            <a:chOff x="435960" y="378720"/>
            <a:chExt cx="515160" cy="439560"/>
          </a:xfrm>
        </p:grpSpPr>
        <p:sp>
          <p:nvSpPr>
            <p:cNvPr id="240" name="AutoShape 16"/>
            <p:cNvSpPr/>
            <p:nvPr/>
          </p:nvSpPr>
          <p:spPr>
            <a:xfrm>
              <a:off x="435960" y="3787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1" name="AutoShape 17"/>
            <p:cNvSpPr/>
            <p:nvPr/>
          </p:nvSpPr>
          <p:spPr>
            <a:xfrm>
              <a:off x="555840" y="3852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2" name="AutoShape 18"/>
            <p:cNvSpPr/>
            <p:nvPr/>
          </p:nvSpPr>
          <p:spPr>
            <a:xfrm>
              <a:off x="669960" y="3870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3" name="AutoShape 19"/>
            <p:cNvSpPr/>
            <p:nvPr/>
          </p:nvSpPr>
          <p:spPr>
            <a:xfrm>
              <a:off x="780840" y="39600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4" name="AutoShape 20"/>
            <p:cNvSpPr/>
            <p:nvPr/>
          </p:nvSpPr>
          <p:spPr>
            <a:xfrm>
              <a:off x="885960" y="39204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5" name="AutoShape 21"/>
            <p:cNvSpPr/>
            <p:nvPr/>
          </p:nvSpPr>
          <p:spPr>
            <a:xfrm>
              <a:off x="435960" y="4964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6" name="AutoShape 22"/>
            <p:cNvSpPr/>
            <p:nvPr/>
          </p:nvSpPr>
          <p:spPr>
            <a:xfrm>
              <a:off x="555840" y="50328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7" name="AutoShape 23"/>
            <p:cNvSpPr/>
            <p:nvPr/>
          </p:nvSpPr>
          <p:spPr>
            <a:xfrm>
              <a:off x="669960" y="5047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8" name="AutoShape 24"/>
            <p:cNvSpPr/>
            <p:nvPr/>
          </p:nvSpPr>
          <p:spPr>
            <a:xfrm>
              <a:off x="780840" y="5137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9" name="AutoShape 25"/>
            <p:cNvSpPr/>
            <p:nvPr/>
          </p:nvSpPr>
          <p:spPr>
            <a:xfrm>
              <a:off x="885960" y="50976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0" name="AutoShape 26"/>
            <p:cNvSpPr/>
            <p:nvPr/>
          </p:nvSpPr>
          <p:spPr>
            <a:xfrm>
              <a:off x="435960" y="61452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1" name="AutoShape 27"/>
            <p:cNvSpPr/>
            <p:nvPr/>
          </p:nvSpPr>
          <p:spPr>
            <a:xfrm>
              <a:off x="555840" y="62100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2" name="AutoShape 28"/>
            <p:cNvSpPr/>
            <p:nvPr/>
          </p:nvSpPr>
          <p:spPr>
            <a:xfrm>
              <a:off x="669960" y="62280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3" name="AutoShape 29"/>
            <p:cNvSpPr/>
            <p:nvPr/>
          </p:nvSpPr>
          <p:spPr>
            <a:xfrm>
              <a:off x="780840" y="63144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4" name="AutoShape 30"/>
            <p:cNvSpPr/>
            <p:nvPr/>
          </p:nvSpPr>
          <p:spPr>
            <a:xfrm>
              <a:off x="885960" y="62748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5" name="AutoShape 31"/>
            <p:cNvSpPr/>
            <p:nvPr/>
          </p:nvSpPr>
          <p:spPr>
            <a:xfrm>
              <a:off x="435960" y="732240"/>
              <a:ext cx="83880" cy="83880"/>
            </a:xfrm>
            <a:prstGeom prst="ellipse">
              <a:avLst/>
            </a:prstGeom>
            <a:solidFill>
              <a:schemeClr val="accent6"/>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6" name="AutoShape 32"/>
            <p:cNvSpPr/>
            <p:nvPr/>
          </p:nvSpPr>
          <p:spPr>
            <a:xfrm>
              <a:off x="555840" y="738720"/>
              <a:ext cx="77760" cy="77760"/>
            </a:xfrm>
            <a:prstGeom prst="ellipse">
              <a:avLst/>
            </a:prstGeom>
            <a:solidFill>
              <a:schemeClr val="accent6"/>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7" name="AutoShape 33"/>
            <p:cNvSpPr/>
            <p:nvPr/>
          </p:nvSpPr>
          <p:spPr>
            <a:xfrm>
              <a:off x="669960" y="740520"/>
              <a:ext cx="74520" cy="74520"/>
            </a:xfrm>
            <a:prstGeom prst="ellipse">
              <a:avLst/>
            </a:prstGeom>
            <a:solidFill>
              <a:schemeClr val="accent6"/>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8" name="AutoShape 34"/>
            <p:cNvSpPr/>
            <p:nvPr/>
          </p:nvSpPr>
          <p:spPr>
            <a:xfrm>
              <a:off x="780840" y="749520"/>
              <a:ext cx="68760" cy="68760"/>
            </a:xfrm>
            <a:prstGeom prst="ellipse">
              <a:avLst/>
            </a:prstGeom>
            <a:solidFill>
              <a:schemeClr val="accent6"/>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9" name="AutoShape 35"/>
            <p:cNvSpPr/>
            <p:nvPr/>
          </p:nvSpPr>
          <p:spPr>
            <a:xfrm>
              <a:off x="885960" y="745200"/>
              <a:ext cx="65160" cy="65160"/>
            </a:xfrm>
            <a:prstGeom prst="ellipse">
              <a:avLst/>
            </a:prstGeom>
            <a:solidFill>
              <a:schemeClr val="accent6"/>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0" name="AutoShape 8"/>
          <p:cNvSpPr/>
          <p:nvPr/>
        </p:nvSpPr>
        <p:spPr>
          <a:xfrm>
            <a:off x="4397760" y="2570040"/>
            <a:ext cx="583920" cy="583920"/>
          </a:xfrm>
          <a:prstGeom prst="diamond">
            <a:avLst/>
          </a:prstGeom>
          <a:solidFill>
            <a:schemeClr val="accent6"/>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1" name="AutoShape 9"/>
          <p:cNvSpPr/>
          <p:nvPr/>
        </p:nvSpPr>
        <p:spPr>
          <a:xfrm>
            <a:off x="7198560" y="2570040"/>
            <a:ext cx="583920" cy="58860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2" name="AutoShape 10"/>
          <p:cNvSpPr/>
          <p:nvPr/>
        </p:nvSpPr>
        <p:spPr>
          <a:xfrm>
            <a:off x="4397760" y="4078080"/>
            <a:ext cx="583920" cy="583920"/>
          </a:xfrm>
          <a:prstGeom prst="diamond">
            <a:avLst/>
          </a:prstGeom>
          <a:solidFill>
            <a:srgbClr val="EB554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3" name="AutoShape 11"/>
          <p:cNvSpPr/>
          <p:nvPr/>
        </p:nvSpPr>
        <p:spPr>
          <a:xfrm>
            <a:off x="7198560" y="4078080"/>
            <a:ext cx="583920" cy="583920"/>
          </a:xfrm>
          <a:prstGeom prst="diamond">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4"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265"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266"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267"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268" name="AutoShape 2"/>
          <p:cNvSpPr/>
          <p:nvPr/>
        </p:nvSpPr>
        <p:spPr>
          <a:xfrm>
            <a:off x="4876920" y="2507040"/>
            <a:ext cx="2424240" cy="236448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9"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0" name="AutoShape 3"/>
          <p:cNvSpPr/>
          <p:nvPr/>
        </p:nvSpPr>
        <p:spPr>
          <a:xfrm>
            <a:off x="6866280" y="1243800"/>
            <a:ext cx="5325480" cy="4881600"/>
          </a:xfrm>
          <a:prstGeom prst="rect">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1"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EB554D"/>
                </a:solidFill>
                <a:latin typeface="Arial"/>
                <a:ea typeface="微软雅黑"/>
              </a:rPr>
              <a:t>总结</a:t>
            </a:r>
            <a:endParaRPr lang="en-US" sz="3000" b="0" strike="noStrike" spc="-1">
              <a:solidFill>
                <a:schemeClr val="dk1"/>
              </a:solidFill>
              <a:latin typeface="Arial"/>
            </a:endParaRPr>
          </a:p>
        </p:txBody>
      </p:sp>
      <p:sp>
        <p:nvSpPr>
          <p:cNvPr id="272"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正确的诊断和完整的影像学检查对于上颌窦癌的治疗和预后至关重要。活检和病理学分析结果能够帮助医生制定个性化的治疗方案，而扩散性检查则有助于评估病情的进展情况。</a:t>
            </a:r>
            <a:endParaRPr lang="en-US" sz="1800" b="0" strike="noStrike" spc="-1">
              <a:solidFill>
                <a:srgbClr val="000000"/>
              </a:solidFill>
              <a:latin typeface="Arial"/>
            </a:endParaRPr>
          </a:p>
        </p:txBody>
      </p:sp>
      <p:grpSp>
        <p:nvGrpSpPr>
          <p:cNvPr id="273" name="Group 15"/>
          <p:cNvGrpSpPr/>
          <p:nvPr/>
        </p:nvGrpSpPr>
        <p:grpSpPr>
          <a:xfrm>
            <a:off x="435960" y="378720"/>
            <a:ext cx="515160" cy="439560"/>
            <a:chOff x="435960" y="378720"/>
            <a:chExt cx="515160" cy="439560"/>
          </a:xfrm>
        </p:grpSpPr>
        <p:sp>
          <p:nvSpPr>
            <p:cNvPr id="274" name="AutoShape 16"/>
            <p:cNvSpPr/>
            <p:nvPr/>
          </p:nvSpPr>
          <p:spPr>
            <a:xfrm>
              <a:off x="435960" y="378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75" name="AutoShape 17"/>
            <p:cNvSpPr/>
            <p:nvPr/>
          </p:nvSpPr>
          <p:spPr>
            <a:xfrm>
              <a:off x="555840" y="385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76" name="AutoShape 18"/>
            <p:cNvSpPr/>
            <p:nvPr/>
          </p:nvSpPr>
          <p:spPr>
            <a:xfrm>
              <a:off x="669960" y="387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77" name="AutoShape 19"/>
            <p:cNvSpPr/>
            <p:nvPr/>
          </p:nvSpPr>
          <p:spPr>
            <a:xfrm>
              <a:off x="780840" y="396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78" name="AutoShape 20"/>
            <p:cNvSpPr/>
            <p:nvPr/>
          </p:nvSpPr>
          <p:spPr>
            <a:xfrm>
              <a:off x="885960" y="39204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79" name="AutoShape 21"/>
            <p:cNvSpPr/>
            <p:nvPr/>
          </p:nvSpPr>
          <p:spPr>
            <a:xfrm>
              <a:off x="435960" y="496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0" name="AutoShape 22"/>
            <p:cNvSpPr/>
            <p:nvPr/>
          </p:nvSpPr>
          <p:spPr>
            <a:xfrm>
              <a:off x="555840" y="5032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1" name="AutoShape 23"/>
            <p:cNvSpPr/>
            <p:nvPr/>
          </p:nvSpPr>
          <p:spPr>
            <a:xfrm>
              <a:off x="669960" y="504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2" name="AutoShape 24"/>
            <p:cNvSpPr/>
            <p:nvPr/>
          </p:nvSpPr>
          <p:spPr>
            <a:xfrm>
              <a:off x="780840" y="513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3" name="AutoShape 25"/>
            <p:cNvSpPr/>
            <p:nvPr/>
          </p:nvSpPr>
          <p:spPr>
            <a:xfrm>
              <a:off x="885960" y="509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4" name="AutoShape 26"/>
            <p:cNvSpPr/>
            <p:nvPr/>
          </p:nvSpPr>
          <p:spPr>
            <a:xfrm>
              <a:off x="435960" y="6145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5" name="AutoShape 27"/>
            <p:cNvSpPr/>
            <p:nvPr/>
          </p:nvSpPr>
          <p:spPr>
            <a:xfrm>
              <a:off x="555840" y="621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6" name="AutoShape 28"/>
            <p:cNvSpPr/>
            <p:nvPr/>
          </p:nvSpPr>
          <p:spPr>
            <a:xfrm>
              <a:off x="669960" y="6228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7" name="AutoShape 29"/>
            <p:cNvSpPr/>
            <p:nvPr/>
          </p:nvSpPr>
          <p:spPr>
            <a:xfrm>
              <a:off x="780840" y="631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88" name="AutoShape 30"/>
            <p:cNvSpPr/>
            <p:nvPr/>
          </p:nvSpPr>
          <p:spPr>
            <a:xfrm>
              <a:off x="885960" y="627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89" name="AutoShape 31"/>
            <p:cNvSpPr/>
            <p:nvPr/>
          </p:nvSpPr>
          <p:spPr>
            <a:xfrm>
              <a:off x="435960" y="7322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0" name="AutoShape 32"/>
            <p:cNvSpPr/>
            <p:nvPr/>
          </p:nvSpPr>
          <p:spPr>
            <a:xfrm>
              <a:off x="555840" y="7387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1" name="AutoShape 33"/>
            <p:cNvSpPr/>
            <p:nvPr/>
          </p:nvSpPr>
          <p:spPr>
            <a:xfrm>
              <a:off x="669960" y="7405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2" name="AutoShape 34"/>
            <p:cNvSpPr/>
            <p:nvPr/>
          </p:nvSpPr>
          <p:spPr>
            <a:xfrm>
              <a:off x="780840" y="7495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3" name="AutoShape 35"/>
            <p:cNvSpPr/>
            <p:nvPr/>
          </p:nvSpPr>
          <p:spPr>
            <a:xfrm>
              <a:off x="885960" y="74520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94"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5" name="PlaceHolder 1"/>
          <p:cNvSpPr>
            <a:spLocks noGrp="1"/>
          </p:cNvSpPr>
          <p:nvPr>
            <p:ph/>
          </p:nvPr>
        </p:nvSpPr>
        <p:spPr>
          <a:xfrm>
            <a:off x="3684240" y="250308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3600" b="1" strike="noStrike" spc="148">
                <a:solidFill>
                  <a:srgbClr val="EB554D"/>
                </a:solidFill>
                <a:latin typeface="Arial"/>
                <a:ea typeface="微软雅黑"/>
              </a:rPr>
              <a:t>03</a:t>
            </a:r>
            <a:endParaRPr lang="en-US" sz="3600" b="0" strike="noStrike" spc="148">
              <a:solidFill>
                <a:schemeClr val="dk1">
                  <a:lumMod val="65000"/>
                  <a:lumOff val="35000"/>
                </a:schemeClr>
              </a:solidFill>
              <a:latin typeface="Arial"/>
            </a:endParaRPr>
          </a:p>
        </p:txBody>
      </p:sp>
      <p:sp>
        <p:nvSpPr>
          <p:cNvPr id="296" name="PlaceHolder 2"/>
          <p:cNvSpPr>
            <a:spLocks noGrp="1"/>
          </p:cNvSpPr>
          <p:nvPr>
            <p:ph type="title" idx="4294967295"/>
          </p:nvPr>
        </p:nvSpPr>
        <p:spPr>
          <a:xfrm>
            <a:off x="313560" y="53103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EB554D"/>
                </a:solidFill>
                <a:latin typeface="Arial"/>
                <a:ea typeface="微软雅黑"/>
              </a:rPr>
              <a:t>第</a:t>
            </a:r>
            <a:r>
              <a:rPr lang="en-US" sz="4000" b="1" strike="noStrike" spc="299">
                <a:solidFill>
                  <a:srgbClr val="EB554D"/>
                </a:solidFill>
                <a:latin typeface="Arial"/>
                <a:ea typeface="微软雅黑"/>
              </a:rPr>
              <a:t>3</a:t>
            </a:r>
            <a:r>
              <a:rPr lang="zh-CN" sz="4000" b="1" strike="noStrike" spc="299">
                <a:solidFill>
                  <a:srgbClr val="EB554D"/>
                </a:solidFill>
                <a:latin typeface="Arial"/>
                <a:ea typeface="微软雅黑"/>
              </a:rPr>
              <a:t>章 治疗方案</a:t>
            </a:r>
            <a:endParaRPr lang="en-US" sz="4000" b="0" strike="noStrike" spc="-1">
              <a:solidFill>
                <a:schemeClr val="dk1"/>
              </a:solidFill>
              <a:latin typeface="Arial"/>
            </a:endParaRPr>
          </a:p>
        </p:txBody>
      </p:sp>
      <p:sp>
        <p:nvSpPr>
          <p:cNvPr id="29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8" name="AutoShape 3"/>
          <p:cNvSpPr/>
          <p:nvPr/>
        </p:nvSpPr>
        <p:spPr>
          <a:xfrm>
            <a:off x="472320" y="1375560"/>
            <a:ext cx="11246760" cy="4699080"/>
          </a:xfrm>
          <a:prstGeom prst="rect">
            <a:avLst/>
          </a:prstGeom>
          <a:solidFill>
            <a:srgbClr val="EB554D">
              <a:alpha val="82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99" name="AutoShape 5"/>
          <p:cNvSpPr/>
          <p:nvPr/>
        </p:nvSpPr>
        <p:spPr>
          <a:xfrm>
            <a:off x="2499480" y="6236280"/>
            <a:ext cx="921996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0" name="AutoShape 6"/>
          <p:cNvSpPr/>
          <p:nvPr/>
        </p:nvSpPr>
        <p:spPr>
          <a:xfrm>
            <a:off x="483840" y="6236280"/>
            <a:ext cx="739800" cy="66960"/>
          </a:xfrm>
          <a:prstGeom prst="rect">
            <a:avLst/>
          </a:prstGeom>
          <a:solidFill>
            <a:srgbClr val="EB554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1" name="AutoShape 7"/>
          <p:cNvSpPr/>
          <p:nvPr/>
        </p:nvSpPr>
        <p:spPr>
          <a:xfrm>
            <a:off x="1375920" y="6200640"/>
            <a:ext cx="158400" cy="158400"/>
          </a:xfrm>
          <a:prstGeom prst="ellipse">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2" name="AutoShape 8"/>
          <p:cNvSpPr/>
          <p:nvPr/>
        </p:nvSpPr>
        <p:spPr>
          <a:xfrm>
            <a:off x="1607040" y="6207120"/>
            <a:ext cx="146880" cy="146880"/>
          </a:xfrm>
          <a:prstGeom prst="ellipse">
            <a:avLst/>
          </a:prstGeom>
          <a:solidFill>
            <a:srgbClr val="EB554D">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9"/>
          <p:cNvSpPr/>
          <p:nvPr/>
        </p:nvSpPr>
        <p:spPr>
          <a:xfrm>
            <a:off x="1827360" y="6213960"/>
            <a:ext cx="135720" cy="135720"/>
          </a:xfrm>
          <a:prstGeom prst="ellipse">
            <a:avLst/>
          </a:prstGeom>
          <a:solidFill>
            <a:srgbClr val="EB554D">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4" name="AutoShape 10"/>
          <p:cNvSpPr/>
          <p:nvPr/>
        </p:nvSpPr>
        <p:spPr>
          <a:xfrm>
            <a:off x="2027160" y="6220440"/>
            <a:ext cx="124200" cy="124200"/>
          </a:xfrm>
          <a:prstGeom prst="ellipse">
            <a:avLst/>
          </a:prstGeom>
          <a:solidFill>
            <a:srgbClr val="EB554D">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5" name="AutoShape 11"/>
          <p:cNvSpPr/>
          <p:nvPr/>
        </p:nvSpPr>
        <p:spPr>
          <a:xfrm>
            <a:off x="2224800" y="6215040"/>
            <a:ext cx="113040" cy="113040"/>
          </a:xfrm>
          <a:prstGeom prst="ellipse">
            <a:avLst/>
          </a:prstGeom>
          <a:solidFill>
            <a:srgbClr val="EB554D">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EB554D"/>
                </a:solidFill>
                <a:latin typeface="Arial"/>
                <a:ea typeface="微软雅黑"/>
              </a:rPr>
              <a:t>手术治疗</a:t>
            </a:r>
            <a:endParaRPr lang="en-US" sz="3600" b="0" strike="noStrike" spc="-1">
              <a:solidFill>
                <a:srgbClr val="000000"/>
              </a:solidFill>
              <a:latin typeface="Arial"/>
            </a:endParaRPr>
          </a:p>
        </p:txBody>
      </p:sp>
      <p:sp>
        <p:nvSpPr>
          <p:cNvPr id="30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手术是治疗上颌窦癌的首选方法，包括根治性手术、颅底外科手术等。切除肿瘤的同时需要保留最大限度的功能和外貌。</a:t>
            </a:r>
            <a:endParaRPr lang="en-US" sz="1800" b="0" strike="noStrike" spc="-1">
              <a:solidFill>
                <a:srgbClr val="000000"/>
              </a:solidFill>
              <a:latin typeface="Arial"/>
            </a:endParaRPr>
          </a:p>
        </p:txBody>
      </p:sp>
      <p:sp>
        <p:nvSpPr>
          <p:cNvPr id="3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0" name="Group 15"/>
          <p:cNvGrpSpPr/>
          <p:nvPr/>
        </p:nvGrpSpPr>
        <p:grpSpPr>
          <a:xfrm>
            <a:off x="431640" y="396000"/>
            <a:ext cx="514800" cy="439200"/>
            <a:chOff x="431640" y="396000"/>
            <a:chExt cx="514800" cy="439200"/>
          </a:xfrm>
        </p:grpSpPr>
        <p:sp>
          <p:nvSpPr>
            <p:cNvPr id="311" name="AutoShape 16"/>
            <p:cNvSpPr/>
            <p:nvPr/>
          </p:nvSpPr>
          <p:spPr>
            <a:xfrm>
              <a:off x="431640" y="39600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2" name="AutoShape 17"/>
            <p:cNvSpPr/>
            <p:nvPr/>
          </p:nvSpPr>
          <p:spPr>
            <a:xfrm>
              <a:off x="551520" y="40248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3" name="AutoShape 18"/>
            <p:cNvSpPr/>
            <p:nvPr/>
          </p:nvSpPr>
          <p:spPr>
            <a:xfrm>
              <a:off x="665640" y="40428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4" name="AutoShape 19"/>
            <p:cNvSpPr/>
            <p:nvPr/>
          </p:nvSpPr>
          <p:spPr>
            <a:xfrm>
              <a:off x="776160" y="41328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15" name="AutoShape 20"/>
            <p:cNvSpPr/>
            <p:nvPr/>
          </p:nvSpPr>
          <p:spPr>
            <a:xfrm>
              <a:off x="881280" y="4089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16" name="AutoShape 21"/>
            <p:cNvSpPr/>
            <p:nvPr/>
          </p:nvSpPr>
          <p:spPr>
            <a:xfrm>
              <a:off x="431640" y="51372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17" name="AutoShape 22"/>
            <p:cNvSpPr/>
            <p:nvPr/>
          </p:nvSpPr>
          <p:spPr>
            <a:xfrm>
              <a:off x="551520" y="5202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18" name="AutoShape 23"/>
            <p:cNvSpPr/>
            <p:nvPr/>
          </p:nvSpPr>
          <p:spPr>
            <a:xfrm>
              <a:off x="665640" y="52200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19" name="AutoShape 24"/>
            <p:cNvSpPr/>
            <p:nvPr/>
          </p:nvSpPr>
          <p:spPr>
            <a:xfrm>
              <a:off x="776160" y="53100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0" name="AutoShape 25"/>
            <p:cNvSpPr/>
            <p:nvPr/>
          </p:nvSpPr>
          <p:spPr>
            <a:xfrm>
              <a:off x="881280" y="5266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1" name="AutoShape 26"/>
            <p:cNvSpPr/>
            <p:nvPr/>
          </p:nvSpPr>
          <p:spPr>
            <a:xfrm>
              <a:off x="431640" y="63144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2" name="AutoShape 27"/>
            <p:cNvSpPr/>
            <p:nvPr/>
          </p:nvSpPr>
          <p:spPr>
            <a:xfrm>
              <a:off x="551520" y="63792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3" name="AutoShape 28"/>
            <p:cNvSpPr/>
            <p:nvPr/>
          </p:nvSpPr>
          <p:spPr>
            <a:xfrm>
              <a:off x="665640" y="63972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4" name="AutoShape 29"/>
            <p:cNvSpPr/>
            <p:nvPr/>
          </p:nvSpPr>
          <p:spPr>
            <a:xfrm>
              <a:off x="776160" y="64872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5" name="AutoShape 30"/>
            <p:cNvSpPr/>
            <p:nvPr/>
          </p:nvSpPr>
          <p:spPr>
            <a:xfrm>
              <a:off x="881280" y="64476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6" name="AutoShape 31"/>
            <p:cNvSpPr/>
            <p:nvPr/>
          </p:nvSpPr>
          <p:spPr>
            <a:xfrm>
              <a:off x="431640" y="749160"/>
              <a:ext cx="83880" cy="83880"/>
            </a:xfrm>
            <a:prstGeom prst="ellipse">
              <a:avLst/>
            </a:prstGeom>
            <a:solidFill>
              <a:srgbClr val="EB554D">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7" name="AutoShape 32"/>
            <p:cNvSpPr/>
            <p:nvPr/>
          </p:nvSpPr>
          <p:spPr>
            <a:xfrm>
              <a:off x="551520" y="756000"/>
              <a:ext cx="77760" cy="77760"/>
            </a:xfrm>
            <a:prstGeom prst="ellipse">
              <a:avLst/>
            </a:prstGeom>
            <a:solidFill>
              <a:srgbClr val="EB554D">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8" name="AutoShape 33"/>
            <p:cNvSpPr/>
            <p:nvPr/>
          </p:nvSpPr>
          <p:spPr>
            <a:xfrm>
              <a:off x="665640" y="757440"/>
              <a:ext cx="74520" cy="74520"/>
            </a:xfrm>
            <a:prstGeom prst="ellipse">
              <a:avLst/>
            </a:prstGeom>
            <a:solidFill>
              <a:srgbClr val="EB554D">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9" name="AutoShape 34"/>
            <p:cNvSpPr/>
            <p:nvPr/>
          </p:nvSpPr>
          <p:spPr>
            <a:xfrm>
              <a:off x="776160" y="766440"/>
              <a:ext cx="68760" cy="68760"/>
            </a:xfrm>
            <a:prstGeom prst="ellipse">
              <a:avLst/>
            </a:prstGeom>
            <a:solidFill>
              <a:srgbClr val="EB554D">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0" name="AutoShape 35"/>
            <p:cNvSpPr/>
            <p:nvPr/>
          </p:nvSpPr>
          <p:spPr>
            <a:xfrm>
              <a:off x="881280" y="762480"/>
              <a:ext cx="65160" cy="65160"/>
            </a:xfrm>
            <a:prstGeom prst="ellipse">
              <a:avLst/>
            </a:prstGeom>
            <a:solidFill>
              <a:srgbClr val="EB554D">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3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332" name="AutoShape 2"/>
          <p:cNvSpPr/>
          <p:nvPr/>
        </p:nvSpPr>
        <p:spPr>
          <a:xfrm>
            <a:off x="59292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3"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4"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EB554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5" name="AutoShape 5"/>
          <p:cNvSpPr/>
          <p:nvPr/>
        </p:nvSpPr>
        <p:spPr>
          <a:xfrm rot="18900000" flipH="1" flipV="1">
            <a:off x="52747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6" name="AutoShape 8"/>
          <p:cNvSpPr/>
          <p:nvPr/>
        </p:nvSpPr>
        <p:spPr>
          <a:xfrm>
            <a:off x="58183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37" name="AutoShape 9"/>
          <p:cNvSpPr/>
          <p:nvPr/>
        </p:nvSpPr>
        <p:spPr>
          <a:xfrm rot="18900000" flipH="1" flipV="1">
            <a:off x="149976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38" name="AutoShape 12"/>
          <p:cNvSpPr/>
          <p:nvPr/>
        </p:nvSpPr>
        <p:spPr>
          <a:xfrm>
            <a:off x="204336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39" name="AutoShape 13"/>
          <p:cNvSpPr/>
          <p:nvPr/>
        </p:nvSpPr>
        <p:spPr>
          <a:xfrm rot="18900000" flipH="1" flipV="1">
            <a:off x="9040320" y="1333440"/>
            <a:ext cx="1641960" cy="1641960"/>
          </a:xfrm>
          <a:prstGeom prst="teardrop">
            <a:avLst>
              <a:gd name="adj" fmla="val 100000"/>
            </a:avLst>
          </a:prstGeom>
          <a:solidFill>
            <a:srgbClr val="EB554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40" name="AutoShape 16"/>
          <p:cNvSpPr/>
          <p:nvPr/>
        </p:nvSpPr>
        <p:spPr>
          <a:xfrm>
            <a:off x="9583920" y="5524920"/>
            <a:ext cx="555120" cy="81360"/>
          </a:xfrm>
          <a:prstGeom prst="roundRect">
            <a:avLst>
              <a:gd name="adj" fmla="val 12500"/>
            </a:avLst>
          </a:prstGeom>
          <a:solidFill>
            <a:srgbClr val="EB554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341"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2"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3"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44"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5"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靶向放射治疗优势</a:t>
            </a:r>
            <a:endParaRPr lang="en-US" sz="2000" b="0" strike="noStrike" spc="-1">
              <a:solidFill>
                <a:srgbClr val="000000"/>
              </a:solidFill>
              <a:latin typeface="Arial"/>
            </a:endParaRPr>
          </a:p>
        </p:txBody>
      </p:sp>
      <p:sp>
        <p:nvSpPr>
          <p:cNvPr id="346"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结合放射治疗和分子靶向治疗</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具有很好的前景</a:t>
            </a:r>
            <a:endParaRPr lang="en-US" sz="1600" b="0" strike="noStrike" spc="-1">
              <a:solidFill>
                <a:srgbClr val="000000"/>
              </a:solidFill>
              <a:latin typeface="Arial"/>
            </a:endParaRPr>
          </a:p>
        </p:txBody>
      </p:sp>
      <p:sp>
        <p:nvSpPr>
          <p:cNvPr id="34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8"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靶向放射治疗机制</a:t>
            </a:r>
            <a:endParaRPr lang="en-US" sz="2000" b="0" strike="noStrike" spc="-1">
              <a:solidFill>
                <a:srgbClr val="000000"/>
              </a:solidFill>
              <a:latin typeface="Arial"/>
            </a:endParaRPr>
          </a:p>
        </p:txBody>
      </p:sp>
      <p:sp>
        <p:nvSpPr>
          <p:cNvPr id="349"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靶向特定分子靶点</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提高治疗精准度</a:t>
            </a:r>
            <a:endParaRPr lang="en-US" sz="1600" b="0" strike="noStrike" spc="-1">
              <a:solidFill>
                <a:srgbClr val="000000"/>
              </a:solidFill>
              <a:latin typeface="Arial"/>
            </a:endParaRPr>
          </a:p>
        </p:txBody>
      </p:sp>
      <p:sp>
        <p:nvSpPr>
          <p:cNvPr id="350"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EB554D"/>
                </a:solidFill>
                <a:latin typeface="Arial"/>
                <a:ea typeface="微软雅黑"/>
              </a:rPr>
              <a:t>免疫治疗和靶向放射治疗</a:t>
            </a:r>
            <a:endParaRPr lang="en-US" sz="3000" b="0" strike="noStrike" spc="-1">
              <a:solidFill>
                <a:schemeClr val="dk1"/>
              </a:solidFill>
              <a:latin typeface="Arial"/>
            </a:endParaRPr>
          </a:p>
        </p:txBody>
      </p:sp>
      <p:sp>
        <p:nvSpPr>
          <p:cNvPr id="352"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53"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EB554D"/>
                </a:solidFill>
                <a:latin typeface="微软雅黑"/>
                <a:ea typeface="微软雅黑"/>
              </a:rPr>
              <a:t>免疫治疗效果</a:t>
            </a:r>
            <a:endParaRPr lang="en-US" sz="2000" b="0" strike="noStrike" spc="-1">
              <a:solidFill>
                <a:srgbClr val="000000"/>
              </a:solidFill>
              <a:latin typeface="Arial"/>
            </a:endParaRPr>
          </a:p>
        </p:txBody>
      </p:sp>
      <p:sp>
        <p:nvSpPr>
          <p:cNvPr id="354"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潜在的治疗效果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逐步应用于临床实践</a:t>
            </a:r>
            <a:endParaRPr lang="en-US" sz="1600" b="0" strike="noStrike" spc="-1">
              <a:solidFill>
                <a:srgbClr val="000000"/>
              </a:solidFill>
              <a:latin typeface="Arial"/>
            </a:endParaRPr>
          </a:p>
        </p:txBody>
      </p:sp>
      <p:grpSp>
        <p:nvGrpSpPr>
          <p:cNvPr id="355" name="Group 15"/>
          <p:cNvGrpSpPr/>
          <p:nvPr/>
        </p:nvGrpSpPr>
        <p:grpSpPr>
          <a:xfrm>
            <a:off x="435960" y="378720"/>
            <a:ext cx="515160" cy="439560"/>
            <a:chOff x="435960" y="378720"/>
            <a:chExt cx="515160" cy="439560"/>
          </a:xfrm>
        </p:grpSpPr>
        <p:sp>
          <p:nvSpPr>
            <p:cNvPr id="356" name="AutoShape 16"/>
            <p:cNvSpPr/>
            <p:nvPr/>
          </p:nvSpPr>
          <p:spPr>
            <a:xfrm>
              <a:off x="435960" y="3787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57" name="AutoShape 17"/>
            <p:cNvSpPr/>
            <p:nvPr/>
          </p:nvSpPr>
          <p:spPr>
            <a:xfrm>
              <a:off x="555840" y="3852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58" name="AutoShape 18"/>
            <p:cNvSpPr/>
            <p:nvPr/>
          </p:nvSpPr>
          <p:spPr>
            <a:xfrm>
              <a:off x="669960" y="3870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59" name="AutoShape 19"/>
            <p:cNvSpPr/>
            <p:nvPr/>
          </p:nvSpPr>
          <p:spPr>
            <a:xfrm>
              <a:off x="780840" y="39600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0" name="AutoShape 20"/>
            <p:cNvSpPr/>
            <p:nvPr/>
          </p:nvSpPr>
          <p:spPr>
            <a:xfrm>
              <a:off x="885960" y="39204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1" name="AutoShape 21"/>
            <p:cNvSpPr/>
            <p:nvPr/>
          </p:nvSpPr>
          <p:spPr>
            <a:xfrm>
              <a:off x="435960" y="4964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2" name="AutoShape 22"/>
            <p:cNvSpPr/>
            <p:nvPr/>
          </p:nvSpPr>
          <p:spPr>
            <a:xfrm>
              <a:off x="555840" y="50328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3" name="AutoShape 23"/>
            <p:cNvSpPr/>
            <p:nvPr/>
          </p:nvSpPr>
          <p:spPr>
            <a:xfrm>
              <a:off x="669960" y="5047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4" name="AutoShape 24"/>
            <p:cNvSpPr/>
            <p:nvPr/>
          </p:nvSpPr>
          <p:spPr>
            <a:xfrm>
              <a:off x="780840" y="5137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65" name="AutoShape 25"/>
            <p:cNvSpPr/>
            <p:nvPr/>
          </p:nvSpPr>
          <p:spPr>
            <a:xfrm>
              <a:off x="885960" y="50976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66" name="AutoShape 26"/>
            <p:cNvSpPr/>
            <p:nvPr/>
          </p:nvSpPr>
          <p:spPr>
            <a:xfrm>
              <a:off x="435960" y="61452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7" name="AutoShape 27"/>
            <p:cNvSpPr/>
            <p:nvPr/>
          </p:nvSpPr>
          <p:spPr>
            <a:xfrm>
              <a:off x="555840" y="62100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8" name="AutoShape 28"/>
            <p:cNvSpPr/>
            <p:nvPr/>
          </p:nvSpPr>
          <p:spPr>
            <a:xfrm>
              <a:off x="669960" y="62280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9" name="AutoShape 29"/>
            <p:cNvSpPr/>
            <p:nvPr/>
          </p:nvSpPr>
          <p:spPr>
            <a:xfrm>
              <a:off x="780840" y="63144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0" name="AutoShape 30"/>
            <p:cNvSpPr/>
            <p:nvPr/>
          </p:nvSpPr>
          <p:spPr>
            <a:xfrm>
              <a:off x="885960" y="62748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1" name="AutoShape 31"/>
            <p:cNvSpPr/>
            <p:nvPr/>
          </p:nvSpPr>
          <p:spPr>
            <a:xfrm>
              <a:off x="435960" y="732240"/>
              <a:ext cx="83880" cy="8388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2" name="AutoShape 32"/>
            <p:cNvSpPr/>
            <p:nvPr/>
          </p:nvSpPr>
          <p:spPr>
            <a:xfrm>
              <a:off x="555840" y="738720"/>
              <a:ext cx="77760" cy="77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3" name="AutoShape 33"/>
            <p:cNvSpPr/>
            <p:nvPr/>
          </p:nvSpPr>
          <p:spPr>
            <a:xfrm>
              <a:off x="669960" y="740520"/>
              <a:ext cx="74520" cy="7452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4" name="AutoShape 34"/>
            <p:cNvSpPr/>
            <p:nvPr/>
          </p:nvSpPr>
          <p:spPr>
            <a:xfrm>
              <a:off x="780840" y="749520"/>
              <a:ext cx="68760" cy="687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5" name="AutoShape 35"/>
            <p:cNvSpPr/>
            <p:nvPr/>
          </p:nvSpPr>
          <p:spPr>
            <a:xfrm>
              <a:off x="885960" y="745200"/>
              <a:ext cx="65160" cy="65160"/>
            </a:xfrm>
            <a:prstGeom prst="ellipse">
              <a:avLst/>
            </a:prstGeom>
            <a:gradFill rotWithShape="0">
              <a:gsLst>
                <a:gs pos="0">
                  <a:srgbClr val="F6F8FC"/>
                </a:gs>
                <a:gs pos="0">
                  <a:srgbClr val="ADC0E8"/>
                </a:gs>
                <a:gs pos="0">
                  <a:srgbClr val="FFFFFF"/>
                </a:gs>
                <a:gs pos="100000">
                  <a:srgbClr val="EB554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https://d.book118.com/046053141040010103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上颌窦癌查房</vt:lpstr>
      <vt:lpstr>目录</vt:lpstr>
      <vt:lpstr>第一章 简介</vt:lpstr>
      <vt:lpstr>上颌窦癌的分类</vt:lpstr>
      <vt:lpstr> </vt:lpstr>
      <vt:lpstr>关注点</vt:lpstr>
      <vt:lpstr>第2章 诊断和影像学表现</vt:lpstr>
      <vt:lpstr> </vt:lpstr>
      <vt:lpstr>活检和病理学分析</vt:lpstr>
      <vt:lpstr>总结</vt:lpstr>
      <vt:lpstr>第3章 治疗方案</vt:lpstr>
      <vt:lpstr> </vt:lpstr>
      <vt:lpstr>免疫治疗和靶向放射治疗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2024-09-28T09:50:32.178</cp:lastPrinted>
  <dcterms:created xsi:type="dcterms:W3CDTF">2024-09-28T01:50:32Z</dcterms:created>
  <dcterms:modified xsi:type="dcterms:W3CDTF">2024-09-28T01:50:34Z</dcterms:modified>
</cp:coreProperties>
</file>