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8" r:id="rId25"/>
  </p:sldIdLst>
  <p:sldSz cx="12192000" cy="6858000"/>
  <p:notesSz cx="6858000" cy="91440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tags" Target="tags/tag1.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heme" Target="theme/theme1.xml" /><Relationship Id="rId3" Type="http://schemas.openxmlformats.org/officeDocument/2006/relationships/slideMaster" Target="slideMasters/slideMaster3.xml" /><Relationship Id="rId30"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56797287-0F2F-4BD0-8FC4-69F9CBB2ED69}"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9" name="PlaceHolder 1"/>
          <p:cNvSpPr>
            <a:spLocks noGrp="1"/>
          </p:cNvSpPr>
          <p:nvPr>
            <p:ph type="sldImg"/>
          </p:nvPr>
        </p:nvSpPr>
        <p:spPr>
          <a:xfrm>
            <a:off x="685800" y="1143000"/>
            <a:ext cx="5486040" cy="3085920"/>
          </a:xfrm>
          <a:prstGeom prst="rect">
            <a:avLst/>
          </a:prstGeom>
          <a:ln w="0">
            <a:noFill/>
          </a:ln>
        </p:spPr>
      </p:sp>
      <p:sp>
        <p:nvSpPr>
          <p:cNvPr id="350"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1"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2" name="PlaceHolder 1"/>
          <p:cNvSpPr>
            <a:spLocks noGrp="1"/>
          </p:cNvSpPr>
          <p:nvPr>
            <p:ph type="sldImg"/>
          </p:nvPr>
        </p:nvSpPr>
        <p:spPr>
          <a:xfrm>
            <a:off x="685800" y="1143000"/>
            <a:ext cx="5486040" cy="3085920"/>
          </a:xfrm>
          <a:prstGeom prst="rect">
            <a:avLst/>
          </a:prstGeom>
          <a:ln w="0">
            <a:noFill/>
          </a:ln>
        </p:spPr>
      </p:sp>
      <p:sp>
        <p:nvSpPr>
          <p:cNvPr id="353"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4"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5" name="PlaceHolder 1"/>
          <p:cNvSpPr>
            <a:spLocks noGrp="1"/>
          </p:cNvSpPr>
          <p:nvPr>
            <p:ph type="sldImg"/>
          </p:nvPr>
        </p:nvSpPr>
        <p:spPr>
          <a:xfrm>
            <a:off x="685800" y="1143000"/>
            <a:ext cx="5486040" cy="3085920"/>
          </a:xfrm>
          <a:prstGeom prst="rect">
            <a:avLst/>
          </a:prstGeom>
          <a:ln w="0">
            <a:noFill/>
          </a:ln>
        </p:spPr>
      </p:sp>
      <p:sp>
        <p:nvSpPr>
          <p:cNvPr id="356"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7"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8" name="PlaceHolder 1"/>
          <p:cNvSpPr>
            <a:spLocks noGrp="1"/>
          </p:cNvSpPr>
          <p:nvPr>
            <p:ph type="sldImg"/>
          </p:nvPr>
        </p:nvSpPr>
        <p:spPr>
          <a:xfrm>
            <a:off x="685800" y="1143000"/>
            <a:ext cx="5486040" cy="3085920"/>
          </a:xfrm>
          <a:prstGeom prst="rect">
            <a:avLst/>
          </a:prstGeom>
          <a:ln w="0">
            <a:noFill/>
          </a:ln>
        </p:spPr>
      </p:sp>
      <p:sp>
        <p:nvSpPr>
          <p:cNvPr id="359"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0"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1" name="PlaceHolder 1"/>
          <p:cNvSpPr>
            <a:spLocks noGrp="1"/>
          </p:cNvSpPr>
          <p:nvPr>
            <p:ph type="sldImg"/>
          </p:nvPr>
        </p:nvSpPr>
        <p:spPr>
          <a:xfrm>
            <a:off x="685800" y="1143000"/>
            <a:ext cx="5486040" cy="3085920"/>
          </a:xfrm>
          <a:prstGeom prst="rect">
            <a:avLst/>
          </a:prstGeom>
          <a:ln w="0">
            <a:noFill/>
          </a:ln>
        </p:spPr>
      </p:sp>
      <p:sp>
        <p:nvSpPr>
          <p:cNvPr id="362"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3"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4" name="PlaceHolder 1"/>
          <p:cNvSpPr>
            <a:spLocks noGrp="1"/>
          </p:cNvSpPr>
          <p:nvPr>
            <p:ph type="sldImg"/>
          </p:nvPr>
        </p:nvSpPr>
        <p:spPr>
          <a:xfrm>
            <a:off x="685800" y="1143000"/>
            <a:ext cx="5486040" cy="3085920"/>
          </a:xfrm>
          <a:prstGeom prst="rect">
            <a:avLst/>
          </a:prstGeom>
          <a:ln w="0">
            <a:noFill/>
          </a:ln>
        </p:spPr>
      </p:sp>
      <p:sp>
        <p:nvSpPr>
          <p:cNvPr id="365"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6"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96437BE-6F19-4094-94AD-24A27CBD4E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2F68DC3-1556-4045-865D-57D90F4E4C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826E039-4D99-412F-B0E8-C4CFEC3D70B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1E45251-E2A3-48CB-AFCE-169C0BE2836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B38A0BA-3D80-4463-A09F-11234ED70C2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61293D4-420C-4F23-83FB-EF7B5E8421F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4104004-4CBF-42BC-B513-D2EF5FE52D9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23A1118-64A3-42C8-88F4-12E93C0AA31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D4935D1-5A42-4172-98EF-55007D470CE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E695785-CD9A-40B3-80E8-A913622F5A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9E394A7-81D6-4A23-B255-036556B784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8853CB68-012D-4231-BC60-9703C5D7B59C}"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653DD275-BC6C-48C4-A4E4-4EBEE7AEF775}"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1.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1.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46104105013010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教学资源整合与优化</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3</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教学资源整合与优化</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教学资源整合的挑战</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教学资源整合的实践案例</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教学资源整合技术的创新</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教学资源整合与优化的成效评估</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教学资源整合与优化</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什么是教学资源整合</a:t>
            </a:r>
            <a:endParaRPr lang="en-US" sz="3500" b="0" strike="noStrike" spc="-1">
              <a:solidFill>
                <a:srgbClr val="000000"/>
              </a:solidFill>
              <a:latin typeface="Arial"/>
            </a:endParaRPr>
          </a:p>
        </p:txBody>
      </p:sp>
      <p:sp>
        <p:nvSpPr>
          <p:cNvPr id="8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教学资源整合是指将各种教学资源进行有序组合，形成完整的教学体系，以提供更好的教学支持和帮助。通过整合不同的资源，教师可以更好地设计教学内容，提升教学效果。</a:t>
            </a:r>
            <a:endParaRPr lang="en-US" sz="2500" b="0" strike="noStrike" spc="-1">
              <a:solidFill>
                <a:srgbClr val="000000"/>
              </a:solidFill>
              <a:latin typeface="Arial"/>
            </a:endParaRPr>
          </a:p>
        </p:txBody>
      </p:sp>
      <p:sp>
        <p:nvSpPr>
          <p:cNvPr id="8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教学资源整合的重要性</a:t>
            </a:r>
            <a:endParaRPr lang="en-US" sz="3600" b="0" strike="noStrike" spc="-1">
              <a:solidFill>
                <a:schemeClr val="dk1"/>
              </a:solidFill>
              <a:latin typeface="Arial"/>
            </a:endParaRPr>
          </a:p>
        </p:txBody>
      </p:sp>
      <p:sp>
        <p:nvSpPr>
          <p:cNvPr id="8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优化教学过程</a:t>
            </a:r>
            <a:endParaRPr lang="en-US" sz="1500" b="0" strike="noStrike" spc="-1">
              <a:solidFill>
                <a:srgbClr val="000000"/>
              </a:solidFill>
              <a:latin typeface="Arial"/>
            </a:endParaRPr>
          </a:p>
        </p:txBody>
      </p:sp>
      <p:sp>
        <p:nvSpPr>
          <p:cNvPr id="8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提高教学效率</a:t>
            </a:r>
            <a:endParaRPr lang="en-US" sz="2200" b="0" strike="noStrike" spc="-1">
              <a:solidFill>
                <a:srgbClr val="000000"/>
              </a:solidFill>
              <a:latin typeface="Arial"/>
            </a:endParaRPr>
          </a:p>
        </p:txBody>
      </p:sp>
      <p:sp>
        <p:nvSpPr>
          <p:cNvPr id="8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激发学习兴趣</a:t>
            </a:r>
            <a:endParaRPr lang="en-US" sz="1500" b="0" strike="noStrike" spc="-1">
              <a:solidFill>
                <a:srgbClr val="000000"/>
              </a:solidFill>
              <a:latin typeface="Arial"/>
            </a:endParaRPr>
          </a:p>
        </p:txBody>
      </p:sp>
      <p:sp>
        <p:nvSpPr>
          <p:cNvPr id="8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促进学生学习</a:t>
            </a:r>
            <a:endParaRPr lang="en-US" sz="2200" b="0" strike="noStrike" spc="-1">
              <a:solidFill>
                <a:srgbClr val="000000"/>
              </a:solidFill>
              <a:latin typeface="Arial"/>
            </a:endParaRPr>
          </a:p>
        </p:txBody>
      </p:sp>
      <p:sp>
        <p:nvSpPr>
          <p:cNvPr id="8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保持教学内容时效性</a:t>
            </a:r>
            <a:endParaRPr lang="en-US" sz="1500" b="0" strike="noStrike" spc="-1">
              <a:solidFill>
                <a:srgbClr val="000000"/>
              </a:solidFill>
              <a:latin typeface="Arial"/>
            </a:endParaRPr>
          </a:p>
        </p:txBody>
      </p:sp>
      <p:sp>
        <p:nvSpPr>
          <p:cNvPr id="9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促进教学内容的更新与完善</a:t>
            </a:r>
            <a:endParaRPr lang="en-US" sz="2200" b="0" strike="noStrike" spc="-1">
              <a:solidFill>
                <a:srgbClr val="000000"/>
              </a:solidFill>
              <a:latin typeface="Arial"/>
            </a:endParaRPr>
          </a:p>
        </p:txBody>
      </p:sp>
      <p:sp>
        <p:nvSpPr>
          <p:cNvPr id="9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提升教学效果</a:t>
            </a:r>
            <a:endParaRPr lang="en-US" sz="1500" b="0" strike="noStrike" spc="-1">
              <a:solidFill>
                <a:srgbClr val="000000"/>
              </a:solidFill>
              <a:latin typeface="Arial"/>
            </a:endParaRPr>
          </a:p>
        </p:txBody>
      </p:sp>
      <p:sp>
        <p:nvSpPr>
          <p:cNvPr id="9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提高教学质量</a:t>
            </a:r>
            <a:endParaRPr lang="en-US" sz="22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3"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教学资源整合的方式</a:t>
            </a:r>
            <a:endParaRPr lang="en-US" sz="3600" b="0" strike="noStrike" spc="-1">
              <a:solidFill>
                <a:schemeClr val="dk1"/>
              </a:solidFill>
              <a:latin typeface="Arial"/>
            </a:endParaRPr>
          </a:p>
        </p:txBody>
      </p:sp>
      <p:sp>
        <p:nvSpPr>
          <p:cNvPr id="94"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多样化资源应用</a:t>
            </a:r>
            <a:endParaRPr lang="en-US" sz="1500" b="0" strike="noStrike" spc="-1">
              <a:solidFill>
                <a:srgbClr val="000000"/>
              </a:solidFill>
              <a:latin typeface="Arial"/>
            </a:endParaRPr>
          </a:p>
        </p:txBody>
      </p:sp>
      <p:sp>
        <p:nvSpPr>
          <p:cNvPr id="95"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纸质资源和数字资源相结合</a:t>
            </a:r>
            <a:endParaRPr lang="en-US" sz="2200" b="0" strike="noStrike" spc="-1">
              <a:solidFill>
                <a:srgbClr val="000000"/>
              </a:solidFill>
              <a:latin typeface="Arial"/>
            </a:endParaRPr>
          </a:p>
        </p:txBody>
      </p:sp>
      <p:sp>
        <p:nvSpPr>
          <p:cNvPr id="96"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提升教学多样性</a:t>
            </a:r>
            <a:endParaRPr lang="en-US" sz="1500" b="0" strike="noStrike" spc="-1">
              <a:solidFill>
                <a:srgbClr val="000000"/>
              </a:solidFill>
              <a:latin typeface="Arial"/>
            </a:endParaRPr>
          </a:p>
        </p:txBody>
      </p:sp>
      <p:sp>
        <p:nvSpPr>
          <p:cNvPr id="97"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多媒体资源的应用</a:t>
            </a:r>
            <a:endParaRPr lang="en-US" sz="2200" b="0" strike="noStrike" spc="-1">
              <a:solidFill>
                <a:srgbClr val="000000"/>
              </a:solidFill>
              <a:latin typeface="Arial"/>
            </a:endParaRPr>
          </a:p>
        </p:txBody>
      </p:sp>
      <p:sp>
        <p:nvSpPr>
          <p:cNvPr id="98"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增强教学互动性</a:t>
            </a:r>
            <a:endParaRPr lang="en-US" sz="1500" b="0" strike="noStrike" spc="-1">
              <a:solidFill>
                <a:srgbClr val="000000"/>
              </a:solidFill>
              <a:latin typeface="Arial"/>
            </a:endParaRPr>
          </a:p>
        </p:txBody>
      </p:sp>
      <p:sp>
        <p:nvSpPr>
          <p:cNvPr id="99"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制作教学视频</a:t>
            </a:r>
            <a:endParaRPr lang="en-US" sz="2200" b="0" strike="noStrike" spc="-1">
              <a:solidFill>
                <a:srgbClr val="000000"/>
              </a:solidFill>
              <a:latin typeface="Arial"/>
            </a:endParaRPr>
          </a:p>
        </p:txBody>
      </p:sp>
      <p:sp>
        <p:nvSpPr>
          <p:cNvPr id="100"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01"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2"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教学资源优化的方法</a:t>
            </a:r>
            <a:endParaRPr lang="en-US" sz="3600" b="0" strike="noStrike" spc="-1">
              <a:solidFill>
                <a:schemeClr val="dk1"/>
              </a:solidFill>
              <a:latin typeface="Arial"/>
            </a:endParaRPr>
          </a:p>
        </p:txBody>
      </p:sp>
      <p:sp>
        <p:nvSpPr>
          <p:cNvPr id="103"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匹配资源与内容</a:t>
            </a:r>
            <a:endParaRPr lang="en-US" sz="2000" b="0" strike="noStrike" spc="-1">
              <a:solidFill>
                <a:srgbClr val="000000"/>
              </a:solidFill>
              <a:latin typeface="Arial"/>
            </a:endParaRPr>
          </a:p>
        </p:txBody>
      </p:sp>
      <p:sp>
        <p:nvSpPr>
          <p:cNvPr id="104"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根据教学内容选择合适的资源</a:t>
            </a:r>
            <a:endParaRPr lang="en-US" sz="3000" b="0" strike="noStrike" spc="-1">
              <a:solidFill>
                <a:srgbClr val="000000"/>
              </a:solidFill>
              <a:latin typeface="Arial"/>
            </a:endParaRPr>
          </a:p>
        </p:txBody>
      </p:sp>
      <p:sp>
        <p:nvSpPr>
          <p:cNvPr id="105"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06"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持续优化教学内容</a:t>
            </a:r>
            <a:endParaRPr lang="en-US" sz="2000" b="0" strike="noStrike" spc="-1">
              <a:solidFill>
                <a:srgbClr val="000000"/>
              </a:solidFill>
              <a:latin typeface="Arial"/>
            </a:endParaRPr>
          </a:p>
        </p:txBody>
      </p:sp>
      <p:sp>
        <p:nvSpPr>
          <p:cNvPr id="107"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不断更新和完善教学资源</a:t>
            </a:r>
            <a:endParaRPr lang="en-US" sz="3000" b="0" strike="noStrike" spc="-1">
              <a:solidFill>
                <a:srgbClr val="000000"/>
              </a:solidFill>
              <a:latin typeface="Arial"/>
            </a:endParaRPr>
          </a:p>
        </p:txBody>
      </p:sp>
      <p:sp>
        <p:nvSpPr>
          <p:cNvPr id="108"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09"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个性化资源推荐</a:t>
            </a:r>
            <a:endParaRPr lang="en-US" sz="2000" b="0" strike="noStrike" spc="-1">
              <a:solidFill>
                <a:srgbClr val="000000"/>
              </a:solidFill>
              <a:latin typeface="Arial"/>
            </a:endParaRPr>
          </a:p>
        </p:txBody>
      </p:sp>
      <p:sp>
        <p:nvSpPr>
          <p:cNvPr id="110"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根据学生需求优化资源</a:t>
            </a:r>
            <a:endParaRPr lang="en-US" sz="3000" b="0" strike="noStrike" spc="-1">
              <a:solidFill>
                <a:srgbClr val="000000"/>
              </a:solidFill>
              <a:latin typeface="Arial"/>
            </a:endParaRPr>
          </a:p>
        </p:txBody>
      </p:sp>
      <p:sp>
        <p:nvSpPr>
          <p:cNvPr id="111"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2"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教学资源整合与优化的实践案例</a:t>
            </a:r>
            <a:endParaRPr lang="en-US" sz="3600" b="0" strike="noStrike" spc="-1">
              <a:solidFill>
                <a:schemeClr val="dk1"/>
              </a:solidFill>
              <a:latin typeface="Arial"/>
            </a:endParaRPr>
          </a:p>
        </p:txBody>
      </p:sp>
      <p:sp>
        <p:nvSpPr>
          <p:cNvPr id="113"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提升教学互动性</a:t>
            </a:r>
            <a:endParaRPr lang="en-US" sz="1500" b="0" strike="noStrike" spc="-1">
              <a:solidFill>
                <a:srgbClr val="000000"/>
              </a:solidFill>
              <a:latin typeface="Arial"/>
            </a:endParaRPr>
          </a:p>
        </p:txBody>
      </p:sp>
      <p:sp>
        <p:nvSpPr>
          <p:cNvPr id="114"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某高校利用多媒体设备和网络资源进行教学</a:t>
            </a:r>
            <a:endParaRPr lang="en-US" sz="2200" b="0" strike="noStrike" spc="-1">
              <a:solidFill>
                <a:srgbClr val="000000"/>
              </a:solidFill>
              <a:latin typeface="Arial"/>
            </a:endParaRPr>
          </a:p>
        </p:txBody>
      </p:sp>
      <p:sp>
        <p:nvSpPr>
          <p:cNvPr id="115"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方便教师备课</a:t>
            </a:r>
            <a:endParaRPr lang="en-US" sz="1500" b="0" strike="noStrike" spc="-1">
              <a:solidFill>
                <a:srgbClr val="000000"/>
              </a:solidFill>
              <a:latin typeface="Arial"/>
            </a:endParaRPr>
          </a:p>
        </p:txBody>
      </p:sp>
      <p:sp>
        <p:nvSpPr>
          <p:cNvPr id="116"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某中学通过建立资源库，整合课件和资料</a:t>
            </a:r>
            <a:endParaRPr lang="en-US" sz="2200" b="0" strike="noStrike" spc="-1">
              <a:solidFill>
                <a:srgbClr val="000000"/>
              </a:solidFill>
              <a:latin typeface="Arial"/>
            </a:endParaRPr>
          </a:p>
        </p:txBody>
      </p:sp>
      <p:sp>
        <p:nvSpPr>
          <p:cNvPr id="117"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全面提供在线教育资源</a:t>
            </a:r>
            <a:endParaRPr lang="en-US" sz="1500" b="0" strike="noStrike" spc="-1">
              <a:solidFill>
                <a:srgbClr val="000000"/>
              </a:solidFill>
              <a:latin typeface="Arial"/>
            </a:endParaRPr>
          </a:p>
        </p:txBody>
      </p:sp>
      <p:sp>
        <p:nvSpPr>
          <p:cNvPr id="118"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在线教育平台的资源整合与优化实践</a:t>
            </a:r>
            <a:endParaRPr lang="en-US" sz="2200" b="0" strike="noStrike" spc="-1">
              <a:solidFill>
                <a:srgbClr val="000000"/>
              </a:solidFill>
              <a:latin typeface="Arial"/>
            </a:endParaRPr>
          </a:p>
        </p:txBody>
      </p:sp>
      <p:sp>
        <p:nvSpPr>
          <p:cNvPr id="119"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20"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1"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2"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人工智能在教学资源整合中的应用</a:t>
            </a:r>
            <a:endParaRPr lang="en-US" sz="2200" b="0" strike="noStrike" spc="-1">
              <a:solidFill>
                <a:srgbClr val="000000"/>
              </a:solidFill>
              <a:latin typeface="Arial"/>
            </a:endParaRPr>
          </a:p>
        </p:txBody>
      </p:sp>
      <p:sp>
        <p:nvSpPr>
          <p:cNvPr id="123"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智能推荐教学资源</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个性化学习路径</a:t>
            </a:r>
            <a:endParaRPr lang="en-US" sz="1500" b="0" strike="noStrike" spc="-1">
              <a:solidFill>
                <a:srgbClr val="000000"/>
              </a:solidFill>
              <a:latin typeface="Arial"/>
            </a:endParaRPr>
          </a:p>
        </p:txBody>
      </p:sp>
      <p:sp>
        <p:nvSpPr>
          <p:cNvPr id="124"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5"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融合现代科技，打造更具互动性和创新性的教学资源</a:t>
            </a:r>
            <a:endParaRPr lang="en-US" sz="2200" b="0" strike="noStrike" spc="-1">
              <a:solidFill>
                <a:srgbClr val="000000"/>
              </a:solidFill>
              <a:latin typeface="Arial"/>
            </a:endParaRPr>
          </a:p>
        </p:txBody>
      </p:sp>
      <p:sp>
        <p:nvSpPr>
          <p:cNvPr id="126"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增强学习体验</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提升教学效果</a:t>
            </a:r>
            <a:endParaRPr lang="en-US" sz="1500" b="0" strike="noStrike" spc="-1">
              <a:solidFill>
                <a:srgbClr val="000000"/>
              </a:solidFill>
              <a:latin typeface="Arial"/>
            </a:endParaRPr>
          </a:p>
        </p:txBody>
      </p:sp>
      <p:sp>
        <p:nvSpPr>
          <p:cNvPr id="127"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8"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29"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30"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教学资源整合与优化的未来发展</a:t>
            </a:r>
            <a:endParaRPr lang="en-US" sz="3600" b="0" strike="noStrike" spc="-1">
              <a:solidFill>
                <a:schemeClr val="dk1"/>
              </a:solidFill>
              <a:latin typeface="Arial"/>
            </a:endParaRPr>
          </a:p>
        </p:txBody>
      </p:sp>
      <p:sp>
        <p:nvSpPr>
          <p:cNvPr id="131"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2"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个性化定制教学资源</a:t>
            </a:r>
            <a:endParaRPr lang="en-US" sz="2200" b="0" strike="noStrike" spc="-1">
              <a:solidFill>
                <a:srgbClr val="000000"/>
              </a:solidFill>
              <a:latin typeface="Arial"/>
            </a:endParaRPr>
          </a:p>
        </p:txBody>
      </p:sp>
      <p:sp>
        <p:nvSpPr>
          <p:cNvPr id="133"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根据学生需求定制资源</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提供个性化学习体验</a:t>
            </a:r>
            <a:endParaRPr lang="en-US" sz="15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34"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35"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教学资源整合的挑战</a:t>
            </a:r>
            <a:endParaRPr lang="en-US" sz="3600" b="0" strike="noStrike" spc="-1">
              <a:solidFill>
                <a:schemeClr val="dk1"/>
              </a:solidFill>
              <a:latin typeface="Arial"/>
            </a:endParaRPr>
          </a:p>
        </p:txBody>
      </p:sp>
      <p:sp>
        <p:nvSpPr>
          <p:cNvPr id="136"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7"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8"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教师培训问题</a:t>
            </a:r>
            <a:endParaRPr lang="en-US" sz="3500" b="0" strike="noStrike" spc="-1">
              <a:solidFill>
                <a:srgbClr val="000000"/>
              </a:solidFill>
              <a:latin typeface="Arial"/>
            </a:endParaRPr>
          </a:p>
        </p:txBody>
      </p:sp>
      <p:sp>
        <p:nvSpPr>
          <p:cNvPr id="139"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教师在教学资源整合中面临着如何更好地掌握和利用教学资源的挑战。同时，教师对于新型教学资源的接受程度也是一个重要的问题，需要不断优化培训机制以提升教师的能力和素养。</a:t>
            </a:r>
            <a:endParaRPr lang="en-US" sz="2500" b="0" strike="noStrike" spc="-1">
              <a:solidFill>
                <a:srgbClr val="000000"/>
              </a:solidFill>
              <a:latin typeface="Arial"/>
            </a:endParaRPr>
          </a:p>
        </p:txBody>
      </p:sp>
      <p:sp>
        <p:nvSpPr>
          <p:cNvPr id="140"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1"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学生学习问题</a:t>
            </a:r>
            <a:endParaRPr lang="en-US" sz="3600" b="0" strike="noStrike" spc="-1">
              <a:solidFill>
                <a:schemeClr val="dk1"/>
              </a:solidFill>
              <a:latin typeface="Arial"/>
            </a:endParaRPr>
          </a:p>
        </p:txBody>
      </p:sp>
      <p:sp>
        <p:nvSpPr>
          <p:cNvPr id="142"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学生如何面对大量资源进行筛选和利用的能力</a:t>
            </a:r>
            <a:endParaRPr lang="en-US" sz="1500" b="0" strike="noStrike" spc="-1">
              <a:solidFill>
                <a:srgbClr val="000000"/>
              </a:solidFill>
              <a:latin typeface="Arial"/>
            </a:endParaRPr>
          </a:p>
        </p:txBody>
      </p:sp>
      <p:sp>
        <p:nvSpPr>
          <p:cNvPr id="143"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筛选和利用资源</a:t>
            </a:r>
            <a:endParaRPr lang="en-US" sz="2200" b="0" strike="noStrike" spc="-1">
              <a:solidFill>
                <a:srgbClr val="000000"/>
              </a:solidFill>
              <a:latin typeface="Arial"/>
            </a:endParaRPr>
          </a:p>
        </p:txBody>
      </p:sp>
      <p:sp>
        <p:nvSpPr>
          <p:cNvPr id="144"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学生对于教学资源的依赖度与独立学习能力的关系</a:t>
            </a:r>
            <a:endParaRPr lang="en-US" sz="1500" b="0" strike="noStrike" spc="-1">
              <a:solidFill>
                <a:srgbClr val="000000"/>
              </a:solidFill>
              <a:latin typeface="Arial"/>
            </a:endParaRPr>
          </a:p>
        </p:txBody>
      </p:sp>
      <p:sp>
        <p:nvSpPr>
          <p:cNvPr id="145"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资源依赖与独立学习</a:t>
            </a:r>
            <a:endParaRPr lang="en-US" sz="2200" b="0" strike="noStrike" spc="-1">
              <a:solidFill>
                <a:srgbClr val="000000"/>
              </a:solidFill>
              <a:latin typeface="Arial"/>
            </a:endParaRPr>
          </a:p>
        </p:txBody>
      </p:sp>
      <p:sp>
        <p:nvSpPr>
          <p:cNvPr id="146"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学校设备是否满足学生对资源的需求</a:t>
            </a:r>
            <a:endParaRPr lang="en-US" sz="1500" b="0" strike="noStrike" spc="-1">
              <a:solidFill>
                <a:srgbClr val="000000"/>
              </a:solidFill>
              <a:latin typeface="Arial"/>
            </a:endParaRPr>
          </a:p>
        </p:txBody>
      </p:sp>
      <p:sp>
        <p:nvSpPr>
          <p:cNvPr id="147"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学校设备满足程度</a:t>
            </a:r>
            <a:endParaRPr lang="en-US" sz="2200" b="0" strike="noStrike" spc="-1">
              <a:solidFill>
                <a:srgbClr val="000000"/>
              </a:solidFill>
              <a:latin typeface="Arial"/>
            </a:endParaRPr>
          </a:p>
        </p:txBody>
      </p:sp>
      <p:sp>
        <p:nvSpPr>
          <p:cNvPr id="148"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学生家庭设备的差异对学习资源的影响</a:t>
            </a:r>
            <a:endParaRPr lang="en-US" sz="1500" b="0" strike="noStrike" spc="-1">
              <a:solidFill>
                <a:srgbClr val="000000"/>
              </a:solidFill>
              <a:latin typeface="Arial"/>
            </a:endParaRPr>
          </a:p>
        </p:txBody>
      </p:sp>
      <p:sp>
        <p:nvSpPr>
          <p:cNvPr id="149"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家庭设备差异</a:t>
            </a:r>
            <a:endParaRPr lang="en-US" sz="22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0"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教学资源版权问题</a:t>
            </a:r>
            <a:endParaRPr lang="en-US" sz="3600" b="0" strike="noStrike" spc="-1">
              <a:solidFill>
                <a:schemeClr val="dk1"/>
              </a:solidFill>
              <a:latin typeface="Arial"/>
            </a:endParaRPr>
          </a:p>
        </p:txBody>
      </p:sp>
      <p:sp>
        <p:nvSpPr>
          <p:cNvPr id="151"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如何保护教师在教学资源中的个人创作权益</a:t>
            </a:r>
            <a:endParaRPr lang="en-US" sz="2000" b="0" strike="noStrike" spc="-1">
              <a:solidFill>
                <a:srgbClr val="000000"/>
              </a:solidFill>
              <a:latin typeface="Arial"/>
            </a:endParaRPr>
          </a:p>
        </p:txBody>
      </p:sp>
      <p:sp>
        <p:nvSpPr>
          <p:cNvPr id="152"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保护教师创作权益</a:t>
            </a:r>
            <a:endParaRPr lang="en-US" sz="3000" b="0" strike="noStrike" spc="-1">
              <a:solidFill>
                <a:srgbClr val="000000"/>
              </a:solidFill>
              <a:latin typeface="Arial"/>
            </a:endParaRPr>
          </a:p>
        </p:txBody>
      </p:sp>
      <p:sp>
        <p:nvSpPr>
          <p:cNvPr id="153"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54"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155"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3000" b="1" strike="noStrike" spc="-1">
                <a:solidFill>
                  <a:schemeClr val="dk1"/>
                </a:solidFill>
                <a:latin typeface="微软雅黑"/>
                <a:ea typeface="微软雅黑"/>
              </a:rPr>
              <a:t> </a:t>
            </a:r>
            <a:endParaRPr lang="en-US" sz="3000" b="0" strike="noStrike" spc="-1">
              <a:solidFill>
                <a:srgbClr val="000000"/>
              </a:solidFill>
              <a:latin typeface="Arial"/>
            </a:endParaRPr>
          </a:p>
        </p:txBody>
      </p:sp>
      <p:sp>
        <p:nvSpPr>
          <p:cNvPr id="156"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57"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教学资源共享和转载的规范与合法性</a:t>
            </a:r>
            <a:endParaRPr lang="en-US" sz="2000" b="0" strike="noStrike" spc="-1">
              <a:solidFill>
                <a:srgbClr val="000000"/>
              </a:solidFill>
              <a:latin typeface="Arial"/>
            </a:endParaRPr>
          </a:p>
        </p:txBody>
      </p:sp>
      <p:sp>
        <p:nvSpPr>
          <p:cNvPr id="158"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资源共享规范</a:t>
            </a:r>
            <a:endParaRPr lang="en-US" sz="3000" b="0" strike="noStrike" spc="-1">
              <a:solidFill>
                <a:srgbClr val="000000"/>
              </a:solidFill>
              <a:latin typeface="Arial"/>
            </a:endParaRPr>
          </a:p>
        </p:txBody>
      </p:sp>
      <p:sp>
        <p:nvSpPr>
          <p:cNvPr id="159"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0"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1"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现代教学资源整合</a:t>
            </a:r>
            <a:endParaRPr lang="en-US" sz="2200" b="0" strike="noStrike" spc="-1">
              <a:solidFill>
                <a:srgbClr val="000000"/>
              </a:solidFill>
              <a:latin typeface="Arial"/>
            </a:endParaRPr>
          </a:p>
        </p:txBody>
      </p:sp>
      <p:sp>
        <p:nvSpPr>
          <p:cNvPr id="162"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现代教学资源整合的优势</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实现教学模式与资源整合的衔接方式</a:t>
            </a:r>
            <a:endParaRPr lang="en-US" sz="1500" b="0" strike="noStrike" spc="-1">
              <a:solidFill>
                <a:srgbClr val="000000"/>
              </a:solidFill>
              <a:latin typeface="Arial"/>
            </a:endParaRPr>
          </a:p>
        </p:txBody>
      </p:sp>
      <p:sp>
        <p:nvSpPr>
          <p:cNvPr id="163"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4"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移动互联网融合</a:t>
            </a:r>
            <a:endParaRPr lang="en-US" sz="2200" b="0" strike="noStrike" spc="-1">
              <a:solidFill>
                <a:srgbClr val="000000"/>
              </a:solidFill>
              <a:latin typeface="Arial"/>
            </a:endParaRPr>
          </a:p>
        </p:txBody>
      </p:sp>
      <p:sp>
        <p:nvSpPr>
          <p:cNvPr id="165"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融合移动互联网技术的教学模式创新</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移动互联网对教学资源整合的影响</a:t>
            </a:r>
            <a:endParaRPr lang="en-US" sz="1500" b="0" strike="noStrike" spc="-1">
              <a:solidFill>
                <a:srgbClr val="000000"/>
              </a:solidFill>
              <a:latin typeface="Arial"/>
            </a:endParaRPr>
          </a:p>
        </p:txBody>
      </p:sp>
      <p:sp>
        <p:nvSpPr>
          <p:cNvPr id="166"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7"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跨学科整合方向</a:t>
            </a:r>
            <a:endParaRPr lang="en-US" sz="2200" b="0" strike="noStrike" spc="-1">
              <a:solidFill>
                <a:srgbClr val="000000"/>
              </a:solidFill>
              <a:latin typeface="Arial"/>
            </a:endParaRPr>
          </a:p>
        </p:txBody>
      </p:sp>
      <p:sp>
        <p:nvSpPr>
          <p:cNvPr id="168"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跨学科教学资源整合的发展趋势</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多元化整合模式的探索</a:t>
            </a:r>
            <a:endParaRPr lang="en-US" sz="1500" b="0" strike="noStrike" spc="-1">
              <a:solidFill>
                <a:srgbClr val="000000"/>
              </a:solidFill>
              <a:latin typeface="Arial"/>
            </a:endParaRPr>
          </a:p>
        </p:txBody>
      </p:sp>
      <p:sp>
        <p:nvSpPr>
          <p:cNvPr id="169"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教学模式问题</a:t>
            </a:r>
            <a:endParaRPr lang="en-US" sz="3600" b="0" strike="noStrike" spc="-1">
              <a:solidFill>
                <a:schemeClr val="dk1"/>
              </a:solidFill>
              <a:latin typeface="Arial"/>
            </a:endParaRPr>
          </a:p>
        </p:txBody>
      </p:sp>
      <p:sp>
        <p:nvSpPr>
          <p:cNvPr id="170"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1"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传统教学模式</a:t>
            </a:r>
            <a:endParaRPr lang="en-US" sz="2200" b="0" strike="noStrike" spc="-1">
              <a:solidFill>
                <a:srgbClr val="000000"/>
              </a:solidFill>
              <a:latin typeface="Arial"/>
            </a:endParaRPr>
          </a:p>
        </p:txBody>
      </p:sp>
      <p:sp>
        <p:nvSpPr>
          <p:cNvPr id="172"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传统教学模式的特点</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传统模式与现代教学资源整合的冲突</a:t>
            </a:r>
            <a:endParaRPr lang="en-US" sz="15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73"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教学资源整合的未来趋势</a:t>
            </a:r>
            <a:endParaRPr lang="en-US" sz="3600" b="0" strike="noStrike" spc="-1">
              <a:solidFill>
                <a:schemeClr val="dk1"/>
              </a:solidFill>
              <a:latin typeface="Arial"/>
            </a:endParaRPr>
          </a:p>
        </p:txBody>
      </p:sp>
      <p:sp>
        <p:nvSpPr>
          <p:cNvPr id="174"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未来，教学资源整合将更加融合移动互联网技术，实现更便捷高效的教学方式。跨学科教学资源整合也将成为发展重点，多元化的整合模式不断探索，为教育教学注入新的活力与创新。</a:t>
            </a:r>
            <a:endParaRPr lang="en-US" sz="25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75"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76"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教学资源整合的实践案例</a:t>
            </a:r>
            <a:endParaRPr lang="en-US" sz="3600" b="0" strike="noStrike" spc="-1">
              <a:solidFill>
                <a:schemeClr val="dk1"/>
              </a:solidFill>
              <a:latin typeface="Arial"/>
            </a:endParaRPr>
          </a:p>
        </p:txBody>
      </p:sp>
      <p:sp>
        <p:nvSpPr>
          <p:cNvPr id="177"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78"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教育机构资源整合</a:t>
            </a:r>
            <a:endParaRPr lang="en-US" sz="3600" b="0" strike="noStrike" spc="-1">
              <a:solidFill>
                <a:schemeClr val="dk1"/>
              </a:solidFill>
              <a:latin typeface="Arial"/>
            </a:endParaRPr>
          </a:p>
        </p:txBody>
      </p:sp>
      <p:sp>
        <p:nvSpPr>
          <p:cNvPr id="179"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教育机构在整合各类教学资源方面起着至关重要的作用。通过整合各种资源，学校可以提高教学效率，促进学生的综合发展。成功整合包括课程、师资、教学设施等多方面的资源，并且灵活运用，为学生提供更多元化的学习体验。</a:t>
            </a:r>
            <a:endParaRPr lang="en-US" sz="25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0"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学校如何整合教学资源</a:t>
            </a:r>
            <a:endParaRPr lang="en-US" sz="3600" b="0" strike="noStrike" spc="-1">
              <a:solidFill>
                <a:schemeClr val="dk1"/>
              </a:solidFill>
              <a:latin typeface="Arial"/>
            </a:endParaRPr>
          </a:p>
        </p:txBody>
      </p:sp>
      <p:sp>
        <p:nvSpPr>
          <p:cNvPr id="181"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多样化课程设置，提高学习兴趣</a:t>
            </a:r>
            <a:endParaRPr lang="en-US" sz="1500" b="0" strike="noStrike" spc="-1">
              <a:solidFill>
                <a:srgbClr val="000000"/>
              </a:solidFill>
              <a:latin typeface="Arial"/>
            </a:endParaRPr>
          </a:p>
        </p:txBody>
      </p:sp>
      <p:sp>
        <p:nvSpPr>
          <p:cNvPr id="182"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课程资源整合</a:t>
            </a:r>
            <a:endParaRPr lang="en-US" sz="2200" b="0" strike="noStrike" spc="-1">
              <a:solidFill>
                <a:srgbClr val="000000"/>
              </a:solidFill>
              <a:latin typeface="Arial"/>
            </a:endParaRPr>
          </a:p>
        </p:txBody>
      </p:sp>
      <p:sp>
        <p:nvSpPr>
          <p:cNvPr id="183"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优化师资配置，提高教学质量</a:t>
            </a:r>
            <a:endParaRPr lang="en-US" sz="1500" b="0" strike="noStrike" spc="-1">
              <a:solidFill>
                <a:srgbClr val="000000"/>
              </a:solidFill>
              <a:latin typeface="Arial"/>
            </a:endParaRPr>
          </a:p>
        </p:txBody>
      </p:sp>
      <p:sp>
        <p:nvSpPr>
          <p:cNvPr id="184"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师资资源整合</a:t>
            </a:r>
            <a:endParaRPr lang="en-US" sz="2200" b="0" strike="noStrike" spc="-1">
              <a:solidFill>
                <a:srgbClr val="000000"/>
              </a:solidFill>
              <a:latin typeface="Arial"/>
            </a:endParaRPr>
          </a:p>
        </p:txBody>
      </p:sp>
      <p:sp>
        <p:nvSpPr>
          <p:cNvPr id="185"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充分利用设施，提升教学效果</a:t>
            </a:r>
            <a:endParaRPr lang="en-US" sz="1500" b="0" strike="noStrike" spc="-1">
              <a:solidFill>
                <a:srgbClr val="000000"/>
              </a:solidFill>
              <a:latin typeface="Arial"/>
            </a:endParaRPr>
          </a:p>
        </p:txBody>
      </p:sp>
      <p:sp>
        <p:nvSpPr>
          <p:cNvPr id="186"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教学设施资源整合</a:t>
            </a:r>
            <a:endParaRPr lang="en-US" sz="2200" b="0" strike="noStrike" spc="-1">
              <a:solidFill>
                <a:srgbClr val="000000"/>
              </a:solidFill>
              <a:latin typeface="Arial"/>
            </a:endParaRPr>
          </a:p>
        </p:txBody>
      </p:sp>
      <p:sp>
        <p:nvSpPr>
          <p:cNvPr id="187"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88"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9"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0"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在线教育平台资源整合</a:t>
            </a:r>
            <a:endParaRPr lang="en-US" sz="3500" b="0" strike="noStrike" spc="-1">
              <a:solidFill>
                <a:srgbClr val="000000"/>
              </a:solidFill>
              <a:latin typeface="Arial"/>
            </a:endParaRPr>
          </a:p>
        </p:txBody>
      </p:sp>
      <p:sp>
        <p:nvSpPr>
          <p:cNvPr id="191"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在线教育平台不仅提供丰富的教学内容，还需要有效整合各种资源。这包括课程设计、数字教材、互动工具等，以提供学生全方位的学习支持。成功的整合实践能够提高学习者的参与度和学习成效。</a:t>
            </a:r>
            <a:endParaRPr lang="en-US" sz="2500" b="0" strike="noStrike" spc="-1">
              <a:solidFill>
                <a:srgbClr val="000000"/>
              </a:solidFill>
              <a:latin typeface="Arial"/>
            </a:endParaRPr>
          </a:p>
        </p:txBody>
      </p:sp>
      <p:sp>
        <p:nvSpPr>
          <p:cNvPr id="192"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93"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在线教育平台资源整合的实践案例</a:t>
            </a:r>
            <a:endParaRPr lang="en-US" sz="3600" b="0" strike="noStrike" spc="-1">
              <a:solidFill>
                <a:schemeClr val="dk1"/>
              </a:solidFill>
              <a:latin typeface="Arial"/>
            </a:endParaRPr>
          </a:p>
        </p:txBody>
      </p:sp>
      <p:sp>
        <p:nvSpPr>
          <p:cNvPr id="194"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个性化学习路径，定制学习体验</a:t>
            </a:r>
            <a:endParaRPr lang="en-US" sz="2000" b="0" strike="noStrike" spc="-1">
              <a:solidFill>
                <a:srgbClr val="000000"/>
              </a:solidFill>
              <a:latin typeface="Arial"/>
            </a:endParaRPr>
          </a:p>
        </p:txBody>
      </p:sp>
      <p:sp>
        <p:nvSpPr>
          <p:cNvPr id="195"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课程设计</a:t>
            </a:r>
            <a:endParaRPr lang="en-US" sz="3000" b="0" strike="noStrike" spc="-1">
              <a:solidFill>
                <a:srgbClr val="000000"/>
              </a:solidFill>
              <a:latin typeface="Arial"/>
            </a:endParaRPr>
          </a:p>
        </p:txBody>
      </p:sp>
      <p:sp>
        <p:nvSpPr>
          <p:cNvPr id="196"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97"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在线讨论、实时反馈，促进互动学习</a:t>
            </a:r>
            <a:endParaRPr lang="en-US" sz="2000" b="0" strike="noStrike" spc="-1">
              <a:solidFill>
                <a:srgbClr val="000000"/>
              </a:solidFill>
              <a:latin typeface="Arial"/>
            </a:endParaRPr>
          </a:p>
        </p:txBody>
      </p:sp>
      <p:sp>
        <p:nvSpPr>
          <p:cNvPr id="198"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互动工具</a:t>
            </a:r>
            <a:endParaRPr lang="en-US" sz="3000" b="0" strike="noStrike" spc="-1">
              <a:solidFill>
                <a:srgbClr val="000000"/>
              </a:solidFill>
              <a:latin typeface="Arial"/>
            </a:endParaRPr>
          </a:p>
        </p:txBody>
      </p:sp>
      <p:sp>
        <p:nvSpPr>
          <p:cNvPr id="199"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200"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多媒体教学，丰富学习资源</a:t>
            </a:r>
            <a:endParaRPr lang="en-US" sz="2000" b="0" strike="noStrike" spc="-1">
              <a:solidFill>
                <a:srgbClr val="000000"/>
              </a:solidFill>
              <a:latin typeface="Arial"/>
            </a:endParaRPr>
          </a:p>
        </p:txBody>
      </p:sp>
      <p:sp>
        <p:nvSpPr>
          <p:cNvPr id="201"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数字教材</a:t>
            </a:r>
            <a:endParaRPr lang="en-US" sz="3000" b="0" strike="noStrike" spc="-1">
              <a:solidFill>
                <a:srgbClr val="000000"/>
              </a:solidFill>
              <a:latin typeface="Arial"/>
            </a:endParaRPr>
          </a:p>
        </p:txBody>
      </p:sp>
      <p:sp>
        <p:nvSpPr>
          <p:cNvPr id="202"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https://d.book118.com/046104105013010104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133</Paragraphs>
  <Slides>21</Slides>
  <Notes>6</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21</vt:i4>
      </vt:variant>
    </vt:vector>
  </HeadingPairs>
  <TitlesOfParts>
    <vt:vector baseType="lpstr" size="29">
      <vt:lpstr>Arial</vt:lpstr>
      <vt:lpstr>Calibri</vt:lpstr>
      <vt:lpstr>微软雅黑</vt:lpstr>
      <vt:lpstr>Times New Roman</vt:lpstr>
      <vt:lpstr>Wingdings</vt:lpstr>
      <vt:lpstr>Symbol</vt:lpstr>
      <vt:lpstr>DejaVu Sans</vt:lpstr>
      <vt:lpstr>Office Theme</vt:lpstr>
      <vt:lpstr>教学资源整合与优化</vt:lpstr>
      <vt:lpstr>目录</vt:lpstr>
      <vt:lpstr>第1章 教学资源整合与优化</vt:lpstr>
      <vt:lpstr> </vt:lpstr>
      <vt:lpstr>教学资源整合的重要性</vt:lpstr>
      <vt:lpstr>教学资源整合的方式</vt:lpstr>
      <vt:lpstr>教学资源优化的方法</vt:lpstr>
      <vt:lpstr>教学资源整合与优化的实践案例</vt:lpstr>
      <vt:lpstr>教学资源整合与优化的未来发展</vt:lpstr>
      <vt:lpstr>第2章 教学资源整合的挑战</vt:lpstr>
      <vt:lpstr> </vt:lpstr>
      <vt:lpstr>学生学习问题</vt:lpstr>
      <vt:lpstr>教学资源版权问题</vt:lpstr>
      <vt:lpstr>教学模式问题</vt:lpstr>
      <vt:lpstr>教学资源整合的未来趋势</vt:lpstr>
      <vt:lpstr>第3章 教学资源整合的实践案例</vt:lpstr>
      <vt:lpstr>教育机构资源整合</vt:lpstr>
      <vt:lpstr>学校如何整合教学资源</vt:lpstr>
      <vt:lpstr> </vt:lpstr>
      <vt:lpstr>在线教育平台资源整合的实践案例</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2024-09-29T15:11:21.764</cp:lastPrinted>
  <dcterms:created xsi:type="dcterms:W3CDTF">2024-09-29T07:11:21Z</dcterms:created>
  <dcterms:modified xsi:type="dcterms:W3CDTF">2024-09-29T07:11:23Z</dcterms:modified>
</cp:coreProperties>
</file>