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E36E8-0D20-47F9-9DBA-F1D1833A1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4FEBB-1E06-4359-8A44-32E82C13F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8216F-5679-4B8E-8E0A-2DBB22723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0C322-D7AE-44C0-9AD8-E78C198EB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B92DFB-BABE-48B8-A4FD-82D2EFC16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FF1A63-AD79-41C1-B9BC-5D9072ACB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2C2A4E-DE3A-4E2E-9839-78512C2B8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CEB9C6-A517-4236-BA05-DD74028A9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F4A4C-3AC2-4467-9F39-DAC07111F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25E91-1F87-4830-989C-5E7CCA60E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DDD6C-58F8-498D-94C7-6C6C60867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10003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儿科常用中成药的合理使用\n## 1.儿科中成药的基本概念与分类\n### 1.1儿科中成药的定义与特点\n### 1.2儿科中成药的主要分类\n### 1.3儿科中成药的发展历史与现状\n## 2.儿科中成药的治疗范围与临床应用\n### 2.1儿科中成药的治疗范围\n### 2.2儿科中成药的临床应用原则\n### 2.3儿科中成药的治疗效果与安全性评价\n## 3.儿科中成药的合理使用与注意事项\n### 3.1儿科中成药的合理使用原则与方法\n### 3.2儿科中成药的使用注意事项与禁忌\n### 3.3儿科中成药的不良反应与处理措施\n## 4.儿科中成药与西药的联合应用\n### 4.1儿科中成药与西药的联合应用原则与方法\n### 4.2儿科中成药与西药联合应用的注意事项\n### 4.3儿科中成药与西药联合应用的效果与安全性评价\n## 5.儿科中成药的特殊人群使用\n### 5.1儿科中成药在新生儿与婴儿中的应用\n### 5.2儿科中成药在儿童与青少年中的应用\n### 5.3儿科中成药在特殊体质儿童中的应用\n## 6.儿科中成药的使用教育与管理\n### 6.1儿科中成药的使用教育与指导\n### 6.2儿科中成药的使用管理与监管\n### 6.3儿科中成药的使用前景与展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600"/>
              <a:t>儿科常用中成药的合理使用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儿科中成药的基本概念与分类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儿科中成药的定义与特点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儿科中成药的定义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中药材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为原料，采用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中医药理论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为指导，针对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生长发育特点及疾病特点研制的中成药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包括颗粒剂、糖浆剂、丸剂、片剂等多种剂型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儿科中成药的特点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强，针对儿童常见疾病进行治疗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相对较小，对儿童生长发育影响较小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较好，易于儿童服用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28" name="Tencent"/>
          <p:cNvCxnSpPr/>
          <p:nvPr/>
        </p:nvCxnSpPr>
        <p:spPr>
          <a:xfrm>
            <a:off x="-44450" y="3571946"/>
            <a:ext cx="12280900" cy="0"/>
          </a:xfrm>
          <a:prstGeom prst="line">
            <a:avLst/>
          </a:prstGeom>
          <a:ln w="31750"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9" name="椭圆 48"/>
          <p:cNvSpPr>
            <a:spLocks noChangeAspect="1"/>
          </p:cNvSpPr>
          <p:nvPr/>
        </p:nvSpPr>
        <p:spPr>
          <a:xfrm>
            <a:off x="2931627" y="3130438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30" name="椭圆 49"/>
          <p:cNvSpPr>
            <a:spLocks noChangeAspect="1"/>
          </p:cNvSpPr>
          <p:nvPr/>
        </p:nvSpPr>
        <p:spPr>
          <a:xfrm>
            <a:off x="8396373" y="3130438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844414" y="4235891"/>
            <a:ext cx="8503173" cy="1764346"/>
            <a:chOff x="1844414" y="4235891"/>
            <a:chExt cx="8503173" cy="1764346"/>
          </a:xfrm>
        </p:grpSpPr>
        <p:grpSp>
          <p:nvGrpSpPr>
            <p:cNvPr id="232" name="组合 58"/>
            <p:cNvGrpSpPr/>
            <p:nvPr/>
          </p:nvGrpSpPr>
          <p:grpSpPr>
            <a:xfrm>
              <a:off x="1844414" y="4235891"/>
              <a:ext cx="3038427" cy="1764346"/>
              <a:chOff x="983108" y="4312091"/>
              <a:chExt cx="3038427" cy="1764346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83108" y="4312091"/>
                <a:ext cx="30384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按疾病类型分类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3038427" cy="125964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内分泌系统疾病</a:t>
                </a:r>
                <a:endParaRPr/>
              </a:p>
            </p:txBody>
          </p:sp>
        </p:grpSp>
        <p:grpSp>
          <p:nvGrpSpPr>
            <p:cNvPr id="235" name="组合 59"/>
            <p:cNvGrpSpPr/>
            <p:nvPr/>
          </p:nvGrpSpPr>
          <p:grpSpPr>
            <a:xfrm>
              <a:off x="7309160" y="4235891"/>
              <a:ext cx="3038427" cy="1764346"/>
              <a:chOff x="983108" y="4312091"/>
              <a:chExt cx="3038427" cy="1764346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83108" y="4312091"/>
                <a:ext cx="30384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按药物成分分类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3038427" cy="125964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解表药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清热药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消食药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安神药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补益药</a:t>
                </a:r>
                <a:endParaRPr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儿科中成药的主要分类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发展历史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古代中医儿科已有广泛应用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现代儿科中成药研制逐渐系统化、规范化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现状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儿科中成药品种不断丰富，治疗效果得到认可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儿科中成药研究与开发仍存在不足，需加强临床研究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儿科中成药的发展历史与现状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儿科中成药的治疗范围与临床应用</a:t>
            </a:r>
            <a:endParaRPr/>
          </a:p>
        </p:txBody>
      </p:sp>
      <p:sp>
        <p:nvSpPr>
          <p:cNvPr id="2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05531" y="3101367"/>
            <a:ext cx="10980938" cy="2883668"/>
            <a:chOff x="605531" y="3101367"/>
            <a:chExt cx="10980938" cy="2883668"/>
          </a:xfrm>
        </p:grpSpPr>
        <p:grpSp>
          <p:nvGrpSpPr>
            <p:cNvPr id="262" name=""/>
            <p:cNvGrpSpPr/>
            <p:nvPr/>
          </p:nvGrpSpPr>
          <p:grpSpPr>
            <a:xfrm>
              <a:off x="605531" y="3101367"/>
              <a:ext cx="2160000" cy="2883668"/>
              <a:chOff x="605531" y="3101367"/>
              <a:chExt cx="2160000" cy="2883668"/>
            </a:xfrm>
          </p:grpSpPr>
          <p:sp>
            <p:nvSpPr>
              <p:cNvPr id="263" name="Tencent"/>
              <p:cNvSpPr txBox="1"/>
              <p:nvPr/>
            </p:nvSpPr>
            <p:spPr>
              <a:xfrm>
                <a:off x="1272964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05531" y="4403885"/>
                <a:ext cx="2117643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感冒、咳嗽、肺炎等</a:t>
                </a:r>
                <a:endParaRPr/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605531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呼吸系统疾病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66" name=""/>
            <p:cNvGrpSpPr/>
            <p:nvPr/>
          </p:nvGrpSpPr>
          <p:grpSpPr>
            <a:xfrm>
              <a:off x="2801331" y="3101367"/>
              <a:ext cx="2160000" cy="2883668"/>
              <a:chOff x="2801331" y="3101367"/>
              <a:chExt cx="2160000" cy="2883668"/>
            </a:xfrm>
          </p:grpSpPr>
          <p:sp>
            <p:nvSpPr>
              <p:cNvPr id="267" name="Tencent"/>
              <p:cNvSpPr txBox="1"/>
              <p:nvPr/>
            </p:nvSpPr>
            <p:spPr>
              <a:xfrm>
                <a:off x="3468764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801331" y="4403885"/>
                <a:ext cx="2117643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腹泻、便秘、胃炎等</a:t>
                </a:r>
                <a:endParaRPr/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801331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消化系统疾病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70" name=""/>
            <p:cNvGrpSpPr/>
            <p:nvPr/>
          </p:nvGrpSpPr>
          <p:grpSpPr>
            <a:xfrm>
              <a:off x="4997131" y="3101367"/>
              <a:ext cx="2160000" cy="2883668"/>
              <a:chOff x="4997131" y="3101367"/>
              <a:chExt cx="2160000" cy="2883668"/>
            </a:xfrm>
          </p:grpSpPr>
          <p:sp>
            <p:nvSpPr>
              <p:cNvPr id="271" name="Tencent"/>
              <p:cNvSpPr txBox="1"/>
              <p:nvPr/>
            </p:nvSpPr>
            <p:spPr>
              <a:xfrm>
                <a:off x="5664564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997131" y="4403885"/>
                <a:ext cx="2117642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惊厥、癫痫、脑瘫等</a:t>
                </a:r>
                <a:endParaRPr/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4997131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神经系统疾病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74" name=""/>
            <p:cNvGrpSpPr/>
            <p:nvPr/>
          </p:nvGrpSpPr>
          <p:grpSpPr>
            <a:xfrm>
              <a:off x="7192930" y="3101367"/>
              <a:ext cx="2160000" cy="2883668"/>
              <a:chOff x="7192931" y="3101367"/>
              <a:chExt cx="2160000" cy="2883668"/>
            </a:xfrm>
          </p:grpSpPr>
          <p:sp>
            <p:nvSpPr>
              <p:cNvPr id="275" name="Tencent"/>
              <p:cNvSpPr txBox="1"/>
              <p:nvPr/>
            </p:nvSpPr>
            <p:spPr>
              <a:xfrm>
                <a:off x="7860364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92931" y="4403885"/>
                <a:ext cx="2117643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过敏性鼻炎、湿疹、荨麻疹等</a:t>
                </a:r>
                <a:endParaRPr/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192931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免疫性疾病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78" name=""/>
            <p:cNvGrpSpPr/>
            <p:nvPr/>
          </p:nvGrpSpPr>
          <p:grpSpPr>
            <a:xfrm>
              <a:off x="9426469" y="3101367"/>
              <a:ext cx="2160000" cy="2883668"/>
              <a:chOff x="9426470" y="3101367"/>
              <a:chExt cx="2160000" cy="2883668"/>
            </a:xfrm>
          </p:grpSpPr>
          <p:sp>
            <p:nvSpPr>
              <p:cNvPr id="279" name="Tencent"/>
              <p:cNvSpPr txBox="1"/>
              <p:nvPr/>
            </p:nvSpPr>
            <p:spPr>
              <a:xfrm>
                <a:off x="10093904" y="3101367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426470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内分泌系统疾病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426470" y="4403885"/>
                <a:ext cx="2117643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甲状腺功能异常、糖尿病等</a:t>
                </a:r>
                <a:endParaRPr/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283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儿科中成药的治疗范围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辨证论治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根据患儿病情，选择合适的中成药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注重患儿体质，调整药物剂量</a:t>
                </a:r>
                <a:endParaRPr/>
              </a:p>
            </p:txBody>
          </p:sp>
          <p:sp>
            <p:nvSpPr>
              <p:cNvPr id="28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考虑患儿年龄、体重、病情等因素，调整药物剂量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密切观察患儿病情变化，调整治疗方案</a:t>
                </a:r>
                <a:endParaRPr/>
              </a:p>
            </p:txBody>
          </p:sp>
          <p:sp>
            <p:nvSpPr>
              <p:cNvPr id="29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联合治疗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可与西药联合应用，提高治疗效果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可与其他中成药联合应用，减少副作用</a:t>
                </a:r>
                <a:endParaRPr/>
              </a:p>
            </p:txBody>
          </p:sp>
          <p:sp>
            <p:nvSpPr>
              <p:cNvPr id="29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儿科中成药的临床应用原则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</a:t>
                </a:r>
                <a:endParaRPr/>
              </a:p>
            </p:txBody>
          </p:sp>
          <p:sp>
            <p:nvSpPr>
              <p:cNvPr id="3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儿科中成药对儿童常见疾病具有较好的治疗效果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部分儿科中成药具有独特的疗效，不可替代西药</a:t>
                </a:r>
                <a:endParaRPr/>
              </a:p>
            </p:txBody>
          </p:sp>
          <p:sp>
            <p:nvSpPr>
              <p:cNvPr id="3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安全性评价</a:t>
                </a:r>
                <a:endParaRPr/>
              </a:p>
            </p:txBody>
          </p:sp>
          <p:sp>
            <p:nvSpPr>
              <p:cNvPr id="3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儿科中成药相对安全，副作用较小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需注意药物相互作用，避免不良反应</a:t>
                </a:r>
                <a:endParaRPr/>
              </a:p>
            </p:txBody>
          </p:sp>
          <p:sp>
            <p:nvSpPr>
              <p:cNvPr id="3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儿科中成药的治疗效果与安全性评价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儿科中成药的合理使用与注意事项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儿科中成药的合理使用原则与方法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合理使用原则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辨证论治，选择合适的中成药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个体化治疗，调整药物剂量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联合治疗，提高治疗效果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合理使用方法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按照说明书或医嘱使用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注意药物剂量、用法、疗程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密切观察患儿病情变化，调整治疗方案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儿科中成药的使用注意事项与禁忌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严格按照医嘱使用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注意药物相互作用，避免不良反应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密切观察患儿病情变化，及时调整治疗方案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对药物成分过敏的患儿禁用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孕妇、哺乳期妇女慎用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严重肝肾功能不全患儿禁用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不良反应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消化系统反应：恶心、呕吐、腹泻等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皮肤过敏反应：皮疹、瘙痒等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神经系统反应：头痛、头晕等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处理措施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立即停药，对症治疗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严重者需就医治疗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注意药物相互作用，避免不良反应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儿科中成药的不良反应与处理措施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https://d.book118.com/046110003213010051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儿科常用中成药的合理使用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2024-09-17T18:17:47.588</cp:lastPrinted>
  <dcterms:created xsi:type="dcterms:W3CDTF">2024-09-17T10:17:47Z</dcterms:created>
  <dcterms:modified xsi:type="dcterms:W3CDTF">2024-09-17T10:17:49Z</dcterms:modified>
</cp:coreProperties>
</file>