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7C10F19-2324-4E9F-B456-AEC8E6B512D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C0AB284-87FA-4773-BB4A-ACAAD3C5AD1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3D628D7-48BF-46CD-99D4-24DF065C698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366F6C3-7C6B-4D3A-9FBC-AF34DD5D099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6C97794-E81F-411B-9FD8-69FDC980A5D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5056654-EB5D-48D4-9FBD-428DFA4E240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BA28C74-96E3-4EFB-8FDB-0151F2A7EEC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8A004FE-7D6A-4777-A901-C76C6818C00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6F80B44-5757-4E01-BA29-6005C6BD5C6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0823F7E-E1B1-4F12-BC41-2B5EAE8C358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10474E5-2796-46FE-97C3-8CF8DF2EDD0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3310036"/>
            <a:ext cx="12192000" cy="3547963"/>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9005080" y="2762420"/>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1754827"/>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1683118"/>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8" name="组合 54">
            <a:extLst>
              <a:ext uri="{FF2B5EF4-FFF2-40B4-BE49-F238E27FC236}">
                <a16:creationId xmlns:a16="http://schemas.microsoft.com/office/drawing/2014/main" id="{B58F51AF-4BC7-9EDC-9BEF-3C05AF1B0A47}"/>
              </a:ext>
            </a:extLst>
          </p:cNvPr>
          <p:cNvGrpSpPr/>
          <p:nvPr userDrawn="1"/>
        </p:nvGrpSpPr>
        <p:grpSpPr>
          <a:xfrm>
            <a:off x="8087710" y="2026920"/>
            <a:ext cx="3443800" cy="3537481"/>
            <a:chOff x="5854675" y="3359758"/>
            <a:chExt cx="305647" cy="305644"/>
          </a:xfrm>
        </p:grpSpPr>
        <p:grpSp>
          <p:nvGrpSpPr>
            <p:cNvPr id="10" name="组合 55">
              <a:extLst>
                <a:ext uri="{FF2B5EF4-FFF2-40B4-BE49-F238E27FC236}">
                  <a16:creationId xmlns:a16="http://schemas.microsoft.com/office/drawing/2014/main" id="{BBC63AEE-C475-2CCC-EC0A-62381AFA407F}"/>
                </a:ext>
              </a:extLst>
            </p:cNvPr>
            <p:cNvGrpSpPr/>
            <p:nvPr/>
          </p:nvGrpSpPr>
          <p:grpSpPr>
            <a:xfrm>
              <a:off x="5854675" y="3359758"/>
              <a:ext cx="305647" cy="305644"/>
              <a:chOff x="1517330" y="1125257"/>
              <a:chExt cx="2204282" cy="2204282"/>
            </a:xfrm>
          </p:grpSpPr>
          <p:sp>
            <p:nvSpPr>
              <p:cNvPr id="12" name="椭圆 57">
                <a:extLst>
                  <a:ext uri="{FF2B5EF4-FFF2-40B4-BE49-F238E27FC236}">
                    <a16:creationId xmlns:a16="http://schemas.microsoft.com/office/drawing/2014/main" id="{96543A38-02E2-B211-7269-53797B4486C9}"/>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3" name="椭圆 59">
                <a:extLst>
                  <a:ext uri="{FF2B5EF4-FFF2-40B4-BE49-F238E27FC236}">
                    <a16:creationId xmlns:a16="http://schemas.microsoft.com/office/drawing/2014/main" id="{0D080517-06EB-F1AC-8549-71DD9B7EB268}"/>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11" name="KSO_Shape">
              <a:extLst>
                <a:ext uri="{FF2B5EF4-FFF2-40B4-BE49-F238E27FC236}">
                  <a16:creationId xmlns:a16="http://schemas.microsoft.com/office/drawing/2014/main" id="{FD60229B-2C9B-30C0-2EC4-CE4E51CB9612}"/>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46112104032010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7" name="Rectangle 6">
            <a:extLst>
              <a:ext uri="{FF2B5EF4-FFF2-40B4-BE49-F238E27FC236}">
                <a16:creationId xmlns:a16="http://schemas.microsoft.com/office/drawing/2014/main" id="{D6EE37FC-8F78-F61B-3F6A-B32BCC48C916}"/>
              </a:ext>
            </a:extLst>
          </p:cNvPr>
          <p:cNvSpPr/>
          <p:nvPr/>
        </p:nvSpPr>
        <p:spPr>
          <a:xfrm>
            <a:off x="0" y="11128"/>
            <a:ext cx="12191999" cy="3737912"/>
          </a:xfrm>
          <a:prstGeom prst="rect">
            <a:avLst/>
          </a:prstGeom>
          <a:gradFill flip="none" rotWithShape="1">
            <a:gsLst>
              <a:gs pos="0">
                <a:srgbClr val="2EA7E0">
                  <a:shade val="30000"/>
                  <a:satMod val="115000"/>
                </a:srgbClr>
              </a:gs>
              <a:gs pos="50000">
                <a:srgbClr val="2EA7E0">
                  <a:shade val="67500"/>
                  <a:satMod val="115000"/>
                </a:srgbClr>
              </a:gs>
              <a:gs pos="100000">
                <a:srgbClr val="2EA7E0">
                  <a:shade val="100000"/>
                  <a:satMod val="115000"/>
                </a:srgbClr>
              </a:gs>
            </a:gsLst>
            <a:path path="circle">
              <a:fillToRect l="100000" t="100000"/>
            </a:path>
            <a:tileRect r="-100000" b="-100000"/>
          </a:gradFill>
        </p:spPr>
        <p:style>
          <a:lnRef idx="1">
            <a:schemeClr val="accent4"/>
          </a:lnRef>
          <a:fillRef idx="3">
            <a:schemeClr val="accent4"/>
          </a:fillRef>
          <a:effectRef idx="2">
            <a:schemeClr val="accent4"/>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8" name="Rectangle 17">
            <a:extLst>
              <a:ext uri="{FF2B5EF4-FFF2-40B4-BE49-F238E27FC236}">
                <a16:creationId xmlns:a16="http://schemas.microsoft.com/office/drawing/2014/main" id="{35DD900F-848C-D5DE-5D10-D3FBBF24DB48}"/>
              </a:ext>
            </a:extLst>
          </p:cNvPr>
          <p:cNvSpPr/>
          <p:nvPr/>
        </p:nvSpPr>
        <p:spPr>
          <a:xfrm>
            <a:off x="417129" y="5926828"/>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19" name="Group 18">
            <a:extLst>
              <a:ext uri="{FF2B5EF4-FFF2-40B4-BE49-F238E27FC236}">
                <a16:creationId xmlns:a16="http://schemas.microsoft.com/office/drawing/2014/main" id="{B1FD7130-118E-213E-2124-9C8D35B3905B}"/>
              </a:ext>
            </a:extLst>
          </p:cNvPr>
          <p:cNvGrpSpPr/>
          <p:nvPr/>
        </p:nvGrpSpPr>
        <p:grpSpPr>
          <a:xfrm>
            <a:off x="8057179" y="513685"/>
            <a:ext cx="3552929" cy="576000"/>
            <a:chOff x="5717435" y="5325094"/>
            <a:chExt cx="2942245" cy="435525"/>
          </a:xfrm>
        </p:grpSpPr>
        <p:grpSp>
          <p:nvGrpSpPr>
            <p:cNvPr id="20" name="组合 33">
              <a:extLst>
                <a:ext uri="{FF2B5EF4-FFF2-40B4-BE49-F238E27FC236}">
                  <a16:creationId xmlns:a16="http://schemas.microsoft.com/office/drawing/2014/main" id="{C7B3D11F-4C45-3E62-B4FB-E902E42C4E8E}"/>
                </a:ext>
              </a:extLst>
            </p:cNvPr>
            <p:cNvGrpSpPr/>
            <p:nvPr/>
          </p:nvGrpSpPr>
          <p:grpSpPr>
            <a:xfrm>
              <a:off x="6978378" y="5330831"/>
              <a:ext cx="429793" cy="429788"/>
              <a:chOff x="5196486" y="5946187"/>
              <a:chExt cx="305647" cy="305644"/>
            </a:xfrm>
          </p:grpSpPr>
          <p:grpSp>
            <p:nvGrpSpPr>
              <p:cNvPr id="66" name="组合 34">
                <a:extLst>
                  <a:ext uri="{FF2B5EF4-FFF2-40B4-BE49-F238E27FC236}">
                    <a16:creationId xmlns:a16="http://schemas.microsoft.com/office/drawing/2014/main" id="{F9696054-04B6-F3F3-E7DA-E0E54B8ADCF7}"/>
                  </a:ext>
                </a:extLst>
              </p:cNvPr>
              <p:cNvGrpSpPr/>
              <p:nvPr/>
            </p:nvGrpSpPr>
            <p:grpSpPr>
              <a:xfrm>
                <a:off x="5196486" y="5946187"/>
                <a:ext cx="305647" cy="305644"/>
                <a:chOff x="1517330" y="1125257"/>
                <a:chExt cx="2204282" cy="2204282"/>
              </a:xfrm>
            </p:grpSpPr>
            <p:sp>
              <p:nvSpPr>
                <p:cNvPr id="68" name="椭圆 36">
                  <a:extLst>
                    <a:ext uri="{FF2B5EF4-FFF2-40B4-BE49-F238E27FC236}">
                      <a16:creationId xmlns:a16="http://schemas.microsoft.com/office/drawing/2014/main" id="{4372BD08-6238-4C25-5F26-D7F32D2F15D1}"/>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9" name="椭圆 37">
                  <a:extLst>
                    <a:ext uri="{FF2B5EF4-FFF2-40B4-BE49-F238E27FC236}">
                      <a16:creationId xmlns:a16="http://schemas.microsoft.com/office/drawing/2014/main" id="{3D8FF073-59CF-81D0-D5AE-B8857FA40A2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7" name="Freeform 44">
                <a:extLst>
                  <a:ext uri="{FF2B5EF4-FFF2-40B4-BE49-F238E27FC236}">
                    <a16:creationId xmlns:a16="http://schemas.microsoft.com/office/drawing/2014/main" id="{910BBD05-AD99-7EA3-A05C-226563D2A2AB}"/>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1" name="组合 38">
              <a:extLst>
                <a:ext uri="{FF2B5EF4-FFF2-40B4-BE49-F238E27FC236}">
                  <a16:creationId xmlns:a16="http://schemas.microsoft.com/office/drawing/2014/main" id="{26DBFDF0-198A-187F-4157-B65DC3AECBD5}"/>
                </a:ext>
              </a:extLst>
            </p:cNvPr>
            <p:cNvGrpSpPr/>
            <p:nvPr/>
          </p:nvGrpSpPr>
          <p:grpSpPr>
            <a:xfrm>
              <a:off x="7600465" y="5330831"/>
              <a:ext cx="429793" cy="429788"/>
              <a:chOff x="5638883" y="5946187"/>
              <a:chExt cx="305647" cy="305644"/>
            </a:xfrm>
          </p:grpSpPr>
          <p:grpSp>
            <p:nvGrpSpPr>
              <p:cNvPr id="62" name="组合 39">
                <a:extLst>
                  <a:ext uri="{FF2B5EF4-FFF2-40B4-BE49-F238E27FC236}">
                    <a16:creationId xmlns:a16="http://schemas.microsoft.com/office/drawing/2014/main" id="{F2C8DCD3-9312-89CA-A207-E8E364FC3FEA}"/>
                  </a:ext>
                </a:extLst>
              </p:cNvPr>
              <p:cNvGrpSpPr/>
              <p:nvPr/>
            </p:nvGrpSpPr>
            <p:grpSpPr>
              <a:xfrm>
                <a:off x="5638883" y="5946187"/>
                <a:ext cx="305647" cy="305644"/>
                <a:chOff x="1517330" y="1125257"/>
                <a:chExt cx="2204282" cy="2204282"/>
              </a:xfrm>
            </p:grpSpPr>
            <p:sp>
              <p:nvSpPr>
                <p:cNvPr id="64" name="椭圆 41">
                  <a:extLst>
                    <a:ext uri="{FF2B5EF4-FFF2-40B4-BE49-F238E27FC236}">
                      <a16:creationId xmlns:a16="http://schemas.microsoft.com/office/drawing/2014/main" id="{D9919813-33BD-540E-A899-B7C6C0CCFA82}"/>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5" name="椭圆 42">
                  <a:extLst>
                    <a:ext uri="{FF2B5EF4-FFF2-40B4-BE49-F238E27FC236}">
                      <a16:creationId xmlns:a16="http://schemas.microsoft.com/office/drawing/2014/main" id="{E3956BEE-421D-5624-9A7B-1C784F2246A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3" name="Freeform 6">
                <a:extLst>
                  <a:ext uri="{FF2B5EF4-FFF2-40B4-BE49-F238E27FC236}">
                    <a16:creationId xmlns:a16="http://schemas.microsoft.com/office/drawing/2014/main" id="{52B8FBA3-B338-C621-A4DB-4C85A0134AFE}"/>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2" name="组合 43">
              <a:extLst>
                <a:ext uri="{FF2B5EF4-FFF2-40B4-BE49-F238E27FC236}">
                  <a16:creationId xmlns:a16="http://schemas.microsoft.com/office/drawing/2014/main" id="{EDA3AD8A-E9ED-70DB-960E-679A59F28430}"/>
                </a:ext>
              </a:extLst>
            </p:cNvPr>
            <p:cNvGrpSpPr/>
            <p:nvPr/>
          </p:nvGrpSpPr>
          <p:grpSpPr>
            <a:xfrm>
              <a:off x="5717435" y="5330831"/>
              <a:ext cx="429793" cy="429788"/>
              <a:chOff x="4299766" y="5946187"/>
              <a:chExt cx="305647" cy="305644"/>
            </a:xfrm>
          </p:grpSpPr>
          <p:grpSp>
            <p:nvGrpSpPr>
              <p:cNvPr id="58" name="组合 44">
                <a:extLst>
                  <a:ext uri="{FF2B5EF4-FFF2-40B4-BE49-F238E27FC236}">
                    <a16:creationId xmlns:a16="http://schemas.microsoft.com/office/drawing/2014/main" id="{9882FBC7-99A2-F6A5-0979-7C657DC1CC96}"/>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CC3E7819-D45F-4076-5173-8D91DA1080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1" name="椭圆 47">
                  <a:extLst>
                    <a:ext uri="{FF2B5EF4-FFF2-40B4-BE49-F238E27FC236}">
                      <a16:creationId xmlns:a16="http://schemas.microsoft.com/office/drawing/2014/main" id="{5D61DAC9-0F45-1C70-1E6C-98395F6B06B1}"/>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9" name="Freeform 45">
                <a:extLst>
                  <a:ext uri="{FF2B5EF4-FFF2-40B4-BE49-F238E27FC236}">
                    <a16:creationId xmlns:a16="http://schemas.microsoft.com/office/drawing/2014/main" id="{550CE62E-7276-36CB-695D-CDDB21742AEE}"/>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3" name="组合 48">
              <a:extLst>
                <a:ext uri="{FF2B5EF4-FFF2-40B4-BE49-F238E27FC236}">
                  <a16:creationId xmlns:a16="http://schemas.microsoft.com/office/drawing/2014/main" id="{A38D817D-9087-FC5E-5991-5110AEA196CD}"/>
                </a:ext>
              </a:extLst>
            </p:cNvPr>
            <p:cNvGrpSpPr/>
            <p:nvPr/>
          </p:nvGrpSpPr>
          <p:grpSpPr>
            <a:xfrm>
              <a:off x="6337028" y="5330831"/>
              <a:ext cx="429793" cy="429788"/>
              <a:chOff x="4740390" y="5946187"/>
              <a:chExt cx="305647" cy="305644"/>
            </a:xfrm>
          </p:grpSpPr>
          <p:grpSp>
            <p:nvGrpSpPr>
              <p:cNvPr id="54" name="组合 49">
                <a:extLst>
                  <a:ext uri="{FF2B5EF4-FFF2-40B4-BE49-F238E27FC236}">
                    <a16:creationId xmlns:a16="http://schemas.microsoft.com/office/drawing/2014/main" id="{F0B0F49F-3DE9-EE12-1409-8641AC5D485A}"/>
                  </a:ext>
                </a:extLst>
              </p:cNvPr>
              <p:cNvGrpSpPr/>
              <p:nvPr/>
            </p:nvGrpSpPr>
            <p:grpSpPr>
              <a:xfrm>
                <a:off x="4740390" y="5946187"/>
                <a:ext cx="305647" cy="305644"/>
                <a:chOff x="1517330" y="1125257"/>
                <a:chExt cx="2204282" cy="2204282"/>
              </a:xfrm>
            </p:grpSpPr>
            <p:sp>
              <p:nvSpPr>
                <p:cNvPr id="56" name="椭圆 51">
                  <a:extLst>
                    <a:ext uri="{FF2B5EF4-FFF2-40B4-BE49-F238E27FC236}">
                      <a16:creationId xmlns:a16="http://schemas.microsoft.com/office/drawing/2014/main" id="{0768A8A1-EE2E-1A46-1ED1-5ED312F61A6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7" name="椭圆 52">
                  <a:extLst>
                    <a:ext uri="{FF2B5EF4-FFF2-40B4-BE49-F238E27FC236}">
                      <a16:creationId xmlns:a16="http://schemas.microsoft.com/office/drawing/2014/main" id="{3B1894D2-88DC-12B7-B64E-458F7A7A223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5" name="Freeform 39">
                <a:extLst>
                  <a:ext uri="{FF2B5EF4-FFF2-40B4-BE49-F238E27FC236}">
                    <a16:creationId xmlns:a16="http://schemas.microsoft.com/office/drawing/2014/main" id="{D270B96B-DD4F-FBB2-504C-ECA53045D9EF}"/>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9" name="组合 54">
              <a:extLst>
                <a:ext uri="{FF2B5EF4-FFF2-40B4-BE49-F238E27FC236}">
                  <a16:creationId xmlns:a16="http://schemas.microsoft.com/office/drawing/2014/main" id="{A3341898-CB6A-D420-C6CA-C428824D3120}"/>
                </a:ext>
              </a:extLst>
            </p:cNvPr>
            <p:cNvGrpSpPr/>
            <p:nvPr/>
          </p:nvGrpSpPr>
          <p:grpSpPr>
            <a:xfrm>
              <a:off x="8229887" y="5325094"/>
              <a:ext cx="429793" cy="429788"/>
              <a:chOff x="5854675" y="3359758"/>
              <a:chExt cx="305647" cy="305644"/>
            </a:xfrm>
          </p:grpSpPr>
          <p:grpSp>
            <p:nvGrpSpPr>
              <p:cNvPr id="50" name="组合 55">
                <a:extLst>
                  <a:ext uri="{FF2B5EF4-FFF2-40B4-BE49-F238E27FC236}">
                    <a16:creationId xmlns:a16="http://schemas.microsoft.com/office/drawing/2014/main" id="{D384C2FD-B1D3-F5C8-E150-B32C31EEDCB9}"/>
                  </a:ext>
                </a:extLst>
              </p:cNvPr>
              <p:cNvGrpSpPr/>
              <p:nvPr/>
            </p:nvGrpSpPr>
            <p:grpSpPr>
              <a:xfrm>
                <a:off x="5854675" y="3359758"/>
                <a:ext cx="305647" cy="305644"/>
                <a:chOff x="1517330" y="1125257"/>
                <a:chExt cx="2204282" cy="2204282"/>
              </a:xfrm>
            </p:grpSpPr>
            <p:sp>
              <p:nvSpPr>
                <p:cNvPr id="52" name="椭圆 57">
                  <a:extLst>
                    <a:ext uri="{FF2B5EF4-FFF2-40B4-BE49-F238E27FC236}">
                      <a16:creationId xmlns:a16="http://schemas.microsoft.com/office/drawing/2014/main" id="{83244804-1E1D-708A-77F2-B744DF64B3F4}"/>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3" name="椭圆 59">
                  <a:extLst>
                    <a:ext uri="{FF2B5EF4-FFF2-40B4-BE49-F238E27FC236}">
                      <a16:creationId xmlns:a16="http://schemas.microsoft.com/office/drawing/2014/main" id="{67E43AC0-66B0-4B1B-95B8-7F984A20C4A4}"/>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1" name="KSO_Shape">
                <a:extLst>
                  <a:ext uri="{FF2B5EF4-FFF2-40B4-BE49-F238E27FC236}">
                    <a16:creationId xmlns:a16="http://schemas.microsoft.com/office/drawing/2014/main" id="{C990D99B-838F-EA71-0CA6-73DBAE07C3DD}"/>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grpSp>
        <p:nvGrpSpPr>
          <p:cNvPr id="70" name="Group 69">
            <a:extLst>
              <a:ext uri="{FF2B5EF4-FFF2-40B4-BE49-F238E27FC236}">
                <a16:creationId xmlns:a16="http://schemas.microsoft.com/office/drawing/2014/main" id="{7A42739D-331E-6B25-3D02-F9E636DB04A2}"/>
              </a:ext>
            </a:extLst>
          </p:cNvPr>
          <p:cNvGrpSpPr/>
          <p:nvPr/>
        </p:nvGrpSpPr>
        <p:grpSpPr>
          <a:xfrm>
            <a:off x="5087554" y="3776748"/>
            <a:ext cx="8742363" cy="3449667"/>
            <a:chOff x="5087554" y="3749040"/>
            <a:chExt cx="8742363" cy="3449667"/>
          </a:xfrm>
        </p:grpSpPr>
        <p:sp>
          <p:nvSpPr>
            <p:cNvPr id="71" name="Freeform 7">
              <a:extLst>
                <a:ext uri="{FF2B5EF4-FFF2-40B4-BE49-F238E27FC236}">
                  <a16:creationId xmlns:a16="http://schemas.microsoft.com/office/drawing/2014/main" id="{C8FB8AC5-29FE-8233-4ACC-73BCCCADE933}"/>
                </a:ext>
              </a:extLst>
            </p:cNvPr>
            <p:cNvSpPr/>
            <p:nvPr/>
          </p:nvSpPr>
          <p:spPr bwMode="auto">
            <a:xfrm>
              <a:off x="9159492" y="459953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2" name="Freeform 8">
              <a:extLst>
                <a:ext uri="{FF2B5EF4-FFF2-40B4-BE49-F238E27FC236}">
                  <a16:creationId xmlns:a16="http://schemas.microsoft.com/office/drawing/2014/main" id="{FBBD83B8-FDDF-34A9-7A61-57934EB2FEA7}"/>
                </a:ext>
              </a:extLst>
            </p:cNvPr>
            <p:cNvSpPr/>
            <p:nvPr/>
          </p:nvSpPr>
          <p:spPr bwMode="auto">
            <a:xfrm>
              <a:off x="8664192" y="376016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3" name="Freeform 13">
              <a:extLst>
                <a:ext uri="{FF2B5EF4-FFF2-40B4-BE49-F238E27FC236}">
                  <a16:creationId xmlns:a16="http://schemas.microsoft.com/office/drawing/2014/main" id="{16A73E93-0A49-E355-9E4C-7ED182C713D1}"/>
                </a:ext>
              </a:extLst>
            </p:cNvPr>
            <p:cNvSpPr/>
            <p:nvPr/>
          </p:nvSpPr>
          <p:spPr bwMode="auto">
            <a:xfrm>
              <a:off x="9159492" y="459953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4" name="Freeform 14">
              <a:extLst>
                <a:ext uri="{FF2B5EF4-FFF2-40B4-BE49-F238E27FC236}">
                  <a16:creationId xmlns:a16="http://schemas.microsoft.com/office/drawing/2014/main" id="{752D415F-E4C1-9D5C-B4F0-64690357B96B}"/>
                </a:ext>
              </a:extLst>
            </p:cNvPr>
            <p:cNvSpPr/>
            <p:nvPr/>
          </p:nvSpPr>
          <p:spPr bwMode="auto">
            <a:xfrm>
              <a:off x="8611805" y="459953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5" name="Freeform 15">
              <a:extLst>
                <a:ext uri="{FF2B5EF4-FFF2-40B4-BE49-F238E27FC236}">
                  <a16:creationId xmlns:a16="http://schemas.microsoft.com/office/drawing/2014/main" id="{0F54B524-3BB2-D900-862B-50E551566D27}"/>
                </a:ext>
              </a:extLst>
            </p:cNvPr>
            <p:cNvSpPr/>
            <p:nvPr/>
          </p:nvSpPr>
          <p:spPr bwMode="auto">
            <a:xfrm>
              <a:off x="5087554" y="374904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5" name="TextBox 14"/>
          <p:cNvSpPr txBox="1"/>
          <p:nvPr/>
        </p:nvSpPr>
        <p:spPr>
          <a:xfrm>
            <a:off x="344853" y="1982570"/>
            <a:ext cx="11345577" cy="9036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600" b="1">
                <a:solidFill>
                  <a:schemeClr val="bg1"/>
                </a:solidFill>
                <a:effectLst>
                  <a:outerShdw blurRad="38100" dist="38100" dir="2700000" algn="tl">
                    <a:srgbClr val="000000">
                      <a:alpha val="43137"/>
                    </a:srgbClr>
                  </a:outerShdw>
                </a:effectLst>
                <a:latin typeface="微软雅黑" pitchFamily="34" charset="-122"/>
                <a:ea typeface="微软雅黑" pitchFamily="34" charset="-122"/>
              </a:rPr>
              <a:t>网络虚拟化架构与优化</a:t>
            </a: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网络虚拟化概述
 虚拟化架构介绍
 虚拟化技术分类
 虚拟化优势分析
 架构优化原则
 优化技术详解
 安全性考虑
 未来发展趋势</a:t>
            </a:r>
          </a:p>
        </p:txBody>
      </p:sp>
      <p:grpSp>
        <p:nvGrpSpPr>
          <p:cNvPr id="3" name="组合 6">
            <a:extLst>
              <a:ext uri="{FF2B5EF4-FFF2-40B4-BE49-F238E27FC236}">
                <a16:creationId xmlns:a16="http://schemas.microsoft.com/office/drawing/2014/main" id="{4F7CBE77-B1E2-228F-2E1F-22CA7D28EB92}"/>
              </a:ext>
            </a:extLst>
          </p:cNvPr>
          <p:cNvGrpSpPr/>
          <p:nvPr/>
        </p:nvGrpSpPr>
        <p:grpSpPr>
          <a:xfrm>
            <a:off x="0" y="2105602"/>
            <a:ext cx="3257757" cy="3406452"/>
            <a:chOff x="4467186" y="1920556"/>
            <a:chExt cx="3257757" cy="3406452"/>
          </a:xfrm>
        </p:grpSpPr>
        <p:sp>
          <p:nvSpPr>
            <p:cNvPr id="4" name="等腰三角形 7">
              <a:extLst>
                <a:ext uri="{FF2B5EF4-FFF2-40B4-BE49-F238E27FC236}">
                  <a16:creationId xmlns:a16="http://schemas.microsoft.com/office/drawing/2014/main" id="{376627C5-0D7A-791B-A761-9BA0DBC29BF4}"/>
                </a:ext>
              </a:extLst>
            </p:cNvPr>
            <p:cNvSpPr/>
            <p:nvPr/>
          </p:nvSpPr>
          <p:spPr>
            <a:xfrm rot="16200000">
              <a:off x="4337230" y="3572605"/>
              <a:ext cx="1884359" cy="1624448"/>
            </a:xfrm>
            <a:prstGeom prst="triangle">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5" name="等腰三角形 8">
              <a:extLst>
                <a:ext uri="{FF2B5EF4-FFF2-40B4-BE49-F238E27FC236}">
                  <a16:creationId xmlns:a16="http://schemas.microsoft.com/office/drawing/2014/main" id="{99ED36FB-FE6B-B415-F6D5-D511E06E0F6F}"/>
                </a:ext>
              </a:extLst>
            </p:cNvPr>
            <p:cNvSpPr/>
            <p:nvPr/>
          </p:nvSpPr>
          <p:spPr>
            <a:xfrm rot="5400000" flipH="1">
              <a:off x="4337230" y="2630422"/>
              <a:ext cx="1884359" cy="1624448"/>
            </a:xfrm>
            <a:prstGeom prst="triangle">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 name="等腰三角形 9">
              <a:extLst>
                <a:ext uri="{FF2B5EF4-FFF2-40B4-BE49-F238E27FC236}">
                  <a16:creationId xmlns:a16="http://schemas.microsoft.com/office/drawing/2014/main" id="{711EFE33-095A-7430-A7A0-82D2F95B87E7}"/>
                </a:ext>
              </a:extLst>
            </p:cNvPr>
            <p:cNvSpPr/>
            <p:nvPr/>
          </p:nvSpPr>
          <p:spPr>
            <a:xfrm rot="16200000">
              <a:off x="5970539" y="2630422"/>
              <a:ext cx="1884359" cy="1624448"/>
            </a:xfrm>
            <a:prstGeom prst="triangle">
              <a:avLst/>
            </a:prstGeom>
            <a:solidFill>
              <a:srgbClr val="BBDCF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 name="等腰三角形 10">
              <a:extLst>
                <a:ext uri="{FF2B5EF4-FFF2-40B4-BE49-F238E27FC236}">
                  <a16:creationId xmlns:a16="http://schemas.microsoft.com/office/drawing/2014/main" id="{F35F3361-C672-ABC7-2AFA-DA6374489465}"/>
                </a:ext>
              </a:extLst>
            </p:cNvPr>
            <p:cNvSpPr/>
            <p:nvPr/>
          </p:nvSpPr>
          <p:spPr>
            <a:xfrm rot="12600000">
              <a:off x="5560700" y="1920556"/>
              <a:ext cx="1884359" cy="1624448"/>
            </a:xfrm>
            <a:prstGeom prst="triangle">
              <a:avLst/>
            </a:prstGeom>
            <a:solidFill>
              <a:srgbClr val="DFEE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 name="等腰三角形 11">
              <a:extLst>
                <a:ext uri="{FF2B5EF4-FFF2-40B4-BE49-F238E27FC236}">
                  <a16:creationId xmlns:a16="http://schemas.microsoft.com/office/drawing/2014/main" id="{012659DE-260A-B4A6-6AE7-3CB3C5CE40A9}"/>
                </a:ext>
              </a:extLst>
            </p:cNvPr>
            <p:cNvSpPr/>
            <p:nvPr/>
          </p:nvSpPr>
          <p:spPr>
            <a:xfrm rot="9000000" flipV="1">
              <a:off x="5560700" y="3340287"/>
              <a:ext cx="1884359" cy="1624448"/>
            </a:xfrm>
            <a:prstGeom prst="triangle">
              <a:avLst/>
            </a:prstGeom>
            <a:solidFill>
              <a:srgbClr val="82C1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9" name="等腰三角形 12">
              <a:extLst>
                <a:ext uri="{FF2B5EF4-FFF2-40B4-BE49-F238E27FC236}">
                  <a16:creationId xmlns:a16="http://schemas.microsoft.com/office/drawing/2014/main" id="{A2F84626-2A57-43C7-D1B5-92A867F658D4}"/>
                </a:ext>
              </a:extLst>
            </p:cNvPr>
            <p:cNvSpPr/>
            <p:nvPr/>
          </p:nvSpPr>
          <p:spPr>
            <a:xfrm rot="9000000" flipH="1">
              <a:off x="4747069" y="1920557"/>
              <a:ext cx="1884359" cy="1624448"/>
            </a:xfrm>
            <a:prstGeom prst="triangle">
              <a:avLst/>
            </a:prstGeom>
            <a:solidFill>
              <a:srgbClr val="0073A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grpSp>
        <p:nvGrpSpPr>
          <p:cNvPr id="10" name="组合 1">
            <a:extLst>
              <a:ext uri="{FF2B5EF4-FFF2-40B4-BE49-F238E27FC236}">
                <a16:creationId xmlns:a16="http://schemas.microsoft.com/office/drawing/2014/main" id="{82131953-FF7F-A4AB-6E30-956A37615C41}"/>
              </a:ext>
            </a:extLst>
          </p:cNvPr>
          <p:cNvGrpSpPr/>
          <p:nvPr/>
        </p:nvGrpSpPr>
        <p:grpSpPr>
          <a:xfrm>
            <a:off x="780772" y="2911404"/>
            <a:ext cx="1655322" cy="1440000"/>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57044"/>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16514"/>
              <a:ext cx="1655322"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a:solidFill>
                    <a:schemeClr val="tx1">
                      <a:lumMod val="65000"/>
                      <a:lumOff val="35000"/>
                    </a:schemeClr>
                  </a:solidFill>
                  <a:ea typeface="微软雅黑"/>
                </a:rPr>
                <a:t>目录页</a:t>
              </a:r>
            </a:p>
          </p:txBody>
        </p:sp>
      </p:grpSp>
      <p:sp>
        <p:nvSpPr>
          <p:cNvPr id="14" name="Freeform 5">
            <a:extLst>
              <a:ext uri="{FF2B5EF4-FFF2-40B4-BE49-F238E27FC236}">
                <a16:creationId xmlns:a16="http://schemas.microsoft.com/office/drawing/2014/main" id="{1126A74C-E443-7EAD-8E64-B60D9B291F3E}"/>
              </a:ext>
            </a:extLst>
          </p:cNvPr>
          <p:cNvSpPr>
            <a:spLocks noEditPoints="1"/>
          </p:cNvSpPr>
          <p:nvPr/>
        </p:nvSpPr>
        <p:spPr bwMode="auto">
          <a:xfrm>
            <a:off x="233516" y="232635"/>
            <a:ext cx="711200" cy="700087"/>
          </a:xfrm>
          <a:custGeom>
            <a:gdLst>
              <a:gd name="T0" fmla="*/ 2870 w 6723"/>
              <a:gd name="T1" fmla="*/ 5989 h 5989"/>
              <a:gd name="T2" fmla="*/ 47 w 6723"/>
              <a:gd name="T3" fmla="*/ 5989 h 5989"/>
              <a:gd name="T4" fmla="*/ 47 w 6723"/>
              <a:gd name="T5" fmla="*/ 3786 h 5989"/>
              <a:gd name="T6" fmla="*/ 2112 w 6723"/>
              <a:gd name="T7" fmla="*/ 0 h 5989"/>
              <a:gd name="T8" fmla="*/ 2802 w 6723"/>
              <a:gd name="T9" fmla="*/ 755 h 5989"/>
              <a:gd name="T10" fmla="*/ 1425 w 6723"/>
              <a:gd name="T11" fmla="*/ 3096 h 5989"/>
              <a:gd name="T12" fmla="*/ 2870 w 6723"/>
              <a:gd name="T13" fmla="*/ 3096 h 5989"/>
              <a:gd name="T14" fmla="*/ 2870 w 6723"/>
              <a:gd name="T15" fmla="*/ 5989 h 5989"/>
              <a:gd name="T16" fmla="*/ 6723 w 6723"/>
              <a:gd name="T17" fmla="*/ 5989 h 5989"/>
              <a:gd name="T18" fmla="*/ 3833 w 6723"/>
              <a:gd name="T19" fmla="*/ 5989 h 5989"/>
              <a:gd name="T20" fmla="*/ 3833 w 6723"/>
              <a:gd name="T21" fmla="*/ 3786 h 5989"/>
              <a:gd name="T22" fmla="*/ 5968 w 6723"/>
              <a:gd name="T23" fmla="*/ 0 h 5989"/>
              <a:gd name="T24" fmla="*/ 6656 w 6723"/>
              <a:gd name="T25" fmla="*/ 755 h 5989"/>
              <a:gd name="T26" fmla="*/ 5211 w 6723"/>
              <a:gd name="T27" fmla="*/ 3096 h 5989"/>
              <a:gd name="T28" fmla="*/ 6723 w 6723"/>
              <a:gd name="T29" fmla="*/ 3096 h 5989"/>
              <a:gd name="T30" fmla="*/ 6723 w 6723"/>
              <a:gd name="T31" fmla="*/ 5989 h 59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23" h="5989">
                <a:moveTo>
                  <a:pt x="2870" y="5989"/>
                </a:moveTo>
                <a:lnTo>
                  <a:pt x="47" y="5989"/>
                </a:lnTo>
                <a:lnTo>
                  <a:pt x="47" y="3786"/>
                </a:lnTo>
                <a:cubicBezTo>
                  <a:pt x="0" y="2041"/>
                  <a:pt x="690" y="778"/>
                  <a:pt x="2112" y="0"/>
                </a:cubicBezTo>
                <a:lnTo>
                  <a:pt x="2802" y="755"/>
                </a:lnTo>
                <a:cubicBezTo>
                  <a:pt x="1930" y="1398"/>
                  <a:pt x="1469" y="2179"/>
                  <a:pt x="1425" y="3096"/>
                </a:cubicBezTo>
                <a:cubicBezTo>
                  <a:pt x="2068" y="3096"/>
                  <a:pt x="2550" y="3096"/>
                  <a:pt x="2870" y="3096"/>
                </a:cubicBezTo>
                <a:lnTo>
                  <a:pt x="2870" y="5989"/>
                </a:lnTo>
                <a:close/>
                <a:moveTo>
                  <a:pt x="6723" y="5989"/>
                </a:moveTo>
                <a:lnTo>
                  <a:pt x="3833" y="5989"/>
                </a:lnTo>
                <a:lnTo>
                  <a:pt x="3833" y="3786"/>
                </a:lnTo>
                <a:cubicBezTo>
                  <a:pt x="3786" y="2088"/>
                  <a:pt x="4500" y="825"/>
                  <a:pt x="5968" y="0"/>
                </a:cubicBezTo>
                <a:lnTo>
                  <a:pt x="6656" y="755"/>
                </a:lnTo>
                <a:cubicBezTo>
                  <a:pt x="5783" y="1398"/>
                  <a:pt x="5302" y="2179"/>
                  <a:pt x="5211" y="3096"/>
                </a:cubicBezTo>
                <a:cubicBezTo>
                  <a:pt x="5898" y="3096"/>
                  <a:pt x="6403" y="3096"/>
                  <a:pt x="6723" y="3096"/>
                </a:cubicBezTo>
                <a:lnTo>
                  <a:pt x="6723" y="5989"/>
                </a:lnTo>
                <a:close/>
              </a:path>
            </a:pathLst>
          </a:custGeom>
          <a:solidFill>
            <a:schemeClr val="bg1">
              <a:lumMod val="8500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CN" altLang="en-US">
              <a:solidFill>
                <a:schemeClr val="tx1">
                  <a:lumMod val="50000"/>
                  <a:lumOff val="50000"/>
                </a:schemeClr>
              </a:solidFill>
              <a:latin typeface="+mn-lt"/>
              <a:ea typeface="+mn-ea"/>
            </a:endParaRPr>
          </a:p>
        </p:txBody>
      </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8" dur="500" fill="hold" nodeType="withEffect">
                                  <p:stCondLst>
                                    <p:cond delay="100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0-#ppt_w/2"/>
                                          </p:val>
                                        </p:tav>
                                        <p:tav tm="100000">
                                          <p:val>
                                            <p:strVal val="#ppt_x"/>
                                          </p:val>
                                        </p:tav>
                                      </p:tavLst>
                                    </p:anim>
                                    <p:anim calcmode="lin" valueType="num">
                                      <p:cBhvr additive="base">
                                        <p:cTn id="8" dur="500" fill="hold"/>
                                        <p:tgtEl>
                                          <p:spTgt spid="1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网络虚拟化概述</a:t>
            </a:r>
          </a:p>
        </p:txBody>
      </p:sp>
      <p:sp>
        <p:nvSpPr>
          <p:cNvPr id="3" name="Subtitle 2"/>
          <p:cNvSpPr>
            <a:spLocks noGrp="1"/>
          </p:cNvSpPr>
          <p:nvPr>
            <p:ph type="subTitle" idx="1"/>
          </p:nvPr>
        </p:nvSpPr>
        <p:spPr/>
        <p:txBody>
          <a:bodyPr/>
          <a:lstStyle/>
          <a:p>
            <a:r>
              <a:t>网络虚拟化架构与优化</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网络虚拟化概述</a:t>
            </a:r>
          </a:p>
        </p:txBody>
      </p:sp>
      <p:sp>
        <p:nvSpPr>
          <p:cNvPr id="3" name="Text Placeholder 2"/>
          <p:cNvSpPr>
            <a:spLocks noGrp="1"/>
          </p:cNvSpPr>
          <p:nvPr>
            <p:ph type="body" idx="1"/>
          </p:nvPr>
        </p:nvSpPr>
        <p:spPr/>
        <p:txBody>
          <a:bodyPr/>
          <a:lstStyle/>
          <a:p>
            <a:r>
              <a:t>网络虚拟化的定义与概念</a:t>
            </a:r>
          </a:p>
        </p:txBody>
      </p:sp>
      <p:sp>
        <p:nvSpPr>
          <p:cNvPr id="4" name="Content Placeholder 3"/>
          <p:cNvSpPr>
            <a:spLocks noGrp="1"/>
          </p:cNvSpPr>
          <p:nvPr>
            <p:ph sz="half" idx="2"/>
          </p:nvPr>
        </p:nvSpPr>
        <p:spPr/>
        <p:txBody>
          <a:bodyPr/>
          <a:lstStyle/>
          <a:p>
            <a:r>
              <a:t>1.网络虚拟化是将物理网络资源进行抽象、聚合和分配，形成多个逻辑上独立的网络的过程。</a:t>
            </a:r>
          </a:p>
          <a:p>
            <a:r>
              <a:t>2.这种技术允许网络管理员灵活地配置和管理网络资源，提高网络利用率和灵活性。</a:t>
            </a:r>
          </a:p>
          <a:p>
            <a:r>
              <a:t>3.网络虚拟化可以通过软件定义网络（SDN）和网络功能虚拟化（NFV）等技术实现。</a:t>
            </a:r>
          </a:p>
          <a:p/>
        </p:txBody>
      </p:sp>
      <p:sp>
        <p:nvSpPr>
          <p:cNvPr id="5" name="Text Placeholder 4"/>
          <p:cNvSpPr>
            <a:spLocks noGrp="1"/>
          </p:cNvSpPr>
          <p:nvPr>
            <p:ph type="body" idx="3"/>
          </p:nvPr>
        </p:nvSpPr>
        <p:spPr/>
        <p:txBody>
          <a:bodyPr/>
          <a:lstStyle/>
          <a:p>
            <a:r>
              <a:t>网络虚拟化的分类</a:t>
            </a:r>
          </a:p>
        </p:txBody>
      </p:sp>
      <p:sp>
        <p:nvSpPr>
          <p:cNvPr id="6" name="Content Placeholder 5"/>
          <p:cNvSpPr>
            <a:spLocks noGrp="1"/>
          </p:cNvSpPr>
          <p:nvPr>
            <p:ph sz="half" idx="4"/>
          </p:nvPr>
        </p:nvSpPr>
        <p:spPr/>
        <p:txBody>
          <a:bodyPr/>
          <a:lstStyle/>
          <a:p>
            <a:r>
              <a:t>1.外部虚拟化：多个独立网络通过虚拟化技术形成一个逻辑网络。</a:t>
            </a:r>
          </a:p>
          <a:p>
            <a:r>
              <a:t>2.内部虚拟化：单个物理网络内部进行资源抽象和分配，形成多个逻辑网络。</a:t>
            </a:r>
          </a:p>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网络虚拟化概述</a:t>
            </a:r>
          </a:p>
        </p:txBody>
      </p:sp>
      <p:sp>
        <p:nvSpPr>
          <p:cNvPr id="3" name="Content Placeholder 2"/>
          <p:cNvSpPr>
            <a:spLocks noGrp="1"/>
          </p:cNvSpPr>
          <p:nvPr>
            <p:ph sz="half" idx="2"/>
          </p:nvPr>
        </p:nvSpPr>
        <p:spPr/>
        <p:txBody>
          <a:bodyPr/>
          <a:lstStyle/>
          <a:p>
            <a:r>
              <a:t>1.提高网络设备的利用率。</a:t>
            </a:r>
          </a:p>
          <a:p>
            <a:r>
              <a:t>2.降低网络设备的采购和维护成本。</a:t>
            </a:r>
          </a:p>
          <a:p>
            <a:r>
              <a:t>3.提高网络的灵活性和可扩展性。</a:t>
            </a:r>
          </a:p>
          <a:p/>
        </p:txBody>
      </p:sp>
      <p:sp>
        <p:nvSpPr>
          <p:cNvPr id="4" name="Text Placeholder 3"/>
          <p:cNvSpPr>
            <a:spLocks noGrp="1"/>
          </p:cNvSpPr>
          <p:nvPr>
            <p:ph type="body" idx="3"/>
          </p:nvPr>
        </p:nvSpPr>
        <p:spPr/>
        <p:txBody>
          <a:bodyPr/>
          <a:lstStyle/>
          <a:p>
            <a:r>
              <a:t>网络虚拟化的应用场景</a:t>
            </a:r>
          </a:p>
        </p:txBody>
      </p:sp>
      <p:sp>
        <p:nvSpPr>
          <p:cNvPr id="5" name="Content Placeholder 4"/>
          <p:cNvSpPr>
            <a:spLocks noGrp="1"/>
          </p:cNvSpPr>
          <p:nvPr>
            <p:ph sz="half" idx="4"/>
          </p:nvPr>
        </p:nvSpPr>
        <p:spPr/>
        <p:txBody>
          <a:bodyPr/>
          <a:lstStyle/>
          <a:p>
            <a:r>
              <a:t>1.数据中心：通过虚拟化技术提高服务器和网络设备的利用率，降低能耗。</a:t>
            </a:r>
          </a:p>
          <a:p>
            <a:r>
              <a:t>2.云计算：提供弹性的、可扩展的网络资源，满足云计算应用的需求。</a:t>
            </a:r>
          </a:p>
          <a:p>
            <a:r>
              <a:t>3.5G和物联网：支持灵活的网络连接和管理，满足大规模、低时延的通信需求。</a:t>
            </a:r>
          </a:p>
          <a:p/>
        </p:txBody>
      </p:sp>
      <p:sp>
        <p:nvSpPr>
          <p:cNvPr id="6" name="Text Placeholder 5"/>
          <p:cNvSpPr>
            <a:spLocks noGrp="1"/>
          </p:cNvSpPr>
          <p:nvPr>
            <p:ph type="body" idx="1"/>
          </p:nvPr>
        </p:nvSpPr>
        <p:spPr/>
        <p:txBody>
          <a:bodyPr/>
          <a:lstStyle/>
          <a:p>
            <a:r>
              <a:t>网络虚拟化的优势</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网络虚拟化概述</a:t>
            </a:r>
          </a:p>
        </p:txBody>
      </p:sp>
      <p:sp>
        <p:nvSpPr>
          <p:cNvPr id="3" name="Text Placeholder 2"/>
          <p:cNvSpPr>
            <a:spLocks noGrp="1"/>
          </p:cNvSpPr>
          <p:nvPr>
            <p:ph type="body" idx="1"/>
          </p:nvPr>
        </p:nvSpPr>
        <p:spPr/>
        <p:txBody>
          <a:bodyPr/>
          <a:lstStyle/>
          <a:p>
            <a:r>
              <a:t>网络虚拟化的挑战</a:t>
            </a:r>
          </a:p>
        </p:txBody>
      </p:sp>
      <p:sp>
        <p:nvSpPr>
          <p:cNvPr id="4" name="Content Placeholder 3"/>
          <p:cNvSpPr>
            <a:spLocks noGrp="1"/>
          </p:cNvSpPr>
          <p:nvPr>
            <p:ph sz="half" idx="2"/>
          </p:nvPr>
        </p:nvSpPr>
        <p:spPr/>
        <p:txBody>
          <a:bodyPr/>
          <a:lstStyle/>
          <a:p>
            <a:r>
              <a:t>1.安全性问题：虚拟化技术可能带来新的安全风险和挑战。</a:t>
            </a:r>
          </a:p>
          <a:p>
            <a:r>
              <a:t>2.管理和运维的复杂性：虚拟化网络的管理和运维需要更高的技术水平和管理能力。</a:t>
            </a:r>
          </a:p>
          <a:p/>
        </p:txBody>
      </p:sp>
      <p:sp>
        <p:nvSpPr>
          <p:cNvPr id="5" name="Text Placeholder 4"/>
          <p:cNvSpPr>
            <a:spLocks noGrp="1"/>
          </p:cNvSpPr>
          <p:nvPr>
            <p:ph type="body" idx="3"/>
          </p:nvPr>
        </p:nvSpPr>
        <p:spPr/>
        <p:txBody>
          <a:bodyPr/>
          <a:lstStyle/>
          <a:p>
            <a:r>
              <a:t>网络虚拟化的发展趋势</a:t>
            </a:r>
          </a:p>
        </p:txBody>
      </p:sp>
      <p:sp>
        <p:nvSpPr>
          <p:cNvPr id="6" name="Content Placeholder 5"/>
          <p:cNvSpPr>
            <a:spLocks noGrp="1"/>
          </p:cNvSpPr>
          <p:nvPr>
            <p:ph sz="half" idx="4"/>
          </p:nvPr>
        </p:nvSpPr>
        <p:spPr/>
        <p:txBody>
          <a:bodyPr/>
          <a:lstStyle/>
          <a:p>
            <a:r>
              <a:t>1.更多的标准化和开源解决方案：促进网络虚拟化技术的普及和发展。</a:t>
            </a:r>
          </a:p>
          <a:p>
            <a:r>
              <a:t>2.与人工智能和机器学习的结合：提高网络虚拟化的智能化程度和自动化水平。</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虚拟化架构介绍</a:t>
            </a:r>
          </a:p>
        </p:txBody>
      </p:sp>
      <p:sp>
        <p:nvSpPr>
          <p:cNvPr id="3" name="Subtitle 2"/>
          <p:cNvSpPr>
            <a:spLocks noGrp="1"/>
          </p:cNvSpPr>
          <p:nvPr>
            <p:ph type="subTitle" idx="1"/>
          </p:nvPr>
        </p:nvSpPr>
        <p:spPr/>
        <p:txBody>
          <a:bodyPr/>
          <a:lstStyle/>
          <a:p>
            <a:r>
              <a:t>网络虚拟化架构与优化</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虚拟化架构介绍</a:t>
            </a:r>
          </a:p>
        </p:txBody>
      </p:sp>
      <p:sp>
        <p:nvSpPr>
          <p:cNvPr id="3" name="Text Placeholder 2"/>
          <p:cNvSpPr>
            <a:spLocks noGrp="1"/>
          </p:cNvSpPr>
          <p:nvPr>
            <p:ph type="body" idx="1"/>
          </p:nvPr>
        </p:nvSpPr>
        <p:spPr/>
        <p:txBody>
          <a:bodyPr/>
          <a:lstStyle/>
          <a:p>
            <a:r>
              <a:t>虚拟化架构定义</a:t>
            </a:r>
          </a:p>
        </p:txBody>
      </p:sp>
      <p:sp>
        <p:nvSpPr>
          <p:cNvPr id="4" name="Content Placeholder 3"/>
          <p:cNvSpPr>
            <a:spLocks noGrp="1"/>
          </p:cNvSpPr>
          <p:nvPr>
            <p:ph sz="half" idx="2"/>
          </p:nvPr>
        </p:nvSpPr>
        <p:spPr/>
        <p:txBody>
          <a:bodyPr/>
          <a:lstStyle/>
          <a:p>
            <a:r>
              <a:t>1.虚拟化架构是一种将物理硬件资源虚拟化为多个逻辑资源的技术，以提高资源利用率和灵活性。</a:t>
            </a:r>
          </a:p>
          <a:p>
            <a:r>
              <a:t>2.通过虚拟化技术，可以在同一物理服务器上创建多个虚拟服务器，每个虚拟服务器都可以独立运行其自己的操作系统和应用程序。</a:t>
            </a:r>
          </a:p>
          <a:p/>
        </p:txBody>
      </p:sp>
      <p:sp>
        <p:nvSpPr>
          <p:cNvPr id="5" name="Text Placeholder 4"/>
          <p:cNvSpPr>
            <a:spLocks noGrp="1"/>
          </p:cNvSpPr>
          <p:nvPr>
            <p:ph type="body" idx="3"/>
          </p:nvPr>
        </p:nvSpPr>
        <p:spPr/>
        <p:txBody>
          <a:bodyPr/>
          <a:lstStyle/>
          <a:p>
            <a:r>
              <a:t>虚拟化架构分类</a:t>
            </a:r>
          </a:p>
        </p:txBody>
      </p:sp>
      <p:sp>
        <p:nvSpPr>
          <p:cNvPr id="6" name="Content Placeholder 5"/>
          <p:cNvSpPr>
            <a:spLocks noGrp="1"/>
          </p:cNvSpPr>
          <p:nvPr>
            <p:ph sz="half" idx="4"/>
          </p:nvPr>
        </p:nvSpPr>
        <p:spPr/>
        <p:txBody>
          <a:bodyPr/>
          <a:lstStyle/>
          <a:p>
            <a:r>
              <a:t>1.根据虚拟化对象的不同，虚拟化架构可分为服务器虚拟化、网络虚拟化、存储虚拟化等。</a:t>
            </a:r>
          </a:p>
          <a:p>
            <a:r>
              <a:t>2.服务器虚拟化将物理服务器分割成多个虚拟服务器；网络虚拟化将物理网络资源虚拟化为多个逻辑网络；存储虚拟化将物理存储设备虚拟化为多个逻辑存储单元。</a:t>
            </a:r>
          </a:p>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虚拟化架构介绍</a:t>
            </a:r>
          </a:p>
        </p:txBody>
      </p:sp>
      <p:sp>
        <p:nvSpPr>
          <p:cNvPr id="3" name="Text Placeholder 2"/>
          <p:cNvSpPr>
            <a:spLocks noGrp="1"/>
          </p:cNvSpPr>
          <p:nvPr>
            <p:ph type="body" idx="1"/>
          </p:nvPr>
        </p:nvSpPr>
        <p:spPr/>
        <p:txBody>
          <a:bodyPr/>
          <a:lstStyle/>
          <a:p>
            <a:r>
              <a:t>虚拟化架构优势</a:t>
            </a:r>
          </a:p>
        </p:txBody>
      </p:sp>
      <p:sp>
        <p:nvSpPr>
          <p:cNvPr id="4" name="Content Placeholder 3"/>
          <p:cNvSpPr>
            <a:spLocks noGrp="1"/>
          </p:cNvSpPr>
          <p:nvPr>
            <p:ph sz="half" idx="2"/>
          </p:nvPr>
        </p:nvSpPr>
        <p:spPr/>
        <p:txBody>
          <a:bodyPr/>
          <a:lstStyle/>
          <a:p>
            <a:r>
              <a:t>1.提高资源利用率：通过虚拟化技术，可以将物理资源分配给多个虚拟服务器，提高资源利用率。</a:t>
            </a:r>
          </a:p>
          <a:p>
            <a:r>
              <a:t>2.提高灵活性：虚拟化技术可以使得服务器的部署、升级和维护更加灵活，降低服务器的管理难度。</a:t>
            </a:r>
          </a:p>
          <a:p>
            <a:r>
              <a:t>3.提高可靠性：虚拟化技术可以实现服务器的故障隔离，提高系统的可靠性。</a:t>
            </a:r>
          </a:p>
          <a:p/>
        </p:txBody>
      </p:sp>
      <p:sp>
        <p:nvSpPr>
          <p:cNvPr id="5" name="Text Placeholder 4"/>
          <p:cNvSpPr>
            <a:spLocks noGrp="1"/>
          </p:cNvSpPr>
          <p:nvPr>
            <p:ph type="body" idx="3"/>
          </p:nvPr>
        </p:nvSpPr>
        <p:spPr/>
        <p:txBody>
          <a:bodyPr/>
          <a:lstStyle/>
          <a:p>
            <a:r>
              <a:t>虚拟化架构技术实现</a:t>
            </a:r>
          </a:p>
        </p:txBody>
      </p:sp>
      <p:sp>
        <p:nvSpPr>
          <p:cNvPr id="6" name="Content Placeholder 5"/>
          <p:cNvSpPr>
            <a:spLocks noGrp="1"/>
          </p:cNvSpPr>
          <p:nvPr>
            <p:ph sz="half" idx="4"/>
          </p:nvPr>
        </p:nvSpPr>
        <p:spPr/>
        <p:txBody>
          <a:bodyPr/>
          <a:lstStyle/>
          <a:p>
            <a:r>
              <a:t>1.虚拟化架构的实现需要依赖于硬件和软件的支持，其中硬件虚拟化技术和软件虚拟化技术是实现虚拟化架构的关键。</a:t>
            </a:r>
          </a:p>
          <a:p>
            <a:r>
              <a:t>2.硬件虚拟化技术通过硬件提供虚拟化支持，提高虚拟化的性能和稳定性；软件虚拟化技术则通过软件模拟硬件环境来实现虚拟化。</a:t>
            </a:r>
          </a:p>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虚拟化架构介绍</a:t>
            </a:r>
          </a:p>
        </p:txBody>
      </p:sp>
      <p:sp>
        <p:nvSpPr>
          <p:cNvPr id="3" name="Text Placeholder 2"/>
          <p:cNvSpPr>
            <a:spLocks noGrp="1"/>
          </p:cNvSpPr>
          <p:nvPr>
            <p:ph type="body" idx="1"/>
          </p:nvPr>
        </p:nvSpPr>
        <p:spPr/>
        <p:txBody>
          <a:bodyPr/>
          <a:lstStyle/>
          <a:p>
            <a:r>
              <a:t>虚拟化架构发展趋势</a:t>
            </a:r>
          </a:p>
        </p:txBody>
      </p:sp>
      <p:sp>
        <p:nvSpPr>
          <p:cNvPr id="4" name="Content Placeholder 3"/>
          <p:cNvSpPr>
            <a:spLocks noGrp="1"/>
          </p:cNvSpPr>
          <p:nvPr>
            <p:ph sz="half" idx="2"/>
          </p:nvPr>
        </p:nvSpPr>
        <p:spPr/>
        <p:txBody>
          <a:bodyPr/>
          <a:lstStyle/>
          <a:p>
            <a:r>
              <a:t>1.随着云计算、大数据等技术的不断发展，虚拟化架构将继续得到广泛应用。</a:t>
            </a:r>
          </a:p>
          <a:p>
            <a:r>
              <a:t>2.未来虚拟化架构将更加注重资源的动态分配和调度，以满足不同应用场景的需求。</a:t>
            </a:r>
          </a:p>
          <a:p/>
        </p:txBody>
      </p:sp>
      <p:sp>
        <p:nvSpPr>
          <p:cNvPr id="5" name="Text Placeholder 4"/>
          <p:cNvSpPr>
            <a:spLocks noGrp="1"/>
          </p:cNvSpPr>
          <p:nvPr>
            <p:ph type="body" idx="3"/>
          </p:nvPr>
        </p:nvSpPr>
        <p:spPr/>
        <p:txBody>
          <a:bodyPr/>
          <a:lstStyle/>
          <a:p>
            <a:r>
              <a:t>虚拟化架构安全问题</a:t>
            </a:r>
          </a:p>
        </p:txBody>
      </p:sp>
      <p:sp>
        <p:nvSpPr>
          <p:cNvPr id="6" name="Content Placeholder 5"/>
          <p:cNvSpPr>
            <a:spLocks noGrp="1"/>
          </p:cNvSpPr>
          <p:nvPr>
            <p:ph sz="half" idx="4"/>
          </p:nvPr>
        </p:nvSpPr>
        <p:spPr/>
        <p:txBody>
          <a:bodyPr/>
          <a:lstStyle/>
          <a:p>
            <a:r>
              <a:t>1.虚拟化架构的引入也带来了新的安全问题，如虚拟机间的攻击、虚拟机逃逸等。</a:t>
            </a:r>
          </a:p>
          <a:p>
            <a:r>
              <a:t>2.为了保障虚拟化环境的安全，需要采取一系列的安全措施，如加强虚拟机的隔离与访问控制、实施安全审计等。</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虚拟化技术分类</a:t>
            </a:r>
          </a:p>
        </p:txBody>
      </p:sp>
      <p:sp>
        <p:nvSpPr>
          <p:cNvPr id="3" name="Subtitle 2"/>
          <p:cNvSpPr>
            <a:spLocks noGrp="1"/>
          </p:cNvSpPr>
          <p:nvPr>
            <p:ph type="subTitle" idx="1"/>
          </p:nvPr>
        </p:nvSpPr>
        <p:spPr/>
        <p:txBody>
          <a:bodyPr/>
          <a:lstStyle/>
          <a:p>
            <a:r>
              <a:t>网络虚拟化架构与优化</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虚拟化技术分类</a:t>
            </a:r>
          </a:p>
        </p:txBody>
      </p:sp>
      <p:sp>
        <p:nvSpPr>
          <p:cNvPr id="3" name="Text Placeholder 2"/>
          <p:cNvSpPr>
            <a:spLocks noGrp="1"/>
          </p:cNvSpPr>
          <p:nvPr>
            <p:ph type="body" idx="1"/>
          </p:nvPr>
        </p:nvSpPr>
        <p:spPr/>
        <p:txBody>
          <a:bodyPr/>
          <a:lstStyle/>
          <a:p>
            <a:r>
              <a:t>硬件虚拟化</a:t>
            </a:r>
          </a:p>
        </p:txBody>
      </p:sp>
      <p:sp>
        <p:nvSpPr>
          <p:cNvPr id="4" name="Content Placeholder 3"/>
          <p:cNvSpPr>
            <a:spLocks noGrp="1"/>
          </p:cNvSpPr>
          <p:nvPr>
            <p:ph sz="half" idx="2"/>
          </p:nvPr>
        </p:nvSpPr>
        <p:spPr/>
        <p:txBody>
          <a:bodyPr/>
          <a:lstStyle/>
          <a:p>
            <a:r>
              <a:t>1.硬件虚拟化技术允许在一台物理服务器上创建多个独立的虚拟服务器，提高硬件利用率。</a:t>
            </a:r>
          </a:p>
          <a:p>
            <a:r>
              <a:t>2.通过虚拟化，可以在不同虚拟服务器之间灵活分配计算、存储和网络资源，提高系统性能。</a:t>
            </a:r>
          </a:p>
          <a:p>
            <a:r>
              <a:t>3.硬件虚拟化技术需要支持虚拟化的处理器和操作系统，以增加虚拟化层的安全性和稳定性。</a:t>
            </a:r>
          </a:p>
          <a:p/>
        </p:txBody>
      </p:sp>
      <p:sp>
        <p:nvSpPr>
          <p:cNvPr id="5" name="Text Placeholder 4"/>
          <p:cNvSpPr>
            <a:spLocks noGrp="1"/>
          </p:cNvSpPr>
          <p:nvPr>
            <p:ph type="body" idx="3"/>
          </p:nvPr>
        </p:nvSpPr>
        <p:spPr/>
        <p:txBody>
          <a:bodyPr/>
          <a:lstStyle/>
          <a:p>
            <a:r>
              <a:t>软件虚拟化</a:t>
            </a:r>
          </a:p>
        </p:txBody>
      </p:sp>
      <p:sp>
        <p:nvSpPr>
          <p:cNvPr id="6" name="Content Placeholder 5"/>
          <p:cNvSpPr>
            <a:spLocks noGrp="1"/>
          </p:cNvSpPr>
          <p:nvPr>
            <p:ph sz="half" idx="4"/>
          </p:nvPr>
        </p:nvSpPr>
        <p:spPr/>
        <p:txBody>
          <a:bodyPr/>
          <a:lstStyle/>
          <a:p>
            <a:r>
              <a:t>1.软件虚拟化技术可以在同一操作系统内创建多个独立的虚拟环境，实现应用程序隔离。</a:t>
            </a:r>
          </a:p>
          <a:p>
            <a:r>
              <a:t>2.软件虚拟化不需要特殊的硬件支持，降低了虚拟化成本。</a:t>
            </a:r>
          </a:p>
          <a:p>
            <a:r>
              <a:t>3.通过软件虚拟化，可以更方便地进行应用程序部署和管理，提高系统维护效率。</a:t>
            </a:r>
          </a:p>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虚拟化技术分类</a:t>
            </a:r>
          </a:p>
        </p:txBody>
      </p:sp>
      <p:sp>
        <p:nvSpPr>
          <p:cNvPr id="3" name="Text Placeholder 2"/>
          <p:cNvSpPr>
            <a:spLocks noGrp="1"/>
          </p:cNvSpPr>
          <p:nvPr>
            <p:ph type="body" idx="1"/>
          </p:nvPr>
        </p:nvSpPr>
        <p:spPr/>
        <p:txBody>
          <a:bodyPr/>
          <a:lstStyle/>
          <a:p>
            <a:r>
              <a:t>网络虚拟化</a:t>
            </a:r>
          </a:p>
        </p:txBody>
      </p:sp>
      <p:sp>
        <p:nvSpPr>
          <p:cNvPr id="4" name="Content Placeholder 3"/>
          <p:cNvSpPr>
            <a:spLocks noGrp="1"/>
          </p:cNvSpPr>
          <p:nvPr>
            <p:ph sz="half" idx="2"/>
          </p:nvPr>
        </p:nvSpPr>
        <p:spPr/>
        <p:txBody>
          <a:bodyPr/>
          <a:lstStyle/>
          <a:p>
            <a:r>
              <a:t>1.网络虚拟化技术可以将多个物理网络整合为一个逻辑网络，简化网络管理。</a:t>
            </a:r>
          </a:p>
          <a:p>
            <a:r>
              <a:t>2.通过网络虚拟化，可以实现在不同物理服务器上的虚拟服务器之间的通信，提高网络灵活性。</a:t>
            </a:r>
          </a:p>
          <a:p>
            <a:r>
              <a:t>3.网络虚拟化技术需要支持大规模数据传输和处理，以确保网络性能和稳定性。</a:t>
            </a:r>
          </a:p>
          <a:p/>
        </p:txBody>
      </p:sp>
      <p:sp>
        <p:nvSpPr>
          <p:cNvPr id="5" name="Text Placeholder 4"/>
          <p:cNvSpPr>
            <a:spLocks noGrp="1"/>
          </p:cNvSpPr>
          <p:nvPr>
            <p:ph type="body" idx="3"/>
          </p:nvPr>
        </p:nvSpPr>
        <p:spPr/>
        <p:txBody>
          <a:bodyPr/>
          <a:lstStyle/>
          <a:p>
            <a:r>
              <a:t>存储虚拟化</a:t>
            </a:r>
          </a:p>
        </p:txBody>
      </p:sp>
      <p:sp>
        <p:nvSpPr>
          <p:cNvPr id="6" name="Content Placeholder 5"/>
          <p:cNvSpPr>
            <a:spLocks noGrp="1"/>
          </p:cNvSpPr>
          <p:nvPr>
            <p:ph sz="half" idx="4"/>
          </p:nvPr>
        </p:nvSpPr>
        <p:spPr/>
        <p:txBody>
          <a:bodyPr/>
          <a:lstStyle/>
          <a:p>
            <a:r>
              <a:t>1.存储虚拟化技术可以将多个物理存储设备整合为一个逻辑存储池，提高存储利用率。</a:t>
            </a:r>
          </a:p>
          <a:p>
            <a:r>
              <a:t>2.通过存储虚拟化，可以在不同虚拟服务器之间灵活分配存储空间，简化存储管理。</a:t>
            </a:r>
          </a:p>
          <a:p>
            <a:r>
              <a:t>3.存储虚拟化技术需要具备数据备份和恢复功能，以确保数据安全性和可靠性。</a:t>
            </a:r>
          </a:p>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虚拟化技术分类</a:t>
            </a:r>
          </a:p>
        </p:txBody>
      </p:sp>
      <p:sp>
        <p:nvSpPr>
          <p:cNvPr id="3" name="Text Placeholder 2"/>
          <p:cNvSpPr>
            <a:spLocks noGrp="1"/>
          </p:cNvSpPr>
          <p:nvPr>
            <p:ph type="body" idx="1"/>
          </p:nvPr>
        </p:nvSpPr>
        <p:spPr/>
        <p:txBody>
          <a:bodyPr/>
          <a:lstStyle/>
          <a:p>
            <a:r>
              <a:t>桌面虚拟化</a:t>
            </a:r>
          </a:p>
        </p:txBody>
      </p:sp>
      <p:sp>
        <p:nvSpPr>
          <p:cNvPr id="4" name="Content Placeholder 3"/>
          <p:cNvSpPr>
            <a:spLocks noGrp="1"/>
          </p:cNvSpPr>
          <p:nvPr>
            <p:ph sz="half" idx="2"/>
          </p:nvPr>
        </p:nvSpPr>
        <p:spPr/>
        <p:txBody>
          <a:bodyPr/>
          <a:lstStyle/>
          <a:p>
            <a:r>
              <a:t>1.桌面虚拟化技术可以将用户桌面环境部署在数据中心，实现远程访问和统一管理。</a:t>
            </a:r>
          </a:p>
          <a:p>
            <a:r>
              <a:t>2.通过桌面虚拟化，可以提高用户工作效率和数据安全性，降低IT成本。</a:t>
            </a:r>
          </a:p>
          <a:p>
            <a:r>
              <a:t>3.桌面虚拟化技术需要支持多用户、多任务和高清视频等功能，以确保用户体验和性能。</a:t>
            </a:r>
          </a:p>
          <a:p/>
        </p:txBody>
      </p:sp>
      <p:sp>
        <p:nvSpPr>
          <p:cNvPr id="5" name="Text Placeholder 4"/>
          <p:cNvSpPr>
            <a:spLocks noGrp="1"/>
          </p:cNvSpPr>
          <p:nvPr>
            <p:ph type="body" idx="3"/>
          </p:nvPr>
        </p:nvSpPr>
        <p:spPr/>
        <p:txBody>
          <a:bodyPr/>
          <a:lstStyle/>
          <a:p>
            <a:r>
              <a:t>应用虚拟化</a:t>
            </a:r>
          </a:p>
        </p:txBody>
      </p:sp>
      <p:sp>
        <p:nvSpPr>
          <p:cNvPr id="6" name="Content Placeholder 5"/>
          <p:cNvSpPr>
            <a:spLocks noGrp="1"/>
          </p:cNvSpPr>
          <p:nvPr>
            <p:ph sz="half" idx="4"/>
          </p:nvPr>
        </p:nvSpPr>
        <p:spPr/>
        <p:txBody>
          <a:bodyPr/>
          <a:lstStyle/>
          <a:p>
            <a:r>
              <a:t>1.应用虚拟化技术可以将应用程序与其运行环境分离，实现应用程序的快速部署和管理。</a:t>
            </a:r>
          </a:p>
          <a:p>
            <a:r>
              <a:t>2.通过应用虚拟化，可以消除应用程序之间的冲突和依赖性，提高系统稳定性和兼容性。</a:t>
            </a:r>
          </a:p>
          <a:p>
            <a:r>
              <a:t>3.应用虚拟化技术需要具备应用程序版本控制和更新功能，以确保应用程序的持续维护和发展。</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虚拟化优势分析</a:t>
            </a:r>
          </a:p>
        </p:txBody>
      </p:sp>
      <p:sp>
        <p:nvSpPr>
          <p:cNvPr id="3" name="Subtitle 2"/>
          <p:cNvSpPr>
            <a:spLocks noGrp="1"/>
          </p:cNvSpPr>
          <p:nvPr>
            <p:ph type="subTitle" idx="1"/>
          </p:nvPr>
        </p:nvSpPr>
        <p:spPr/>
        <p:txBody>
          <a:bodyPr/>
          <a:lstStyle/>
          <a:p>
            <a:r>
              <a:t>网络虚拟化架构与优化</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虚拟化优势分析</a:t>
            </a:r>
          </a:p>
        </p:txBody>
      </p:sp>
      <p:sp>
        <p:nvSpPr>
          <p:cNvPr id="3" name="Text Placeholder 2"/>
          <p:cNvSpPr>
            <a:spLocks noGrp="1"/>
          </p:cNvSpPr>
          <p:nvPr>
            <p:ph type="body" idx="1"/>
          </p:nvPr>
        </p:nvSpPr>
        <p:spPr/>
        <p:txBody>
          <a:bodyPr/>
          <a:lstStyle/>
          <a:p>
            <a:r>
              <a:t>资源利用率提升</a:t>
            </a:r>
          </a:p>
        </p:txBody>
      </p:sp>
      <p:sp>
        <p:nvSpPr>
          <p:cNvPr id="4" name="Content Placeholder 3"/>
          <p:cNvSpPr>
            <a:spLocks noGrp="1"/>
          </p:cNvSpPr>
          <p:nvPr>
            <p:ph sz="half" idx="2"/>
          </p:nvPr>
        </p:nvSpPr>
        <p:spPr/>
        <p:txBody>
          <a:bodyPr/>
          <a:lstStyle/>
          <a:p>
            <a:r>
              <a:t>1.通过虚拟化技术，能够将物理服务器上的多个应用整合到同一台服务器上，提高服务器利用率，降低成本。</a:t>
            </a:r>
          </a:p>
          <a:p>
            <a:r>
              <a:t>2.虚拟化技术可以动态分配资源，根据应用需求灵活调整资源分配，提高资源利用率。</a:t>
            </a:r>
          </a:p>
          <a:p>
            <a:r>
              <a:t>3.虚拟化技术可以减少服务器数量，降低能耗和空间占用，提高数据中心的整体效率。</a:t>
            </a:r>
          </a:p>
          <a:p/>
        </p:txBody>
      </p:sp>
      <p:sp>
        <p:nvSpPr>
          <p:cNvPr id="5" name="Text Placeholder 4"/>
          <p:cNvSpPr>
            <a:spLocks noGrp="1"/>
          </p:cNvSpPr>
          <p:nvPr>
            <p:ph type="body" idx="3"/>
          </p:nvPr>
        </p:nvSpPr>
        <p:spPr/>
        <p:txBody>
          <a:bodyPr/>
          <a:lstStyle/>
          <a:p>
            <a:r>
              <a:t>快速部署和恢复</a:t>
            </a:r>
          </a:p>
        </p:txBody>
      </p:sp>
      <p:sp>
        <p:nvSpPr>
          <p:cNvPr id="6" name="Content Placeholder 5"/>
          <p:cNvSpPr>
            <a:spLocks noGrp="1"/>
          </p:cNvSpPr>
          <p:nvPr>
            <p:ph sz="half" idx="4"/>
          </p:nvPr>
        </p:nvSpPr>
        <p:spPr/>
        <p:txBody>
          <a:bodyPr/>
          <a:lstStyle/>
          <a:p>
            <a:r>
              <a:t>1.虚拟化技术可以在短时间内创建和部署新的虚拟机，满足快速变化的业务需求。</a:t>
            </a:r>
          </a:p>
          <a:p>
            <a:r>
              <a:t>2.虚拟化技术可以实现虚拟机的快速备份和恢复，提高业务连续性。</a:t>
            </a:r>
          </a:p>
          <a:p>
            <a:r>
              <a:t>3.虚拟化技术可以简化服务器管理和维护，降低运维成本。</a:t>
            </a:r>
          </a:p>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虚拟化优势分析</a:t>
            </a:r>
          </a:p>
        </p:txBody>
      </p:sp>
      <p:sp>
        <p:nvSpPr>
          <p:cNvPr id="3" name="Text Placeholder 2"/>
          <p:cNvSpPr>
            <a:spLocks noGrp="1"/>
          </p:cNvSpPr>
          <p:nvPr>
            <p:ph type="body" idx="1"/>
          </p:nvPr>
        </p:nvSpPr>
        <p:spPr/>
        <p:txBody>
          <a:bodyPr/>
          <a:lstStyle/>
          <a:p>
            <a:r>
              <a:t>提高业务连续性</a:t>
            </a:r>
          </a:p>
        </p:txBody>
      </p:sp>
      <p:sp>
        <p:nvSpPr>
          <p:cNvPr id="4" name="Content Placeholder 3"/>
          <p:cNvSpPr>
            <a:spLocks noGrp="1"/>
          </p:cNvSpPr>
          <p:nvPr>
            <p:ph sz="half" idx="2"/>
          </p:nvPr>
        </p:nvSpPr>
        <p:spPr/>
        <p:txBody>
          <a:bodyPr/>
          <a:lstStyle/>
          <a:p>
            <a:r>
              <a:t>1.虚拟化技术可以避免物理服务器故障导致的应用中断，提高业务连续性。</a:t>
            </a:r>
          </a:p>
          <a:p>
            <a:r>
              <a:t>2.通过虚拟化技术的负载均衡功能，可以保证应用的高可用性，提高业务稳定性。</a:t>
            </a:r>
          </a:p>
          <a:p>
            <a:r>
              <a:t>3.虚拟化技术可以实现应用的容灾备份，确保数据安全和业务连续性。</a:t>
            </a:r>
          </a:p>
          <a:p/>
        </p:txBody>
      </p:sp>
      <p:sp>
        <p:nvSpPr>
          <p:cNvPr id="5" name="Text Placeholder 4"/>
          <p:cNvSpPr>
            <a:spLocks noGrp="1"/>
          </p:cNvSpPr>
          <p:nvPr>
            <p:ph type="body" idx="3"/>
          </p:nvPr>
        </p:nvSpPr>
        <p:spPr/>
        <p:txBody>
          <a:bodyPr/>
          <a:lstStyle/>
          <a:p>
            <a:r>
              <a:t>灵活的资源管理</a:t>
            </a:r>
          </a:p>
        </p:txBody>
      </p:sp>
      <p:sp>
        <p:nvSpPr>
          <p:cNvPr id="6" name="Content Placeholder 5"/>
          <p:cNvSpPr>
            <a:spLocks noGrp="1"/>
          </p:cNvSpPr>
          <p:nvPr>
            <p:ph sz="half" idx="4"/>
          </p:nvPr>
        </p:nvSpPr>
        <p:spPr/>
        <p:txBody>
          <a:bodyPr/>
          <a:lstStyle/>
          <a:p>
            <a:r>
              <a:t>1.虚拟化技术可以实现资源的动态分配和调整，满足不同应用的需求。</a:t>
            </a:r>
          </a:p>
          <a:p>
            <a:r>
              <a:t>2.虚拟化技术可以实现资源的共享和复用，提高资源利用率和灵活性。</a:t>
            </a:r>
          </a:p>
          <a:p>
            <a:r>
              <a:t>3.虚拟化技术可以简化资源管理，提高运维效率。</a:t>
            </a:r>
          </a:p>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https://d.book118.com/046112104032010040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105</Paragraphs>
  <Slides>18</Slides>
  <Notes>0</Notes>
  <TotalTime>1</TotalTime>
  <HiddenSlides>0</HiddenSlides>
  <MMClips>0</MMClips>
  <ScaleCrop>0</ScaleCrop>
  <HeadingPairs>
    <vt:vector baseType="variant" size="6">
      <vt:variant>
        <vt:lpstr>Fonts used</vt:lpstr>
      </vt:variant>
      <vt:variant>
        <vt:i4>11</vt:i4>
      </vt:variant>
      <vt:variant>
        <vt:lpstr>Theme</vt:lpstr>
      </vt:variant>
      <vt:variant>
        <vt:i4>1</vt:i4>
      </vt:variant>
      <vt:variant>
        <vt:lpstr>Slide Titles</vt:lpstr>
      </vt:variant>
      <vt:variant>
        <vt:i4>18</vt:i4>
      </vt:variant>
    </vt:vector>
  </HeadingPairs>
  <TitlesOfParts>
    <vt:vector baseType="lpstr" size="30">
      <vt:lpstr>Arial</vt:lpstr>
      <vt:lpstr>Calibri</vt:lpstr>
      <vt:lpstr>黑体</vt:lpstr>
      <vt:lpstr>微软雅黑</vt:lpstr>
      <vt:lpstr>Wingdings</vt:lpstr>
      <vt:lpstr>Franklin Gothic Book</vt:lpstr>
      <vt:lpstr>宋体</vt:lpstr>
      <vt:lpstr>仿宋_GB2312</vt:lpstr>
      <vt:lpstr>幼圆</vt:lpstr>
      <vt:lpstr>Agency FB</vt:lpstr>
      <vt:lpstr>Adobe 宋体 Std L</vt:lpstr>
      <vt:lpstr>Office Theme</vt:lpstr>
      <vt:lpstr>PowerPoint Presentation</vt:lpstr>
      <vt:lpstr>PowerPoint Presentation</vt:lpstr>
      <vt:lpstr> 网络虚拟化概述</vt:lpstr>
      <vt:lpstr> 网络虚拟化概述</vt:lpstr>
      <vt:lpstr> 网络虚拟化概述</vt:lpstr>
      <vt:lpstr> 网络虚拟化概述</vt:lpstr>
      <vt:lpstr> 虚拟化架构介绍</vt:lpstr>
      <vt:lpstr> 虚拟化架构介绍</vt:lpstr>
      <vt:lpstr> 虚拟化架构介绍</vt:lpstr>
      <vt:lpstr> 虚拟化架构介绍</vt:lpstr>
      <vt:lpstr> 虚拟化技术分类</vt:lpstr>
      <vt:lpstr> 虚拟化技术分类</vt:lpstr>
      <vt:lpstr> 虚拟化技术分类</vt:lpstr>
      <vt:lpstr> 虚拟化技术分类</vt:lpstr>
      <vt:lpstr> 虚拟化优势分析</vt:lpstr>
      <vt:lpstr> 虚拟化优势分析</vt:lpstr>
      <vt:lpstr> 虚拟化优势分析</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2024-09-06T09:45:02.347</cp:lastPrinted>
  <dcterms:created xsi:type="dcterms:W3CDTF">2024-09-06T01:45:02Z</dcterms:created>
  <dcterms:modified xsi:type="dcterms:W3CDTF">2024-09-06T01:45:04Z</dcterms:modified>
</cp:coreProperties>
</file>