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JHLEJQ+MS-UIGothic"/>
      <p:regular r:id="rId20"/>
    </p:embeddedFont>
    <p:embeddedFont>
      <p:font typeface="EEUKVE+SERJTO+ArialMT"/>
      <p:regular r:id="rId21"/>
    </p:embeddedFont>
    <p:embeddedFont>
      <p:font typeface="OIDKFS+ALGLBD+Arial-BoldMT"/>
      <p:regular r:id="rId22"/>
    </p:embeddedFont>
    <p:embeddedFont>
      <p:font typeface="HTANVL+CIVRGO+MicrosoftYaHei-Bold"/>
      <p:regular r:id="rId23"/>
    </p:embeddedFont>
    <p:embeddedFont>
      <p:font typeface="WCAFFJ+MODCEF+MicrosoftYaHei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8DC37-CDF9-48ED-BFE2-CD6EBA133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12062-E9AE-4F7B-9B73-A8D7AD4F1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BF2F6-79BD-4E89-BCCD-454C62F5E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46370-0AC6-47C9-AB75-0465ED7B5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20B48-893A-414F-A587-D09C16715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D67791-5CF8-4DBF-B0ED-89BA03B3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86F73-F840-4809-86B8-78615BC95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55C75-12C7-4D33-A87A-DA3B0E44D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2D0DE-E224-4AF8-9CD2-4AEA2F95E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3D4C2-0A87-4A1C-A04C-C09C4EAFD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26066-920C-4B13-BC28-621597948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22222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363245"/>
            <a:ext cx="8310588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JHLEJQ+MS-UIGothic"/>
                <a:cs typeface="JHLEJQ+MS-UIGothic"/>
              </a:rPr>
              <a:t>家庭生命周期角色分工与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-1138">
                <a:solidFill>
                  <a:srgbClr val="FFF0DC"/>
                </a:solidFill>
                <a:latin typeface="JHLEJQ+MS-UIGothic"/>
                <a:cs typeface="JHLEJQ+MS-UIGothic"/>
              </a:rPr>
              <a:t>教学件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EEUKVE+SERJTO+ArialMT"/>
                <a:cs typeface="EEUKVE+SERJTO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家庭生命周期概述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2766250"/>
            <a:ext cx="5491421" cy="2409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EEUKVE+SERJTO+ArialMT"/>
                <a:cs typeface="EEUKVE+SERJTO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家庭角色分工及影响因素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EEUKVE+SERJTO+ArialMT"/>
                <a:cs typeface="EEUKVE+SERJTO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家庭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购买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行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决策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EEUKVE+SERJTO+ArialMT"/>
                <a:cs typeface="EEUKVE+SERJTO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不同家庭生命周期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阶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段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购买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行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特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5491421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EEUKVE+SERJTO+ArialMT"/>
                <a:cs typeface="EEUKVE+SERJTO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消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者心理与家庭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购买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行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关系探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3314890"/>
            <a:ext cx="5491421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EEUKVE+SERJTO+ArialMT"/>
                <a:cs typeface="EEUKVE+SERJTO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策略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整以适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不同家庭生命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13500" y="3864927"/>
            <a:ext cx="16764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EACF"/>
                </a:solidFill>
                <a:latin typeface="JHLEJQ+MS-UIGothic"/>
                <a:cs typeface="JHLEJQ+MS-UIGothic"/>
              </a:rPr>
              <a:t>周期需求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OIDKFS+ALGLBD+Arial-BoldMT"/>
                <a:cs typeface="OIDKFS+ALGLBD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JHLEJQ+MS-UIGothic"/>
                <a:cs typeface="JHLEJQ+MS-UIGothic"/>
              </a:rPr>
              <a:t>家庭生命周期概述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家庭生命周期定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JHLEJQ+MS-UIGothic"/>
                <a:cs typeface="JHLEJQ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HLEJQ+MS-UIGothic"/>
                <a:cs typeface="JHLEJQ+MS-UIGothic"/>
              </a:rPr>
              <a:t>含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家庭生命周期是家庭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展的自然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程，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反映了家庭在不同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段所面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的任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和挑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，以及家庭成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的角色和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家庭生命周期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段划分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育儿期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空巢期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新婚期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教育期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退休期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家庭生命周期特点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TANVL+CIVRGO+MicrosoftYaHei-Bold"/>
                <a:cs typeface="HTANVL+CIVRG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TANVL+CIVRGO+MicrosoftYaHei-Bold"/>
                <a:cs typeface="HTANVL+CIVRG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TANVL+CIVRGO+MicrosoftYaHei-Bold"/>
                <a:cs typeface="HTANVL+CIVRG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000" spc="25">
                <a:solidFill>
                  <a:srgbClr val="FF960E"/>
                </a:solidFill>
                <a:latin typeface="JHLEJQ+MS-UIGothic"/>
                <a:cs typeface="JHLEJQ+MS-UIGothic"/>
              </a:rPr>
              <a:t>段性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JHLEJQ+MS-UIGothic"/>
                <a:cs typeface="JHLEJQ+MS-UIGothic"/>
              </a:rPr>
              <a:t>角色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转变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JHLEJQ+MS-UIGothic"/>
                <a:cs typeface="JHLEJQ+MS-UIGothic"/>
              </a:rPr>
              <a:t>互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2000">
                <a:solidFill>
                  <a:srgbClr val="FF960E"/>
                </a:solidFill>
                <a:latin typeface="JHLEJQ+MS-UIGothic"/>
                <a:cs typeface="JHLEJQ+MS-UIGothic"/>
              </a:rPr>
              <a:t>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OIDKFS+ALGLBD+Arial-BoldMT"/>
                <a:cs typeface="OIDKFS+ALGLBD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98139" y="4137893"/>
            <a:ext cx="7346351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JHLEJQ+MS-UIGothic"/>
                <a:cs typeface="JHLEJQ+MS-UIGothic"/>
              </a:rPr>
              <a:t>家庭角色分工及影响因素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传统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家庭角色分工模式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男主外女主内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决策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权</a:t>
            </a:r>
            <a:r>
              <a:rPr sz="2300" spc="23">
                <a:solidFill>
                  <a:srgbClr val="FF960E"/>
                </a:solidFill>
                <a:latin typeface="JHLEJQ+MS-UIGothic"/>
                <a:cs typeface="JHLEJQ+MS-UIGothic"/>
              </a:rPr>
              <a:t>集中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性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别</a:t>
            </a: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刻板印象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代家庭角色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迁及挑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共同决策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角色互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灵活分工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社会文化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家庭角色分工影响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传统观</a:t>
            </a:r>
            <a:r>
              <a:rPr sz="2000" spc="25">
                <a:solidFill>
                  <a:srgbClr val="FFFDFD"/>
                </a:solidFill>
                <a:latin typeface="JHLEJQ+MS-UIGothic"/>
                <a:cs typeface="JHLEJQ+MS-UIGothic"/>
              </a:rPr>
              <a:t>念束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HLEJQ+MS-UIGothic"/>
                <a:cs typeface="JHLEJQ+MS-UIGothic"/>
              </a:rPr>
              <a:t>文化差异与冲突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传统观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念影响，一些人仍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持男主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外女主内模式，限制女性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展和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自我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不同文化背景下家庭角色分工存在差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异，跨文化家庭可能面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角色冲突和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应问题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HLEJQ+MS-UIGothic"/>
                <a:cs typeface="JHLEJQ+MS-UIGothic"/>
              </a:rPr>
              <a:t>社会期望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FFFDFD"/>
                </a:solidFill>
                <a:latin typeface="JHLEJQ+MS-UIGothic"/>
                <a:cs typeface="JHLEJQ+MS-UIGothic"/>
              </a:rPr>
              <a:t>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男性和女性在家庭和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方面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的期望不同，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夫妻双方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力和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JHLEJQ+MS-UIGothic"/>
                <a:cs typeface="JHLEJ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OIDKFS+ALGLBD+Arial-BoldMT"/>
                <a:cs typeface="OIDKFS+ALGLBD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7945" y="4137893"/>
            <a:ext cx="801420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JHLEJQ+MS-UIGothic"/>
                <a:cs typeface="JHLEJQ+MS-UIGothic"/>
              </a:rPr>
              <a:t>家庭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购买</a:t>
            </a:r>
            <a:r>
              <a:rPr sz="4550" spc="23">
                <a:solidFill>
                  <a:srgbClr val="FFEACF"/>
                </a:solidFill>
                <a:latin typeface="JHLEJQ+MS-UIGothic"/>
                <a:cs typeface="JHLEJQ+MS-UIGothic"/>
              </a:rPr>
              <a:t>行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为</a:t>
            </a:r>
            <a:r>
              <a:rPr sz="4550" spc="25">
                <a:solidFill>
                  <a:srgbClr val="FFEACF"/>
                </a:solidFill>
                <a:latin typeface="JHLEJQ+MS-UIGothic"/>
                <a:cs typeface="JHLEJQ+MS-UIGothic"/>
              </a:rPr>
              <a:t>决策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过</a:t>
            </a:r>
            <a:r>
              <a:rPr sz="4550" spc="25">
                <a:solidFill>
                  <a:srgbClr val="FFEACF"/>
                </a:solidFill>
                <a:latin typeface="JHLEJQ+MS-UIGothic"/>
                <a:cs typeface="JHLEJQ+MS-UIGothic"/>
              </a:rPr>
              <a:t>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需求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与确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认阶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JHLEJQ+MS-UIGothic"/>
                <a:cs typeface="JHLEJQ+MS-UIGothic"/>
              </a:rPr>
              <a:t>需求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1550">
                <a:solidFill>
                  <a:srgbClr val="FF960E"/>
                </a:solidFill>
                <a:latin typeface="JHLEJQ+MS-UIGothic"/>
                <a:cs typeface="JHLEJQ+MS-UIGothic"/>
              </a:rPr>
              <a:t>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JHLEJQ+MS-UIGothic"/>
                <a:cs typeface="JHLEJQ+MS-UIGothic"/>
              </a:rPr>
              <a:t>需求确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信息搜集与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估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信息来源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HLEJQ+MS-UIGothic"/>
                <a:cs typeface="JHLEJQ+MS-UIGothic"/>
              </a:rPr>
              <a:t>信息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FF960E"/>
                </a:solidFill>
                <a:latin typeface="JHLEJQ+MS-UIGothic"/>
                <a:cs typeface="JHLEJQ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购买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方案制定与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3000">
                <a:solidFill>
                  <a:srgbClr val="FF960E"/>
                </a:solidFill>
                <a:latin typeface="JHLEJQ+MS-UIGothic"/>
                <a:cs typeface="JHLEJQ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JHLEJQ+MS-UIGothic"/>
                <a:cs typeface="JHLEJQ+MS-UIGothic"/>
              </a:rPr>
              <a:t>方案制定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家庭成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根据需求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估和信息分析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果，制定具体的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方案，包括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数量、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算分配等。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JHLEJQ+MS-UIGothic"/>
                <a:cs typeface="JHLEJQ+MS-UIGothic"/>
              </a:rPr>
              <a:t>方案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300">
                <a:solidFill>
                  <a:srgbClr val="FFFFFF"/>
                </a:solidFill>
                <a:latin typeface="JHLEJQ+MS-UIGothic"/>
                <a:cs typeface="JHLEJQ+MS-UIGothic"/>
              </a:rPr>
              <a:t>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家庭成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按照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方案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实际购买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，可能包括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体店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等多种方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式。在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购买过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程中，家庭成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需要关注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品价格、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量、售后服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等方面，确保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JHLEJQ+MS-UIGothic"/>
                <a:cs typeface="JHLEJQ+MS-UIGothic"/>
              </a:rPr>
              <a:t>品。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https://d.book118.com/046122222140010040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JHLEJQ+MS-UIGothic</vt:lpstr>
      <vt:lpstr>EEUKVE+SERJTO+ArialMT</vt:lpstr>
      <vt:lpstr>Times New Roman</vt:lpstr>
      <vt:lpstr>SimSun</vt:lpstr>
      <vt:lpstr>OIDKFS+ALGLBD+Arial-BoldMT</vt:lpstr>
      <vt:lpstr>HTANVL+CIVRGO+MicrosoftYaHei-Bold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2024-09-07T02:39:27.861</cp:lastPrinted>
  <dcterms:created xsi:type="dcterms:W3CDTF">2024-09-06T18:39:27Z</dcterms:created>
  <dcterms:modified xsi:type="dcterms:W3CDTF">2024-09-06T18:39:29Z</dcterms:modified>
</cp:coreProperties>
</file>