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4D4C8-6AFE-4318-A180-A93DF15C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37CFA-A9B2-421F-A574-494F660D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1E332-0023-479E-A4CB-A472C6A5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F72B0-0D74-404B-B37A-F9D5A8DA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08885-CCDD-4B77-852B-951A4A7A4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E475C-5805-43DF-BBE7-6427B682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B4316-F5CD-4BD1-9329-7AACEF63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BE7A3-9868-4847-B733-B126945F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7A1ED-C278-4D7E-BE66-59BCDC83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B8B1D-8B4D-4365-899B-42672645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9F7CF-E35E-49ED-B8F0-E40EA4198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1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Relationship Id="rId3" Type="http://schemas.openxmlformats.org/officeDocument/2006/relationships/image" Target="../media/image3.jpeg" /><Relationship Id="rId4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Relationship Id="rId3" Type="http://schemas.openxmlformats.org/officeDocument/2006/relationships/image" Target="../media/image3.jpeg" /><Relationship Id="rId4" Type="http://schemas.openxmlformats.org/officeDocument/2006/relationships/tags" Target="../tags/tag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tags" Target="../tags/tag9.xml" /><Relationship Id="rId4" Type="http://schemas.openxmlformats.org/officeDocument/2006/relationships/image" Target="../media/image7.jpeg" /><Relationship Id="rId5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4102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2" name="Text Box 6"/>
          <p:cNvSpPr txBox="1"/>
          <p:nvPr>
            <p:custDataLst>
              <p:tags r:id="rId2"/>
            </p:custDataLst>
          </p:nvPr>
        </p:nvSpPr>
        <p:spPr>
          <a:xfrm>
            <a:off x="755650" y="1988820"/>
            <a:ext cx="805751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kumimoji="1" sz="3200" b="1" i="1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umimoji="1" sz="2800" b="1" i="1" u="none" kern="1200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kumimoji="1" sz="2400" b="1" i="1" u="none" kern="1200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umimoji="1" sz="2000" b="1" i="1" u="none" kern="1200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b="1" i="1" u="none" kern="1200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0" lang="zh-CN" altLang="en-US" sz="4800" b="1" i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小升初语法复习课件：</a:t>
            </a:r>
            <a:endParaRPr kumimoji="0" lang="zh-CN" altLang="en-US" sz="4800" b="1" i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0" lang="zh-CN" altLang="en-US" sz="4800" b="1" i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kumimoji="0" lang="en-US" altLang="zh-CN" sz="4800" b="1" i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kumimoji="0" lang="zh-CN" altLang="en-US" sz="4000" b="1" i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感叹句</a:t>
            </a:r>
            <a:r>
              <a:rPr kumimoji="0" lang="zh-CN" altLang="en-US" sz="4000" b="1" i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复习</a:t>
            </a:r>
            <a:endParaRPr kumimoji="0" lang="zh-CN" altLang="en-US" sz="4800" b="1" i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kumimoji="0" lang="en-US" altLang="zh-CN" sz="4800" b="1" i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endParaRPr kumimoji="0" lang="zh-CN" altLang="en-US" sz="4000" b="1" i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762000" y="990600"/>
            <a:ext cx="6178550" cy="8515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感叹句的概念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：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15645" y="2057400"/>
            <a:ext cx="705612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感叹句是</a:t>
            </a:r>
            <a:r>
              <a:rPr lang="zh-CN" altLang="en-US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表示喜、怒、哀、乐等强烈情感的句子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，多用</a:t>
            </a:r>
            <a:r>
              <a:rPr lang="en-US" altLang="zh-CN" sz="2800" b="0" i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和</a:t>
            </a:r>
            <a:r>
              <a:rPr lang="en-US" altLang="zh-CN" sz="2800" b="0" i="0"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what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引导。句末用感叹号。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rcRect l="6768"/>
          <a:stretch>
            <a:fillRect/>
          </a:stretch>
        </p:blipFill>
        <p:spPr>
          <a:xfrm>
            <a:off x="7771765" y="609600"/>
            <a:ext cx="553085" cy="9702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33400" y="609600"/>
            <a:ext cx="6178550" cy="8515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2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感叹句的用法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：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81000" y="1143000"/>
            <a:ext cx="821499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感叹句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有多种表现形式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。</a:t>
            </a:r>
            <a:endParaRPr 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</a:t>
            </a:r>
            <a:r>
              <a:rPr lang="en-US" altLang="zh-CN" sz="2800" b="0" i="0"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①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其中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主要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的表现形式只有两种，即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what和how引导的感叹句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如：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 an interesting film it is!</a:t>
            </a:r>
            <a:endParaRPr lang="en-US" alt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   How interesting the film is!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en-US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</a:t>
            </a:r>
            <a:endParaRPr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rcRect l="6768"/>
          <a:stretch>
            <a:fillRect/>
          </a:stretch>
        </p:blipFill>
        <p:spPr>
          <a:xfrm>
            <a:off x="8152765" y="457200"/>
            <a:ext cx="548640" cy="9613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57200" y="914400"/>
            <a:ext cx="821817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0" i="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②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有时，一个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单词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短语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或一个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词组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也可成为感叹句。</a:t>
            </a:r>
            <a:endParaRPr 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如：Hello!(喂!)</a:t>
            </a: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</a:t>
            </a:r>
            <a:endParaRPr 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The design and the colours!(多美丽的图案和色彩啊!)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57200" y="990600"/>
            <a:ext cx="8112125" cy="26416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sz="2800" b="0" i="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③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有时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陈述句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疑问句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以及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祈使句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也可以转化成感叹句。</a:t>
            </a:r>
            <a:endParaRPr lang="zh-CN" sz="2800" b="0" i="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如：What a nice </a:t>
            </a: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dress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!(多好的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裙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子!)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210800" y="11163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57200" y="990600"/>
            <a:ext cx="8112125" cy="26416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sz="2800" b="0" i="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③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有时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陈述句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疑问句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以及</a:t>
            </a:r>
            <a:r>
              <a:rPr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祈使句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也可以转化成感叹句。</a:t>
            </a:r>
            <a:endParaRPr lang="zh-CN" sz="2800" b="0" i="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如：What a nice </a:t>
            </a: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dress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!(多好的</a:t>
            </a:r>
            <a:r>
              <a:rPr 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裙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子!)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09600" y="508000"/>
            <a:ext cx="8112125" cy="10922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0" i="0"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由what和how 引导的感叹句的区别：</a:t>
            </a:r>
            <a:endParaRPr lang="zh-CN" altLang="en-US" sz="2800" b="0" i="0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9600" y="1447800"/>
            <a:ext cx="818642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altLang="en-US"/>
              <a:t> </a:t>
            </a: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how是疑问副词，不能作宾语;what是疑问代词，可以作宾语。</a:t>
            </a:r>
            <a:endParaRPr lang="zh-CN" sz="2800" b="0" i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是副词，后可接形容词或副词。</a:t>
            </a:r>
            <a:endParaRPr lang="zh-CN" sz="2800" b="0" i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如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:</a:t>
            </a: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clever she is! 或How clever a girl she is !</a:t>
            </a:r>
            <a:endParaRPr lang="zh-CN" sz="2800" b="0" i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what是形容词，形容词后要接名词或名词性质的词。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</a:t>
            </a:r>
            <a:r>
              <a:rPr 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如: what fun it is!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en-US" altLang="zh-CN" sz="2800" b="0" i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endParaRPr 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00200" y="5410200"/>
            <a:ext cx="65151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zh-CN" sz="20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what在从句中作主语，宾语，表语</a:t>
            </a:r>
            <a:r>
              <a:rPr lang="en-US" altLang="zh-CN" sz="20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;h</a:t>
            </a:r>
            <a:r>
              <a:rPr lang="zh-CN" sz="20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ow 在从句中作状语。</a:t>
            </a:r>
            <a:endParaRPr lang="zh-CN" altLang="en-US" sz="2000" b="0" i="0">
              <a:highlight>
                <a:srgbClr val="00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703040" y="762150"/>
            <a:ext cx="1139846" cy="1558935"/>
            <a:chOff x="1811" y="3759"/>
            <a:chExt cx="3980" cy="4432"/>
          </a:xfrm>
        </p:grpSpPr>
        <p:pic>
          <p:nvPicPr>
            <p:cNvPr id="100" name="图片 99"/>
            <p:cNvPicPr/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11" y="3759"/>
              <a:ext cx="3929" cy="443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1871" y="3992"/>
              <a:ext cx="3920" cy="86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1" i="1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zh-CN" altLang="en-US"/>
                <a:t>小技巧</a:t>
              </a:r>
              <a:endParaRPr lang="zh-CN" altLang="en-US"/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3505200" y="1371600"/>
            <a:ext cx="276288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3600" b="0" i="0">
                <a:solidFill>
                  <a:srgbClr val="FF33CC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感叹句口诀</a:t>
            </a:r>
            <a:endParaRPr lang="zh-CN" altLang="en-US" sz="3600" b="0" i="0">
              <a:solidFill>
                <a:srgbClr val="FF33CC"/>
              </a:solidFill>
              <a:highlight>
                <a:srgbClr val="FF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1981200" y="2514600"/>
            <a:ext cx="6602095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感叹句，并不难，what与how放最前。</a:t>
            </a:r>
            <a:endParaRPr lang="zh-CN" altLang="en-US" sz="2800" b="0" i="0">
              <a:highlight>
                <a:srgbClr val="00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形副跟着how后面，what身后名词连。</a:t>
            </a:r>
            <a:endParaRPr lang="zh-CN" altLang="en-US" sz="2800" b="0" i="0">
              <a:highlight>
                <a:srgbClr val="00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名词若是可数单，前带冠词a或an。</a:t>
            </a:r>
            <a:endParaRPr lang="zh-CN" altLang="en-US" sz="2800" b="0" i="0">
              <a:highlight>
                <a:srgbClr val="00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0" i="0">
                <a:highlight>
                  <a:srgbClr val="00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主语、 谓语放后面，省略它们也常见。</a:t>
            </a:r>
            <a:endParaRPr lang="zh-CN" altLang="en-US" sz="2800" b="0" i="0">
              <a:highlight>
                <a:srgbClr val="00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1635" y="685800"/>
            <a:ext cx="8421370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</a:pPr>
            <a:r>
              <a:rPr lang="zh-CN" sz="3200" b="0" i="0"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感叹</a:t>
            </a:r>
            <a:r>
              <a:rPr lang="zh-CN" altLang="en-US" sz="3200" b="0" i="0"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句的形式</a:t>
            </a:r>
            <a:r>
              <a:rPr lang="zh-CN" sz="3200" b="0" i="0"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：</a:t>
            </a:r>
            <a:endParaRPr lang="zh-CN" sz="2800" b="0" i="0">
              <a:highlight>
                <a:srgbClr val="FFFF00"/>
              </a:highlight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</a:t>
            </a:r>
            <a:r>
              <a:rPr lang="zh-CN" sz="2800" i="0" u="sng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由感叹词what引导的感叹句</a:t>
            </a:r>
            <a:endParaRPr lang="zh-CN" sz="2800" i="0" u="sng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① </a:t>
            </a:r>
            <a:r>
              <a:rPr lang="zh-CN" altLang="en-US" sz="2800" b="0" i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What+a/an+形容词+可数名词单数+主语+谓语!</a:t>
            </a:r>
            <a:endParaRPr lang="zh-CN" altLang="en-US" sz="2800" b="0" i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如: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What a clever girl she is! 多么聪明的姑娘呀! </a:t>
            </a:r>
            <a:endParaRPr lang="en-US" altLang="zh-CN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② </a:t>
            </a:r>
            <a:r>
              <a:rPr lang="zh-CN" altLang="en-US" sz="2800" b="0" i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What+形容词+不可数名词+主语+谓语!例如：</a:t>
            </a:r>
            <a:endParaRPr lang="zh-CN" altLang="en-US" sz="2800" b="0" i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如:What fine weather it is!多好的天气!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086600" y="762000"/>
            <a:ext cx="1139190" cy="1000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0" name="图片 99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9600" y="1600200"/>
            <a:ext cx="425450" cy="5346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57200" y="685800"/>
            <a:ext cx="8332470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800" b="0" i="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③</a:t>
            </a:r>
            <a:r>
              <a:rPr lang="zh-CN" altLang="en-US" sz="2800" b="0" i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What+形容词+可数名词复数形式+主语+谓语!</a:t>
            </a:r>
            <a:endParaRPr lang="zh-CN" altLang="en-US" sz="2800" b="0" i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如: What beautiful flowers they are!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多么美丽的花啊!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What good teachers they are!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他们是多么好的老师啊!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1000" y="685800"/>
            <a:ext cx="854900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</a:t>
            </a:r>
            <a:r>
              <a:rPr lang="zh-CN" sz="2800" i="0" u="sng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由how引导的感叹句：</a:t>
            </a:r>
            <a:endParaRPr lang="zh-CN" altLang="en-US" sz="2800" b="0" i="0" u="sng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</a:t>
            </a:r>
            <a:r>
              <a:rPr lang="en-US" altLang="zh-CN" sz="2800" b="0" i="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①</a:t>
            </a:r>
            <a:r>
              <a:rPr lang="en-US" altLang="zh-CN" sz="2800" b="0" i="0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sz="2800" b="0" i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+形容词+主语+谓语!</a:t>
            </a:r>
            <a:endParaRPr sz="2800" b="0" i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如</a:t>
            </a: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: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hot it is today!</a:t>
            </a:r>
            <a:endParaRPr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今天天气真热啊!</a:t>
            </a:r>
            <a:endParaRPr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beautiful the flowers are!</a:t>
            </a:r>
            <a:endParaRPr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</a:t>
            </a:r>
            <a:r>
              <a:rPr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这些花多么美丽啊!</a:t>
            </a:r>
            <a:endParaRPr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9600" y="838200"/>
            <a:ext cx="425450" cy="5346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86385" y="152400"/>
            <a:ext cx="854900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1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</a:t>
            </a:r>
            <a:r>
              <a:rPr lang="zh-CN" sz="2800" i="0" u="sng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en-US" sz="2800" b="0" i="0" u="sng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②</a:t>
            </a:r>
            <a:r>
              <a:rPr lang="en-US" altLang="zh-CN" sz="2800" b="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</a:t>
            </a:r>
            <a:r>
              <a:rPr lang="zh-CN" altLang="en-US" sz="2800" b="0" i="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How+副词+主语+谓语!</a:t>
            </a:r>
            <a:endParaRPr lang="zh-CN" altLang="en-US" sz="2800" b="0" i="0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如:How fast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it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runs!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它跑得多快啊!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How hard they work!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  </a:t>
            </a:r>
            <a:r>
              <a:rPr lang="zh-CN" altLang="en-US" sz="2800" b="0" i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他们工作多么努力啊!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0" i="0">
                <a:solidFill>
                  <a:srgbClr val="00B0F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</a:t>
            </a:r>
            <a:endParaRPr lang="zh-CN" altLang="en-US" sz="2800" b="0" i="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https://d.book118.com/046124102053010035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宋体</vt:lpstr>
      <vt:lpstr>微软雅黑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2024-09-05T00:48:32.967</cp:lastPrinted>
  <dcterms:created xsi:type="dcterms:W3CDTF">2024-09-04T16:48:32Z</dcterms:created>
  <dcterms:modified xsi:type="dcterms:W3CDTF">2024-09-04T16:48:34Z</dcterms:modified>
</cp:coreProperties>
</file>