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3.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ea typeface="微软雅黑"/>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ea typeface="微软雅黑"/>
              </a:defRPr>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ea typeface="微软雅黑"/>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ea typeface="微软雅黑"/>
              </a:defRPr>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微软雅黑"/>
        <a:cs typeface="+mn-cs"/>
      </a:defRPr>
    </a:lvl1pPr>
    <a:lvl2pPr marL="457200" algn="l" defTabSz="914400" rtl="0" eaLnBrk="1" latinLnBrk="0" hangingPunct="1">
      <a:defRPr sz="1200" kern="1200">
        <a:solidFill>
          <a:schemeClr val="tx1"/>
        </a:solidFill>
        <a:latin typeface="+mn-lt"/>
        <a:ea typeface="微软雅黑"/>
        <a:cs typeface="+mn-cs"/>
      </a:defRPr>
    </a:lvl2pPr>
    <a:lvl3pPr marL="914400" algn="l" defTabSz="914400" rtl="0" eaLnBrk="1" latinLnBrk="0" hangingPunct="1">
      <a:defRPr sz="1200" kern="1200">
        <a:solidFill>
          <a:schemeClr val="tx1"/>
        </a:solidFill>
        <a:latin typeface="+mn-lt"/>
        <a:ea typeface="微软雅黑"/>
        <a:cs typeface="+mn-cs"/>
      </a:defRPr>
    </a:lvl3pPr>
    <a:lvl4pPr marL="1371600" algn="l" defTabSz="914400" rtl="0" eaLnBrk="1" latinLnBrk="0" hangingPunct="1">
      <a:defRPr sz="1200" kern="1200">
        <a:solidFill>
          <a:schemeClr val="tx1"/>
        </a:solidFill>
        <a:latin typeface="+mn-lt"/>
        <a:ea typeface="微软雅黑"/>
        <a:cs typeface="+mn-cs"/>
      </a:defRPr>
    </a:lvl4pPr>
    <a:lvl5pPr marL="1828800" algn="l" defTabSz="914400" rtl="0" eaLnBrk="1" latinLnBrk="0" hangingPunct="1">
      <a:defRPr sz="1200" kern="1200">
        <a:solidFill>
          <a:schemeClr val="tx1"/>
        </a:solidFill>
        <a:latin typeface="+mn-lt"/>
        <a:ea typeface="微软雅黑"/>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1" name="幻灯片图像占位符 1"/>
          <p:cNvSpPr>
            <a:spLocks noGrp="1" noRot="1" noChangeAspect="1" noTextEdit="1"/>
          </p:cNvSpPr>
          <p:nvPr>
            <p:ph type="sldImg"/>
          </p:nvPr>
        </p:nvSpPr>
        <p:spPr>
          <a:ln>
            <a:miter/>
          </a:ln>
        </p:spPr>
      </p:sp>
      <p:sp>
        <p:nvSpPr>
          <p:cNvPr id="5122" name="备注占位符 2"/>
          <p:cNvSpPr txBox="1">
            <a:spLocks noGrp="1"/>
          </p:cNvSpPr>
          <p:nvPr>
            <p:ph type="body" idx="1"/>
          </p:nvPr>
        </p:nvSpPr>
        <p:spPr/>
        <p:txBody>
          <a:bodyPr wrap="square" lIns="91440" tIns="45720" rIns="91440" bIns="45720" anchor="t"/>
          <a:lstStyle/>
          <a:p>
            <a:pPr lvl="0">
              <a:spcBef>
                <a:spcPct val="0"/>
              </a:spcBef>
            </a:pPr>
            <a:endParaRPr lang="zh-CN" altLang="en-US"/>
          </a:p>
        </p:txBody>
      </p:sp>
      <p:sp>
        <p:nvSpPr>
          <p:cNvPr id="5123" name="灯片编号占位符 3"/>
          <p:cNvSpPr>
            <a:spLocks noGrp="1"/>
          </p:cNvSpPr>
          <p:nvPr>
            <p:ph type="sldNum" sz="quarter" idx="10"/>
          </p:nvPr>
        </p:nvSpPr>
        <p:spPr>
          <a:xfrm>
            <a:off x="3884613" y="8685213"/>
            <a:ext cx="2971800" cy="458787"/>
          </a:xfrm>
          <a:prstGeom prst="rect">
            <a:avLst/>
          </a:prstGeom>
          <a:noFill/>
          <a:ln w="9525">
            <a:noFill/>
          </a:ln>
        </p:spPr>
        <p:txBody>
          <a:bodyPr vert="horz" wrap="square" lIns="91440" tIns="45720" rIns="91440" bIns="45720" anchor="b"/>
          <a:lstStyle/>
          <a:p>
            <a:pPr lvl="0" algn="r"/>
            <a:fld id="{9A0DB2DC-4C9A-4742-B13C-FB6460FD3503}" type="slidenum">
              <a:rPr lang="zh-CN" altLang="en-US" sz="1200">
                <a:solidFill>
                  <a:srgbClr val="000000"/>
                </a:solidFill>
                <a:sym typeface="微软雅黑" panose="020b0503020204020204" charset="-122"/>
              </a:rPr>
              <a:t>1</a:t>
            </a:fld>
            <a:endParaRPr lang="zh-CN" altLang="en-US" sz="1200">
              <a:solidFill>
                <a:srgbClr val="000000"/>
              </a:solidFill>
              <a:sym typeface="微软雅黑" panose="020b0503020204020204"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B7F8F7-B952-43D4-8261-DDFD166F1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237497-B511-49B0-B2D9-64986BEF59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607A1A-10BD-4B4A-B0E4-D386C234D8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0963AA-6D2F-43EB-8E0A-B6A7EFADE9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DAE57D-CFC1-46CF-8F17-385FC0DA49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B4B738-1E47-4021-839A-6EA43BDB85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52D797-4670-4F0C-9382-34D2CAD386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F3DA18-A46C-44FA-8E37-7354B671D5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B0794D-6F82-4959-882E-2BAAA1AC4A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94C35-CFE2-4273-ACF5-8EB6F7610F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2C122E-E581-4EF6-81FD-01FAF890D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tags" Target="../tags/tag1.xml" /><Relationship Id="rId4" Type="http://schemas.openxmlformats.org/officeDocument/2006/relationships/image" Target="../media/image2.png" /><Relationship Id="rId5" Type="http://schemas.openxmlformats.org/officeDocument/2006/relationships/tags" Target="../tags/tag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12414313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2051" name="矩形 110"/>
          <p:cNvSpPr>
            <a:spLocks noChangeArrowheads="1"/>
          </p:cNvSpPr>
          <p:nvPr/>
        </p:nvSpPr>
        <p:spPr bwMode="auto">
          <a:xfrm>
            <a:off x="407670" y="2347595"/>
            <a:ext cx="11330305" cy="1614805"/>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lnSpc>
                <a:spcPct val="150000"/>
              </a:lnSpc>
            </a:pPr>
            <a:r>
              <a:rPr lang="zh-CN" altLang="en-US" sz="6600" b="1" strike="noStrike" noProof="1">
                <a:solidFill>
                  <a:srgbClr val="FF0000"/>
                </a:solidFill>
                <a:latin typeface="微软雅黑" panose="020b0503020204020204" charset="-122"/>
                <a:ea typeface="微软雅黑"/>
                <a:cs typeface="+mn-cs"/>
                <a:sym typeface="等线" panose="02010600030101010101" charset="-122"/>
              </a:rPr>
              <a:t>阅读理解</a:t>
            </a:r>
            <a:r>
              <a:rPr lang="zh-CN" altLang="en-US" sz="6600" b="1">
                <a:solidFill>
                  <a:srgbClr val="FF0000"/>
                </a:solidFill>
                <a:sym typeface="+mn-ea"/>
              </a:rPr>
              <a:t>解题技巧</a:t>
            </a:r>
            <a:endParaRPr lang="zh-CN" altLang="en-US" sz="6600" b="1" strike="noStrike" noProof="1">
              <a:solidFill>
                <a:srgbClr val="FF0000"/>
              </a:solidFill>
              <a:latin typeface="微软雅黑" panose="020b0503020204020204" charset="-122"/>
              <a:ea typeface="微软雅黑"/>
              <a:cs typeface="+mn-cs"/>
              <a:sym typeface="+mn-ea"/>
            </a:endParaRPr>
          </a:p>
        </p:txBody>
      </p:sp>
      <p:cxnSp>
        <p:nvCxnSpPr>
          <p:cNvPr id="113" name="直接连接符 112"/>
          <p:cNvCxnSpPr/>
          <p:nvPr/>
        </p:nvCxnSpPr>
        <p:spPr>
          <a:xfrm>
            <a:off x="1477963" y="3825875"/>
            <a:ext cx="9190038"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15" name="矩形 114"/>
          <p:cNvSpPr/>
          <p:nvPr/>
        </p:nvSpPr>
        <p:spPr>
          <a:xfrm>
            <a:off x="7688263" y="5267325"/>
            <a:ext cx="2540000" cy="38576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auto">
              <a:spcBef>
                <a:spcPct val="0"/>
              </a:spcBef>
              <a:spcAft>
                <a:spcPct val="0"/>
              </a:spcAft>
              <a:defRPr/>
            </a:pPr>
            <a:endParaRPr lang="zh-CN" altLang="en-US" sz="1800" strike="noStrike" noProof="1">
              <a:solidFill>
                <a:prstClr val="black"/>
              </a:solidFill>
              <a:latin typeface="Calibri"/>
              <a:ea typeface="微软雅黑"/>
            </a:endParaRPr>
          </a:p>
          <a:p>
            <a:pPr algn="ctr" fontAlgn="auto">
              <a:spcBef>
                <a:spcPct val="0"/>
              </a:spcBef>
              <a:spcAft>
                <a:spcPct val="0"/>
              </a:spcAft>
              <a:defRPr/>
            </a:pPr>
            <a:endParaRPr lang="zh-CN" altLang="en-US" sz="1800" strike="noStrike" noProof="1">
              <a:solidFill>
                <a:prstClr val="black"/>
              </a:solidFill>
              <a:latin typeface="Calibri"/>
              <a:ea typeface="微软雅黑"/>
            </a:endParaRPr>
          </a:p>
        </p:txBody>
      </p:sp>
      <p:sp>
        <p:nvSpPr>
          <p:cNvPr id="8" name="文本框 7"/>
          <p:cNvSpPr txBox="1"/>
          <p:nvPr>
            <p:custDataLst>
              <p:tags r:id="rId3"/>
            </p:custDataLst>
          </p:nvPr>
        </p:nvSpPr>
        <p:spPr>
          <a:xfrm>
            <a:off x="1101090" y="405130"/>
            <a:ext cx="7120255"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b="1">
                <a:solidFill>
                  <a:srgbClr val="0000FF"/>
                </a:solidFill>
                <a:latin typeface="华文新魏" panose="02010800040101010101" charset="-122"/>
                <a:ea typeface="华文新魏" panose="02010800040101010101" charset="-122"/>
                <a:cs typeface="华文新魏" panose="02010800040101010101" charset="-122"/>
              </a:rPr>
              <a:t>2024</a:t>
            </a:r>
            <a:r>
              <a:rPr lang="zh-CN" altLang="zh-CN" sz="4800" b="1">
                <a:solidFill>
                  <a:srgbClr val="0000FF"/>
                </a:solidFill>
                <a:latin typeface="华文新魏" panose="02010800040101010101" charset="-122"/>
                <a:ea typeface="华文新魏" panose="02010800040101010101" charset="-122"/>
                <a:cs typeface="华文新魏" panose="02010800040101010101" charset="-122"/>
              </a:rPr>
              <a:t>年</a:t>
            </a:r>
            <a:r>
              <a:rPr lang="zh-CN" altLang="en-US" sz="4800" b="1">
                <a:solidFill>
                  <a:srgbClr val="0000FF"/>
                </a:solidFill>
                <a:latin typeface="华文新魏" panose="02010800040101010101" charset="-122"/>
                <a:ea typeface="华文新魏" panose="02010800040101010101" charset="-122"/>
                <a:cs typeface="华文新魏" panose="02010800040101010101" charset="-122"/>
                <a:sym typeface="+mn-ea"/>
              </a:rPr>
              <a:t>高考</a:t>
            </a:r>
            <a:r>
              <a:rPr lang="zh-CN" altLang="en-US" sz="4800" b="1">
                <a:solidFill>
                  <a:srgbClr val="0000FF"/>
                </a:solidFill>
                <a:latin typeface="华文新魏" panose="02010800040101010101" charset="-122"/>
                <a:ea typeface="华文新魏" panose="02010800040101010101" charset="-122"/>
                <a:cs typeface="华文新魏" panose="02010800040101010101" charset="-122"/>
              </a:rPr>
              <a:t>英语专题复习</a:t>
            </a:r>
            <a:endParaRPr lang="zh-CN" altLang="en-US" sz="4800" b="1">
              <a:solidFill>
                <a:srgbClr val="0000FF"/>
              </a:solidFill>
              <a:latin typeface="华文新魏" panose="02010800040101010101" charset="-122"/>
              <a:ea typeface="华文新魏" panose="02010800040101010101" charset="-122"/>
              <a:cs typeface="华文新魏" panose="02010800040101010101" charset="-122"/>
            </a:endParaRPr>
          </a:p>
        </p:txBody>
      </p:sp>
    </p:spTree>
    <p:custDataLst>
      <p:tags r:id="rId5"/>
    </p:custDataLst>
  </p:cSld>
  <p:clrMapOvr>
    <a:masterClrMapping/>
  </p:clrMapOvr>
  <p:transition spd="slow"/>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Rectangle 1"/>
          <p:cNvSpPr>
            <a:spLocks noChangeArrowheads="1"/>
          </p:cNvSpPr>
          <p:nvPr/>
        </p:nvSpPr>
        <p:spPr bwMode="auto">
          <a:xfrm>
            <a:off x="109537" y="454743"/>
            <a:ext cx="11972925" cy="444063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spAutoFit/>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9pPr>
          </a:lstStyle>
          <a:p>
            <a:pPr marL="0" marR="0" lvl="0" indent="0" algn="just" defTabSz="914400" rtl="0" eaLnBrk="0" fontAlgn="base" latinLnBrk="0" hangingPunct="0">
              <a:lnSpc>
                <a:spcPct val="150000"/>
              </a:lnSpc>
              <a:spcBef>
                <a:spcPct val="0"/>
              </a:spcBef>
              <a:spcAft>
                <a:spcPct val="0"/>
              </a:spcAft>
              <a:buClrTx/>
              <a:buSzTx/>
              <a:buFontTx/>
              <a:buNone/>
            </a:pPr>
            <a:r>
              <a:rPr kumimoji="0" lang="zh-CN" altLang="zh-CN" sz="2800" b="0" i="0" u="none" strike="noStrike" cap="none" normalizeH="0" baseline="0">
                <a:ln>
                  <a:noFill/>
                </a:ln>
                <a:solidFill>
                  <a:schemeClr val="tx1"/>
                </a:solidFill>
                <a:effectLst/>
                <a:latin typeface="微软雅黑" panose="020b0503020204020204" charset="-122"/>
                <a:ea typeface="微软雅黑"/>
              </a:rPr>
              <a:t>新高考的阅读理解一般有</a:t>
            </a:r>
            <a:r>
              <a:rPr kumimoji="0" lang="zh-CN" altLang="zh-CN" sz="2800" b="0" i="0" u="none" strike="noStrike" cap="none" normalizeH="0" baseline="0">
                <a:ln>
                  <a:noFill/>
                </a:ln>
                <a:solidFill>
                  <a:schemeClr val="tx1"/>
                </a:solidFill>
                <a:effectLst/>
                <a:ea typeface="system-ui"/>
              </a:rPr>
              <a:t>4</a:t>
            </a:r>
            <a:r>
              <a:rPr kumimoji="0" lang="zh-CN" altLang="zh-CN" sz="2800" b="0" i="0" u="none" strike="noStrike" cap="none" normalizeH="0" baseline="0">
                <a:ln>
                  <a:noFill/>
                </a:ln>
                <a:solidFill>
                  <a:schemeClr val="tx1"/>
                </a:solidFill>
                <a:effectLst/>
                <a:latin typeface="微软雅黑" panose="020b0503020204020204" charset="-122"/>
                <a:ea typeface="微软雅黑"/>
              </a:rPr>
              <a:t>篇文章，分值逐渐增加，难度逐级增加，文体类型也变得越来越丰富，下面简单分析一下文体类型。</a:t>
            </a:r>
            <a:endParaRPr kumimoji="0" lang="zh-CN" altLang="zh-CN" sz="2000" b="0" i="0" u="none" strike="noStrike" cap="none" normalizeH="0" baseline="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微软雅黑" panose="020b0503020204020204" charset="-122"/>
                <a:ea typeface="微软雅黑"/>
              </a:rPr>
              <a:t>第一篇是应用文</a:t>
            </a:r>
            <a:r>
              <a:rPr kumimoji="0" lang="zh-CN" altLang="zh-CN" sz="2800" b="0" i="0" u="none" strike="noStrike" cap="none" normalizeH="0" baseline="0">
                <a:ln>
                  <a:noFill/>
                </a:ln>
                <a:solidFill>
                  <a:schemeClr val="tx1"/>
                </a:solidFill>
                <a:effectLst/>
                <a:latin typeface="微软雅黑" panose="020b0503020204020204" charset="-122"/>
                <a:ea typeface="微软雅黑"/>
              </a:rPr>
              <a:t>，共</a:t>
            </a:r>
            <a:r>
              <a:rPr kumimoji="0" lang="zh-CN" altLang="zh-CN" sz="2800" b="0" i="0" u="none" strike="noStrike" cap="none" normalizeH="0" baseline="0">
                <a:ln>
                  <a:noFill/>
                </a:ln>
                <a:solidFill>
                  <a:schemeClr val="tx1"/>
                </a:solidFill>
                <a:effectLst/>
                <a:ea typeface="system-ui"/>
              </a:rPr>
              <a:t>3</a:t>
            </a:r>
            <a:r>
              <a:rPr kumimoji="0" lang="zh-CN" altLang="zh-CN" sz="2800" b="0" i="0" u="none" strike="noStrike" cap="none" normalizeH="0" baseline="0">
                <a:ln>
                  <a:noFill/>
                </a:ln>
                <a:solidFill>
                  <a:schemeClr val="tx1"/>
                </a:solidFill>
                <a:effectLst/>
                <a:latin typeface="微软雅黑" panose="020b0503020204020204" charset="-122"/>
                <a:ea typeface="微软雅黑"/>
              </a:rPr>
              <a:t>题目</a:t>
            </a:r>
            <a:r>
              <a:rPr kumimoji="0" lang="zh-CN" altLang="zh-CN" sz="2800" b="0" i="0" u="none" strike="noStrike" cap="none" normalizeH="0" baseline="0">
                <a:ln>
                  <a:noFill/>
                </a:ln>
                <a:solidFill>
                  <a:schemeClr val="tx1"/>
                </a:solidFill>
                <a:effectLst/>
                <a:ea typeface="system-ui"/>
              </a:rPr>
              <a:t>7.5</a:t>
            </a:r>
            <a:r>
              <a:rPr kumimoji="0" lang="zh-CN" altLang="zh-CN" sz="2800" b="0" i="0" u="none" strike="noStrike" cap="none" normalizeH="0" baseline="0">
                <a:ln>
                  <a:noFill/>
                </a:ln>
                <a:solidFill>
                  <a:schemeClr val="tx1"/>
                </a:solidFill>
                <a:effectLst/>
                <a:latin typeface="微软雅黑" panose="020b0503020204020204" charset="-122"/>
                <a:ea typeface="微软雅黑"/>
              </a:rPr>
              <a:t>分，主要介绍</a:t>
            </a:r>
            <a:r>
              <a:rPr kumimoji="0" lang="zh-CN" altLang="zh-CN" sz="2800" b="0" i="0" u="none" strike="noStrike" cap="none" normalizeH="0" baseline="0">
                <a:ln>
                  <a:noFill/>
                </a:ln>
                <a:solidFill>
                  <a:srgbClr val="FF0000"/>
                </a:solidFill>
                <a:effectLst/>
                <a:latin typeface="微软雅黑" panose="020b0503020204020204" charset="-122"/>
                <a:ea typeface="微软雅黑"/>
              </a:rPr>
              <a:t>旅游景点、推荐读物、</a:t>
            </a:r>
            <a:r>
              <a:rPr lang="zh-CN" altLang="en-US" sz="2800">
                <a:solidFill>
                  <a:srgbClr val="FF0000"/>
                </a:solidFill>
                <a:latin typeface="微软雅黑" panose="020b0503020204020204" charset="-122"/>
                <a:ea typeface="微软雅黑"/>
              </a:rPr>
              <a:t>课程，</a:t>
            </a:r>
            <a:r>
              <a:rPr kumimoji="0" lang="zh-CN" altLang="zh-CN" sz="2800" b="0" i="0" u="none" strike="noStrike" cap="none" normalizeH="0" baseline="0">
                <a:ln>
                  <a:noFill/>
                </a:ln>
                <a:solidFill>
                  <a:srgbClr val="FF0000"/>
                </a:solidFill>
                <a:effectLst/>
                <a:latin typeface="微软雅黑" panose="020b0503020204020204" charset="-122"/>
                <a:ea typeface="微软雅黑"/>
              </a:rPr>
              <a:t>价格比较、电影推荐</a:t>
            </a:r>
            <a:r>
              <a:rPr kumimoji="0" lang="zh-CN" altLang="zh-CN" sz="2800" b="0" i="0" u="none" strike="noStrike" cap="none" normalizeH="0" baseline="0">
                <a:ln>
                  <a:noFill/>
                </a:ln>
                <a:solidFill>
                  <a:schemeClr val="tx1"/>
                </a:solidFill>
                <a:effectLst/>
                <a:latin typeface="微软雅黑" panose="020b0503020204020204" charset="-122"/>
                <a:ea typeface="微软雅黑"/>
              </a:rPr>
              <a:t>等，一般考察细节理解题，相对简单，仔细阅读从文章中都能找到答案。</a:t>
            </a:r>
            <a:endParaRPr kumimoji="0" lang="zh-CN" altLang="zh-CN" sz="2000" b="0" i="0" u="none" strike="noStrike" cap="none" normalizeH="0" baseline="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微软雅黑" panose="020b0503020204020204" charset="-122"/>
                <a:ea typeface="微软雅黑"/>
              </a:rPr>
              <a:t>第二篇是记叙文</a:t>
            </a:r>
            <a:r>
              <a:rPr kumimoji="0" lang="zh-CN" altLang="zh-CN" sz="2800" b="0" i="0" u="none" strike="noStrike" cap="none" normalizeH="0" baseline="0">
                <a:ln>
                  <a:noFill/>
                </a:ln>
                <a:solidFill>
                  <a:schemeClr val="tx1"/>
                </a:solidFill>
                <a:effectLst/>
                <a:latin typeface="微软雅黑" panose="020b0503020204020204" charset="-122"/>
                <a:ea typeface="微软雅黑"/>
              </a:rPr>
              <a:t>，共</a:t>
            </a:r>
            <a:r>
              <a:rPr kumimoji="0" lang="zh-CN" altLang="zh-CN" sz="2800" b="0" i="0" u="none" strike="noStrike" cap="none" normalizeH="0" baseline="0">
                <a:ln>
                  <a:noFill/>
                </a:ln>
                <a:solidFill>
                  <a:schemeClr val="tx1"/>
                </a:solidFill>
                <a:effectLst/>
                <a:ea typeface="system-ui"/>
              </a:rPr>
              <a:t>4</a:t>
            </a:r>
            <a:r>
              <a:rPr kumimoji="0" lang="zh-CN" altLang="zh-CN" sz="2800" b="0" i="0" u="none" strike="noStrike" cap="none" normalizeH="0" baseline="0">
                <a:ln>
                  <a:noFill/>
                </a:ln>
                <a:solidFill>
                  <a:schemeClr val="tx1"/>
                </a:solidFill>
                <a:effectLst/>
                <a:latin typeface="微软雅黑" panose="020b0503020204020204" charset="-122"/>
                <a:ea typeface="微软雅黑"/>
              </a:rPr>
              <a:t>题</a:t>
            </a:r>
            <a:r>
              <a:rPr kumimoji="0" lang="zh-CN" altLang="zh-CN" sz="2800" b="0" i="0" u="none" strike="noStrike" cap="none" normalizeH="0" baseline="0">
                <a:ln>
                  <a:noFill/>
                </a:ln>
                <a:solidFill>
                  <a:schemeClr val="tx1"/>
                </a:solidFill>
                <a:effectLst/>
                <a:ea typeface="system-ui"/>
              </a:rPr>
              <a:t>10</a:t>
            </a:r>
            <a:r>
              <a:rPr kumimoji="0" lang="zh-CN" altLang="zh-CN" sz="2800" b="0" i="0" u="none" strike="noStrike" cap="none" normalizeH="0" baseline="0">
                <a:ln>
                  <a:noFill/>
                </a:ln>
                <a:solidFill>
                  <a:schemeClr val="tx1"/>
                </a:solidFill>
                <a:effectLst/>
                <a:latin typeface="微软雅黑" panose="020b0503020204020204" charset="-122"/>
                <a:ea typeface="微软雅黑"/>
              </a:rPr>
              <a:t>分，一般会我们讲一个</a:t>
            </a:r>
            <a:r>
              <a:rPr kumimoji="0" lang="zh-CN" altLang="zh-CN" sz="2800" b="0" i="0" u="none" strike="noStrike" cap="none" normalizeH="0" baseline="0">
                <a:ln>
                  <a:noFill/>
                </a:ln>
                <a:solidFill>
                  <a:srgbClr val="FF0000"/>
                </a:solidFill>
                <a:effectLst/>
                <a:latin typeface="微软雅黑" panose="020b0503020204020204" charset="-122"/>
                <a:ea typeface="微软雅黑"/>
              </a:rPr>
              <a:t>励志的小故事</a:t>
            </a:r>
            <a:r>
              <a:rPr kumimoji="0" lang="zh-CN" altLang="zh-CN" sz="2800" b="0" i="0" u="none" strike="noStrike" cap="none" normalizeH="0" baseline="0">
                <a:ln>
                  <a:noFill/>
                </a:ln>
                <a:solidFill>
                  <a:schemeClr val="tx1"/>
                </a:solidFill>
                <a:effectLst/>
                <a:latin typeface="微软雅黑" panose="020b0503020204020204" charset="-122"/>
                <a:ea typeface="微软雅黑"/>
              </a:rPr>
              <a:t>，考察内容太多了，重点题型有细节理解题、判断推理题、主旨大意题等。</a:t>
            </a:r>
            <a:endParaRPr kumimoji="0" lang="zh-CN" altLang="zh-CN" sz="2000" b="0" i="0" u="none" strike="noStrike" cap="none" normalizeH="0" baseline="0">
              <a:ln>
                <a:noFill/>
              </a:ln>
              <a:solidFill>
                <a:schemeClr val="tx1"/>
              </a:solidFill>
              <a:effectLst/>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文本框 2"/>
          <p:cNvSpPr txBox="1"/>
          <p:nvPr/>
        </p:nvSpPr>
        <p:spPr>
          <a:xfrm>
            <a:off x="143125" y="429371"/>
            <a:ext cx="11306754" cy="517930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0" fontAlgn="base" latinLnBrk="0" hangingPunct="0">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微软雅黑" panose="020b0503020204020204" charset="-122"/>
                <a:ea typeface="微软雅黑"/>
              </a:rPr>
              <a:t>第三篇是说明文</a:t>
            </a:r>
            <a:r>
              <a:rPr kumimoji="0" lang="zh-CN" altLang="zh-CN" sz="2800" b="0" i="0" u="none" strike="noStrike" cap="none" normalizeH="0" baseline="0">
                <a:ln>
                  <a:noFill/>
                </a:ln>
                <a:solidFill>
                  <a:schemeClr val="tx1"/>
                </a:solidFill>
                <a:effectLst/>
                <a:latin typeface="微软雅黑" panose="020b0503020204020204" charset="-122"/>
                <a:ea typeface="微软雅黑"/>
              </a:rPr>
              <a:t>，共</a:t>
            </a:r>
            <a:r>
              <a:rPr kumimoji="0" lang="zh-CN" altLang="zh-CN" sz="2800" b="0" i="0" u="none" strike="noStrike" cap="none" normalizeH="0" baseline="0">
                <a:ln>
                  <a:noFill/>
                </a:ln>
                <a:solidFill>
                  <a:schemeClr val="tx1"/>
                </a:solidFill>
                <a:effectLst/>
                <a:ea typeface="system-ui"/>
              </a:rPr>
              <a:t>4</a:t>
            </a:r>
            <a:r>
              <a:rPr kumimoji="0" lang="zh-CN" altLang="zh-CN" sz="2800" b="0" i="0" u="none" strike="noStrike" cap="none" normalizeH="0" baseline="0">
                <a:ln>
                  <a:noFill/>
                </a:ln>
                <a:solidFill>
                  <a:schemeClr val="tx1"/>
                </a:solidFill>
                <a:effectLst/>
                <a:latin typeface="微软雅黑" panose="020b0503020204020204" charset="-122"/>
                <a:ea typeface="微软雅黑"/>
              </a:rPr>
              <a:t>题</a:t>
            </a:r>
            <a:r>
              <a:rPr kumimoji="0" lang="zh-CN" altLang="zh-CN" sz="2800" b="0" i="0" u="none" strike="noStrike" cap="none" normalizeH="0" baseline="0">
                <a:ln>
                  <a:noFill/>
                </a:ln>
                <a:solidFill>
                  <a:schemeClr val="tx1"/>
                </a:solidFill>
                <a:effectLst/>
                <a:ea typeface="system-ui"/>
              </a:rPr>
              <a:t>10</a:t>
            </a:r>
            <a:r>
              <a:rPr kumimoji="0" lang="zh-CN" altLang="zh-CN" sz="2800" b="0" i="0" u="none" strike="noStrike" cap="none" normalizeH="0" baseline="0">
                <a:ln>
                  <a:noFill/>
                </a:ln>
                <a:solidFill>
                  <a:schemeClr val="tx1"/>
                </a:solidFill>
                <a:effectLst/>
                <a:latin typeface="微软雅黑" panose="020b0503020204020204" charset="-122"/>
                <a:ea typeface="微软雅黑"/>
              </a:rPr>
              <a:t>分，主要是一些</a:t>
            </a:r>
            <a:r>
              <a:rPr kumimoji="0" lang="zh-CN" altLang="zh-CN" sz="2800" b="0" i="0" u="none" strike="noStrike" cap="none" normalizeH="0" baseline="0">
                <a:ln>
                  <a:noFill/>
                </a:ln>
                <a:solidFill>
                  <a:srgbClr val="FF0000"/>
                </a:solidFill>
                <a:effectLst/>
                <a:latin typeface="微软雅黑" panose="020b0503020204020204" charset="-122"/>
                <a:ea typeface="微软雅黑"/>
              </a:rPr>
              <a:t>科普知识，如健康、新冠肺炎、低碳生活</a:t>
            </a:r>
            <a:r>
              <a:rPr kumimoji="0" lang="zh-CN" altLang="zh-CN" sz="2800" b="0" i="0" u="none" strike="noStrike" cap="none" normalizeH="0" baseline="0">
                <a:ln>
                  <a:noFill/>
                </a:ln>
                <a:solidFill>
                  <a:schemeClr val="tx1"/>
                </a:solidFill>
                <a:effectLst/>
                <a:latin typeface="微软雅黑" panose="020b0503020204020204" charset="-122"/>
                <a:ea typeface="微软雅黑"/>
              </a:rPr>
              <a:t>等，题型就包括</a:t>
            </a:r>
            <a:r>
              <a:rPr kumimoji="0" lang="zh-CN" altLang="zh-CN" sz="2800" b="0" i="0" u="none" strike="noStrike" cap="none" normalizeH="0" baseline="0">
                <a:ln>
                  <a:noFill/>
                </a:ln>
                <a:solidFill>
                  <a:srgbClr val="FF0000"/>
                </a:solidFill>
                <a:effectLst/>
                <a:latin typeface="微软雅黑" panose="020b0503020204020204" charset="-122"/>
                <a:ea typeface="微软雅黑"/>
              </a:rPr>
              <a:t>词义猜测题、态度观点题、写作意图题、判断推理题</a:t>
            </a:r>
            <a:r>
              <a:rPr kumimoji="0" lang="zh-CN" altLang="zh-CN" sz="2800" b="0" i="0" u="none" strike="noStrike" cap="none" normalizeH="0" baseline="0">
                <a:ln>
                  <a:noFill/>
                </a:ln>
                <a:solidFill>
                  <a:schemeClr val="tx1"/>
                </a:solidFill>
                <a:effectLst/>
                <a:latin typeface="微软雅黑" panose="020b0503020204020204" charset="-122"/>
                <a:ea typeface="微软雅黑"/>
              </a:rPr>
              <a:t>，难度就大了，需要我们自己深刻的认识和理解，要有一定的推断分析能力。</a:t>
            </a:r>
            <a:endParaRPr kumimoji="0" lang="zh-CN" altLang="zh-CN" sz="2000" b="0" i="0" u="none" strike="noStrike" cap="none" normalizeH="0" baseline="0">
              <a:ln>
                <a:noFill/>
              </a:ln>
              <a:solidFill>
                <a:schemeClr val="tx1"/>
              </a:solidFill>
              <a:effectLst/>
            </a:endParaRPr>
          </a:p>
          <a:p>
            <a:pPr marL="0" marR="0" lvl="0" indent="0" algn="just" defTabSz="914400" rtl="0" eaLnBrk="0" fontAlgn="base" latinLnBrk="0" hangingPunct="0">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微软雅黑" panose="020b0503020204020204" charset="-122"/>
                <a:ea typeface="微软雅黑"/>
              </a:rPr>
              <a:t>第四篇是</a:t>
            </a:r>
            <a:r>
              <a:rPr kumimoji="0" lang="zh-CN" altLang="en-US" sz="2800" b="1" i="0" u="none" strike="noStrike" cap="none" normalizeH="0" baseline="0">
                <a:ln>
                  <a:noFill/>
                </a:ln>
                <a:solidFill>
                  <a:schemeClr val="tx1"/>
                </a:solidFill>
                <a:effectLst/>
                <a:latin typeface="微软雅黑" panose="020b0503020204020204" charset="-122"/>
                <a:ea typeface="微软雅黑"/>
              </a:rPr>
              <a:t>说明文，议论文</a:t>
            </a:r>
            <a:r>
              <a:rPr kumimoji="0" lang="zh-CN" altLang="zh-CN" sz="2800" b="0" i="0" u="none" strike="noStrike" cap="none" normalizeH="0" baseline="0">
                <a:ln>
                  <a:noFill/>
                </a:ln>
                <a:solidFill>
                  <a:schemeClr val="tx1"/>
                </a:solidFill>
                <a:effectLst/>
                <a:latin typeface="微软雅黑" panose="020b0503020204020204" charset="-122"/>
                <a:ea typeface="微软雅黑"/>
              </a:rPr>
              <a:t>，共</a:t>
            </a:r>
            <a:r>
              <a:rPr kumimoji="0" lang="zh-CN" altLang="zh-CN" sz="2800" b="0" i="0" u="none" strike="noStrike" cap="none" normalizeH="0" baseline="0">
                <a:ln>
                  <a:noFill/>
                </a:ln>
                <a:solidFill>
                  <a:schemeClr val="tx1"/>
                </a:solidFill>
                <a:effectLst/>
                <a:ea typeface="system-ui"/>
              </a:rPr>
              <a:t>4</a:t>
            </a:r>
            <a:r>
              <a:rPr kumimoji="0" lang="zh-CN" altLang="zh-CN" sz="2800" b="0" i="0" u="none" strike="noStrike" cap="none" normalizeH="0" baseline="0">
                <a:ln>
                  <a:noFill/>
                </a:ln>
                <a:solidFill>
                  <a:schemeClr val="tx1"/>
                </a:solidFill>
                <a:effectLst/>
                <a:latin typeface="微软雅黑" panose="020b0503020204020204" charset="-122"/>
                <a:ea typeface="微软雅黑"/>
              </a:rPr>
              <a:t>题</a:t>
            </a:r>
            <a:r>
              <a:rPr kumimoji="0" lang="zh-CN" altLang="zh-CN" sz="2800" b="0" i="0" u="none" strike="noStrike" cap="none" normalizeH="0" baseline="0">
                <a:ln>
                  <a:noFill/>
                </a:ln>
                <a:solidFill>
                  <a:schemeClr val="tx1"/>
                </a:solidFill>
                <a:effectLst/>
                <a:ea typeface="system-ui"/>
              </a:rPr>
              <a:t>10</a:t>
            </a:r>
            <a:r>
              <a:rPr kumimoji="0" lang="zh-CN" altLang="zh-CN" sz="2800" b="0" i="0" u="none" strike="noStrike" cap="none" normalizeH="0" baseline="0">
                <a:ln>
                  <a:noFill/>
                </a:ln>
                <a:solidFill>
                  <a:schemeClr val="tx1"/>
                </a:solidFill>
                <a:effectLst/>
                <a:latin typeface="微软雅黑" panose="020b0503020204020204" charset="-122"/>
                <a:ea typeface="微软雅黑"/>
              </a:rPr>
              <a:t>分，和当前最新的</a:t>
            </a:r>
            <a:r>
              <a:rPr kumimoji="0" lang="zh-CN" altLang="zh-CN" sz="2800" b="0" i="0" u="none" strike="noStrike" cap="none" normalizeH="0" baseline="0">
                <a:ln>
                  <a:noFill/>
                </a:ln>
                <a:solidFill>
                  <a:srgbClr val="FF0000"/>
                </a:solidFill>
                <a:effectLst/>
                <a:latin typeface="微软雅黑" panose="020b0503020204020204" charset="-122"/>
                <a:ea typeface="微软雅黑"/>
              </a:rPr>
              <a:t>科普前言、国内外大事、新兴事物</a:t>
            </a:r>
            <a:r>
              <a:rPr kumimoji="0" lang="zh-CN" altLang="zh-CN" sz="2800" b="0" i="0" u="none" strike="noStrike" cap="none" normalizeH="0" baseline="0">
                <a:ln>
                  <a:noFill/>
                </a:ln>
                <a:solidFill>
                  <a:schemeClr val="tx1"/>
                </a:solidFill>
                <a:effectLst/>
                <a:latin typeface="微软雅黑" panose="020b0503020204020204" charset="-122"/>
                <a:ea typeface="微软雅黑"/>
              </a:rPr>
              <a:t>相关。</a:t>
            </a:r>
            <a:r>
              <a:rPr kumimoji="0" lang="zh-CN" altLang="zh-CN" sz="2800" b="0" i="0" u="none" strike="noStrike" cap="none" normalizeH="0" baseline="0">
                <a:ln>
                  <a:noFill/>
                </a:ln>
                <a:solidFill>
                  <a:srgbClr val="FF0000"/>
                </a:solidFill>
                <a:effectLst/>
                <a:latin typeface="微软雅黑" panose="020b0503020204020204" charset="-122"/>
                <a:ea typeface="微软雅黑"/>
              </a:rPr>
              <a:t>题目难度</a:t>
            </a:r>
            <a:r>
              <a:rPr kumimoji="0" lang="zh-CN" altLang="zh-CN" sz="2800" b="0" i="0" u="none" strike="noStrike" cap="none" normalizeH="0" baseline="0">
                <a:ln>
                  <a:noFill/>
                </a:ln>
                <a:solidFill>
                  <a:schemeClr val="tx1"/>
                </a:solidFill>
                <a:effectLst/>
                <a:latin typeface="微软雅黑" panose="020b0503020204020204" charset="-122"/>
                <a:ea typeface="微软雅黑"/>
              </a:rPr>
              <a:t>不一定最难，但如果你对文章中出现的新鲜事物一无所知就麻烦了，也就是说平时我们要“家事国事天下事，事事关心”，否则就惨了。</a:t>
            </a:r>
            <a:endParaRPr kumimoji="0" lang="zh-CN" altLang="zh-CN" sz="5400" b="0" i="0" u="none" strike="noStrike" cap="none" normalizeH="0" baseline="0">
              <a:ln>
                <a:noFill/>
              </a:ln>
              <a:solidFill>
                <a:schemeClr val="tx1"/>
              </a:solidFill>
              <a:effectLst/>
              <a:latin typeface="Arial" pitchFamily="34"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5" name="文本框 4"/>
          <p:cNvSpPr txBox="1"/>
          <p:nvPr/>
        </p:nvSpPr>
        <p:spPr>
          <a:xfrm>
            <a:off x="714375" y="2762250"/>
            <a:ext cx="10763250" cy="304698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en-US" altLang="zh-CN" sz="3200" b="1" i="0">
                <a:effectLst/>
                <a:latin typeface="Calibri" panose="020f0502020204030204" pitchFamily="34" charset="0"/>
              </a:rPr>
              <a:t>(1)</a:t>
            </a:r>
            <a:r>
              <a:rPr lang="zh-CN" altLang="en-US" sz="3200" b="1" i="0">
                <a:effectLst/>
                <a:latin typeface="微软雅黑" panose="020b0503020204020204" charset="-122"/>
                <a:ea typeface="微软雅黑"/>
              </a:rPr>
              <a:t>细节理解（最多）</a:t>
            </a:r>
            <a:r>
              <a:rPr lang="en-US" altLang="zh-CN" sz="3200" b="1" i="0">
                <a:effectLst/>
                <a:latin typeface="微软雅黑" panose="020b0503020204020204" charset="-122"/>
                <a:ea typeface="微软雅黑"/>
              </a:rPr>
              <a:t>——</a:t>
            </a:r>
            <a:r>
              <a:rPr lang="zh-CN" altLang="en-US" sz="3200" b="1" i="0">
                <a:effectLst/>
                <a:latin typeface="微软雅黑" panose="020b0503020204020204" charset="-122"/>
                <a:ea typeface="微软雅黑"/>
              </a:rPr>
              <a:t>关键词匹配，对比</a:t>
            </a:r>
            <a:endParaRPr lang="zh-CN" altLang="en-US" sz="2400" b="0" i="0">
              <a:effectLst/>
              <a:latin typeface="Calibri" panose="020f0502020204030204" pitchFamily="34" charset="0"/>
            </a:endParaRPr>
          </a:p>
          <a:p>
            <a:pPr marL="269875" indent="-269875" algn="just">
              <a:spcBef>
                <a:spcPct val="0"/>
              </a:spcBef>
              <a:spcAft>
                <a:spcPct val="0"/>
              </a:spcAft>
            </a:pPr>
            <a:r>
              <a:rPr lang="en-US" altLang="zh-CN" sz="3200" b="1" i="0">
                <a:effectLst/>
                <a:latin typeface="Calibri" panose="020f0502020204030204" pitchFamily="34" charset="0"/>
              </a:rPr>
              <a:t>(2)</a:t>
            </a:r>
            <a:r>
              <a:rPr lang="zh-CN" altLang="en-US" sz="3200" b="1" i="0">
                <a:effectLst/>
                <a:latin typeface="微软雅黑" panose="020b0503020204020204" charset="-122"/>
                <a:ea typeface="微软雅黑"/>
              </a:rPr>
              <a:t>主旨大意（</a:t>
            </a:r>
            <a:r>
              <a:rPr lang="en-US" altLang="zh-CN" sz="3200" b="1" i="0">
                <a:effectLst/>
                <a:latin typeface="微软雅黑" panose="020b0503020204020204" charset="-122"/>
                <a:ea typeface="微软雅黑"/>
              </a:rPr>
              <a:t>topic; mainly about; best title...</a:t>
            </a:r>
            <a:r>
              <a:rPr lang="zh-CN" altLang="en-US" sz="3200" b="1" i="0">
                <a:effectLst/>
                <a:latin typeface="微软雅黑" panose="020b0503020204020204" charset="-122"/>
                <a:ea typeface="微软雅黑"/>
              </a:rPr>
              <a:t>）</a:t>
            </a:r>
            <a:endParaRPr lang="en-US" altLang="zh-CN" sz="2400" b="0" i="0">
              <a:effectLst/>
              <a:latin typeface="Calibri" panose="020f0502020204030204" pitchFamily="34" charset="0"/>
            </a:endParaRPr>
          </a:p>
          <a:p>
            <a:pPr marL="269875" indent="-269875" algn="just">
              <a:spcBef>
                <a:spcPct val="0"/>
              </a:spcBef>
              <a:spcAft>
                <a:spcPct val="0"/>
              </a:spcAft>
            </a:pPr>
            <a:r>
              <a:rPr lang="en-US" altLang="zh-CN" sz="3200" b="1" i="0">
                <a:effectLst/>
                <a:latin typeface="Calibri" panose="020f0502020204030204" pitchFamily="34" charset="0"/>
              </a:rPr>
              <a:t>(3)</a:t>
            </a:r>
            <a:r>
              <a:rPr lang="zh-CN" altLang="en-US" sz="3200" b="1" i="0">
                <a:effectLst/>
                <a:latin typeface="微软雅黑" panose="020b0503020204020204" charset="-122"/>
                <a:ea typeface="微软雅黑"/>
              </a:rPr>
              <a:t>推理判断（多）（</a:t>
            </a:r>
            <a:r>
              <a:rPr lang="en-US" altLang="zh-CN" sz="3200" b="1" i="0">
                <a:effectLst/>
                <a:latin typeface="微软雅黑" panose="020b0503020204020204" charset="-122"/>
                <a:ea typeface="微软雅黑"/>
              </a:rPr>
              <a:t>infer; imply; suggest</a:t>
            </a:r>
            <a:r>
              <a:rPr lang="zh-CN" altLang="en-US" sz="3200" b="1" i="0">
                <a:effectLst/>
                <a:latin typeface="微软雅黑" panose="020b0503020204020204" charset="-122"/>
                <a:ea typeface="微软雅黑"/>
              </a:rPr>
              <a:t>表明</a:t>
            </a:r>
            <a:r>
              <a:rPr lang="en-US" altLang="zh-CN" sz="3200" b="1" i="0">
                <a:effectLst/>
                <a:latin typeface="微软雅黑" panose="020b0503020204020204" charset="-122"/>
                <a:ea typeface="微软雅黑"/>
              </a:rPr>
              <a:t>; from..., we learn that...)</a:t>
            </a:r>
            <a:endParaRPr lang="en-US" altLang="zh-CN" sz="2400" b="0" i="0">
              <a:effectLst/>
              <a:latin typeface="Calibri" panose="020f0502020204030204" pitchFamily="34" charset="0"/>
            </a:endParaRPr>
          </a:p>
          <a:p>
            <a:pPr marL="269875" indent="-269875" algn="just">
              <a:spcBef>
                <a:spcPct val="0"/>
              </a:spcBef>
              <a:spcAft>
                <a:spcPct val="0"/>
              </a:spcAft>
            </a:pPr>
            <a:r>
              <a:rPr lang="en-US" altLang="zh-CN" sz="3200" b="1" i="0">
                <a:effectLst/>
                <a:latin typeface="Calibri" panose="020f0502020204030204" pitchFamily="34" charset="0"/>
              </a:rPr>
              <a:t>(4)</a:t>
            </a:r>
            <a:r>
              <a:rPr lang="zh-CN" altLang="en-US" sz="3200" b="1" i="0">
                <a:effectLst/>
                <a:latin typeface="微软雅黑" panose="020b0503020204020204" charset="-122"/>
                <a:ea typeface="微软雅黑"/>
              </a:rPr>
              <a:t>词义猜测</a:t>
            </a:r>
            <a:r>
              <a:rPr lang="en-US" altLang="zh-CN" sz="3200" b="1" i="0">
                <a:effectLst/>
                <a:latin typeface="微软雅黑" panose="020b0503020204020204" charset="-122"/>
                <a:ea typeface="微软雅黑"/>
              </a:rPr>
              <a:t>1——</a:t>
            </a:r>
            <a:r>
              <a:rPr lang="zh-CN" altLang="en-US" sz="3200" b="1" i="0">
                <a:effectLst/>
                <a:latin typeface="微软雅黑" panose="020b0503020204020204" charset="-122"/>
                <a:ea typeface="微软雅黑"/>
              </a:rPr>
              <a:t>上下文逻辑对比推测；注意</a:t>
            </a:r>
            <a:r>
              <a:rPr lang="en-US" altLang="zh-CN" sz="3200" b="1" i="0">
                <a:effectLst/>
                <a:latin typeface="微软雅黑" panose="020b0503020204020204" charset="-122"/>
                <a:ea typeface="微软雅黑"/>
              </a:rPr>
              <a:t>and</a:t>
            </a:r>
            <a:r>
              <a:rPr lang="zh-CN" altLang="en-US" sz="3200" b="1" i="0">
                <a:effectLst/>
                <a:latin typeface="微软雅黑" panose="020b0503020204020204" charset="-122"/>
                <a:ea typeface="微软雅黑"/>
              </a:rPr>
              <a:t>、</a:t>
            </a:r>
            <a:r>
              <a:rPr lang="en-US" altLang="zh-CN" sz="3200" b="1" i="0">
                <a:effectLst/>
                <a:latin typeface="微软雅黑" panose="020b0503020204020204" charset="-122"/>
                <a:ea typeface="微软雅黑"/>
              </a:rPr>
              <a:t>but</a:t>
            </a:r>
            <a:r>
              <a:rPr lang="zh-CN" altLang="en-US" sz="3200" b="1" i="0">
                <a:effectLst/>
                <a:latin typeface="微软雅黑" panose="020b0503020204020204" charset="-122"/>
                <a:ea typeface="微软雅黑"/>
              </a:rPr>
              <a:t>并列关系；构词法等</a:t>
            </a:r>
            <a:endParaRPr lang="zh-CN" altLang="en-US" sz="2400" b="0" i="0">
              <a:effectLst/>
              <a:latin typeface="Calibri" panose="020f0502020204030204" pitchFamily="34" charset="0"/>
            </a:endParaRPr>
          </a:p>
        </p:txBody>
      </p:sp>
      <p:sp>
        <p:nvSpPr>
          <p:cNvPr id="6" name="椭圆 5"/>
          <p:cNvSpPr/>
          <p:nvPr/>
        </p:nvSpPr>
        <p:spPr>
          <a:xfrm>
            <a:off x="1076325" y="238760"/>
            <a:ext cx="5819775" cy="843915"/>
          </a:xfrm>
          <a:prstGeom prst="ellipse">
            <a:avLst/>
          </a:prstGeom>
          <a:solidFill>
            <a:srgbClr val="C00000"/>
          </a:solidFill>
          <a:scene3d>
            <a:camera prst="obliqueTop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just"/>
            <a:r>
              <a:rPr lang="zh-CN" altLang="en-US" sz="3600" b="1" i="0">
                <a:effectLst/>
                <a:latin typeface="微软雅黑" panose="020b0503020204020204" charset="-122"/>
                <a:ea typeface="微软雅黑"/>
              </a:rPr>
              <a:t>  题目类型：</a:t>
            </a:r>
            <a:endParaRPr lang="zh-CN" altLang="en-US" sz="3600" b="0" i="0">
              <a:effectLst/>
              <a:latin typeface="system-ui"/>
            </a:endParaRPr>
          </a:p>
        </p:txBody>
      </p:sp>
      <p:sp>
        <p:nvSpPr>
          <p:cNvPr id="9" name="文本框 8"/>
          <p:cNvSpPr txBox="1"/>
          <p:nvPr/>
        </p:nvSpPr>
        <p:spPr>
          <a:xfrm>
            <a:off x="981074" y="1265922"/>
            <a:ext cx="8658225" cy="12003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i="0">
                <a:solidFill>
                  <a:srgbClr val="FF0000"/>
                </a:solidFill>
                <a:effectLst/>
                <a:latin typeface="微软雅黑" panose="020b0503020204020204" charset="-122"/>
                <a:ea typeface="微软雅黑"/>
              </a:rPr>
              <a:t>细节理解题、推理判断题、词义猜测题、主旨大意题、</a:t>
            </a:r>
            <a:r>
              <a:rPr lang="zh-CN" altLang="en-US" sz="3600" b="1" i="0" u="sng">
                <a:solidFill>
                  <a:srgbClr val="FF0000"/>
                </a:solidFill>
                <a:effectLst/>
                <a:latin typeface="微软雅黑" panose="020b0503020204020204" charset="-122"/>
                <a:ea typeface="微软雅黑"/>
              </a:rPr>
              <a:t>写作意图题、观点态度题</a:t>
            </a:r>
            <a:endParaRPr lang="zh-CN" altLang="en-US" sz="3600" u="sng"/>
          </a:p>
        </p:txBody>
      </p:sp>
      <p:cxnSp>
        <p:nvCxnSpPr>
          <p:cNvPr id="3" name="直接箭头连接符 2"/>
          <p:cNvCxnSpPr/>
          <p:nvPr/>
        </p:nvCxnSpPr>
        <p:spPr>
          <a:xfrm flipH="1">
            <a:off x="3648075" y="2466251"/>
            <a:ext cx="1981200" cy="1429474"/>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文本框 2"/>
          <p:cNvSpPr txBox="1"/>
          <p:nvPr/>
        </p:nvSpPr>
        <p:spPr>
          <a:xfrm>
            <a:off x="257174" y="1007298"/>
            <a:ext cx="11677650" cy="206210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0" i="0">
                <a:effectLst/>
                <a:latin typeface="微软雅黑" panose="020b0503020204020204" charset="-122"/>
                <a:ea typeface="微软雅黑"/>
              </a:rPr>
              <a:t>考查内容主要是时间、地点、人物、事件、原因、结果、数字等细节，也就是我们初中时说的</a:t>
            </a:r>
            <a:r>
              <a:rPr lang="en-US" altLang="zh-CN" sz="3200" b="0" i="0">
                <a:solidFill>
                  <a:srgbClr val="FF0000"/>
                </a:solidFill>
                <a:effectLst/>
                <a:latin typeface="system-ui"/>
              </a:rPr>
              <a:t>6</a:t>
            </a:r>
            <a:r>
              <a:rPr lang="zh-CN" altLang="en-US" sz="3200" b="0" i="0">
                <a:solidFill>
                  <a:srgbClr val="FF0000"/>
                </a:solidFill>
                <a:effectLst/>
                <a:latin typeface="微软雅黑" panose="020b0503020204020204" charset="-122"/>
                <a:ea typeface="微软雅黑"/>
              </a:rPr>
              <a:t>个</a:t>
            </a:r>
            <a:r>
              <a:rPr lang="en-US" altLang="zh-CN" sz="3200" b="0" i="0">
                <a:solidFill>
                  <a:srgbClr val="FF0000"/>
                </a:solidFill>
                <a:effectLst/>
                <a:latin typeface="system-ui"/>
              </a:rPr>
              <a:t>W</a:t>
            </a:r>
            <a:r>
              <a:rPr lang="zh-CN" altLang="en-US" sz="3200" b="0" i="0">
                <a:effectLst/>
                <a:latin typeface="微软雅黑" panose="020b0503020204020204" charset="-122"/>
                <a:ea typeface="微软雅黑"/>
              </a:rPr>
              <a:t>问题。这类题目的共同特点是：</a:t>
            </a:r>
            <a:r>
              <a:rPr lang="zh-CN" altLang="en-US" sz="3200" b="0" i="0">
                <a:solidFill>
                  <a:srgbClr val="FF0000"/>
                </a:solidFill>
                <a:effectLst/>
                <a:latin typeface="微软雅黑" panose="020b0503020204020204" charset="-122"/>
                <a:ea typeface="微软雅黑"/>
              </a:rPr>
              <a:t>答案一般都能在文章中找到。当然，答案并不一定是文章中的原句。</a:t>
            </a:r>
            <a:endParaRPr lang="zh-CN" altLang="en-US" sz="3200">
              <a:solidFill>
                <a:srgbClr val="FF0000"/>
              </a:solidFill>
            </a:endParaRPr>
          </a:p>
        </p:txBody>
      </p:sp>
      <p:sp>
        <p:nvSpPr>
          <p:cNvPr id="4" name="椭圆 3"/>
          <p:cNvSpPr/>
          <p:nvPr/>
        </p:nvSpPr>
        <p:spPr>
          <a:xfrm>
            <a:off x="876300" y="39146"/>
            <a:ext cx="5819775" cy="843915"/>
          </a:xfrm>
          <a:prstGeom prst="ellipse">
            <a:avLst/>
          </a:prstGeom>
          <a:solidFill>
            <a:srgbClr val="C00000"/>
          </a:solidFill>
          <a:scene3d>
            <a:camera prst="obliqueTop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just"/>
            <a:r>
              <a:rPr lang="zh-CN" altLang="en-US" sz="3600" b="1" i="0">
                <a:effectLst/>
                <a:latin typeface="微软雅黑" panose="020b0503020204020204" charset="-122"/>
                <a:ea typeface="微软雅黑"/>
              </a:rPr>
              <a:t>细节理解：</a:t>
            </a:r>
            <a:endParaRPr lang="zh-CN" altLang="en-US" sz="3600" b="0" i="0">
              <a:effectLst/>
              <a:latin typeface="system-ui"/>
            </a:endParaRPr>
          </a:p>
        </p:txBody>
      </p:sp>
      <p:sp>
        <p:nvSpPr>
          <p:cNvPr id="5" name="Rectangle 1"/>
          <p:cNvSpPr>
            <a:spLocks noChangeArrowheads="1"/>
          </p:cNvSpPr>
          <p:nvPr/>
        </p:nvSpPr>
        <p:spPr bwMode="auto">
          <a:xfrm>
            <a:off x="257174" y="3069401"/>
            <a:ext cx="11782425"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9pPr>
          </a:lstStyle>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200" b="0" i="0" u="none" strike="noStrike" cap="none" normalizeH="0" baseline="0">
                <a:ln>
                  <a:noFill/>
                </a:ln>
                <a:solidFill>
                  <a:schemeClr val="tx1"/>
                </a:solidFill>
                <a:effectLst/>
                <a:latin typeface="微软雅黑" panose="020b0503020204020204" charset="-122"/>
                <a:ea typeface="微软雅黑"/>
              </a:rPr>
              <a:t>分为</a:t>
            </a:r>
            <a:r>
              <a:rPr kumimoji="0" lang="zh-CN" altLang="zh-CN" sz="3200" b="0" i="0" u="none" strike="noStrike" cap="none" normalizeH="0" baseline="0">
                <a:ln>
                  <a:noFill/>
                </a:ln>
                <a:solidFill>
                  <a:srgbClr val="FF0000"/>
                </a:solidFill>
                <a:effectLst/>
                <a:latin typeface="微软雅黑" panose="020b0503020204020204" charset="-122"/>
                <a:ea typeface="微软雅黑"/>
              </a:rPr>
              <a:t>直接理解题</a:t>
            </a:r>
            <a:r>
              <a:rPr kumimoji="0" lang="zh-CN" altLang="zh-CN" sz="3200" b="0" i="0" u="none" strike="noStrike" cap="none" normalizeH="0" baseline="0">
                <a:ln>
                  <a:noFill/>
                </a:ln>
                <a:solidFill>
                  <a:schemeClr val="tx1"/>
                </a:solidFill>
                <a:effectLst/>
                <a:latin typeface="微软雅黑" panose="020b0503020204020204" charset="-122"/>
                <a:ea typeface="微软雅黑"/>
              </a:rPr>
              <a:t>和</a:t>
            </a:r>
            <a:r>
              <a:rPr kumimoji="0" lang="zh-CN" altLang="zh-CN" sz="3200" b="0" i="0" u="none" strike="noStrike" cap="none" normalizeH="0" baseline="0">
                <a:ln>
                  <a:noFill/>
                </a:ln>
                <a:solidFill>
                  <a:srgbClr val="FF0000"/>
                </a:solidFill>
                <a:effectLst/>
                <a:latin typeface="微软雅黑" panose="020b0503020204020204" charset="-122"/>
                <a:ea typeface="微软雅黑"/>
              </a:rPr>
              <a:t>间接理解题</a:t>
            </a:r>
            <a:r>
              <a:rPr kumimoji="0" lang="zh-CN" altLang="zh-CN" sz="3200" b="0" i="0" u="none" strike="noStrike" cap="none" normalizeH="0" baseline="0">
                <a:ln>
                  <a:noFill/>
                </a:ln>
                <a:solidFill>
                  <a:schemeClr val="tx1"/>
                </a:solidFill>
                <a:effectLst/>
                <a:latin typeface="微软雅黑" panose="020b0503020204020204" charset="-122"/>
                <a:ea typeface="微软雅黑"/>
              </a:rPr>
              <a:t>，前者常用</a:t>
            </a:r>
            <a:r>
              <a:rPr kumimoji="0" lang="zh-CN" altLang="zh-CN" sz="3200" b="0" i="0" u="none" strike="noStrike" cap="none" normalizeH="0" baseline="0">
                <a:ln>
                  <a:noFill/>
                </a:ln>
                <a:solidFill>
                  <a:schemeClr val="tx1"/>
                </a:solidFill>
                <a:effectLst/>
                <a:ea typeface="system-ui"/>
              </a:rPr>
              <a:t>who, what, which, when, where, why</a:t>
            </a:r>
            <a:r>
              <a:rPr kumimoji="0" lang="zh-CN" altLang="zh-CN" sz="3200" b="0" i="0" u="none" strike="noStrike" cap="none" normalizeH="0" baseline="0">
                <a:ln>
                  <a:noFill/>
                </a:ln>
                <a:solidFill>
                  <a:schemeClr val="tx1"/>
                </a:solidFill>
                <a:effectLst/>
                <a:latin typeface="微软雅黑" panose="020b0503020204020204" charset="-122"/>
                <a:ea typeface="微软雅黑"/>
              </a:rPr>
              <a:t>和</a:t>
            </a:r>
            <a:r>
              <a:rPr kumimoji="0" lang="zh-CN" altLang="zh-CN" sz="3200" b="0" i="0" u="none" strike="noStrike" cap="none" normalizeH="0" baseline="0">
                <a:ln>
                  <a:noFill/>
                </a:ln>
                <a:solidFill>
                  <a:schemeClr val="tx1"/>
                </a:solidFill>
                <a:effectLst/>
                <a:ea typeface="system-ui"/>
              </a:rPr>
              <a:t>how</a:t>
            </a:r>
            <a:r>
              <a:rPr kumimoji="0" lang="zh-CN" altLang="zh-CN" sz="3200" b="0" i="0" u="none" strike="noStrike" cap="none" normalizeH="0" baseline="0">
                <a:ln>
                  <a:noFill/>
                </a:ln>
                <a:solidFill>
                  <a:schemeClr val="tx1"/>
                </a:solidFill>
                <a:effectLst/>
                <a:latin typeface="微软雅黑" panose="020b0503020204020204" charset="-122"/>
                <a:ea typeface="微软雅黑"/>
              </a:rPr>
              <a:t>提问</a:t>
            </a:r>
            <a:r>
              <a:rPr lang="zh-CN" altLang="en-US" sz="3200">
                <a:latin typeface="微软雅黑" panose="020b0503020204020204" charset="-122"/>
                <a:ea typeface="微软雅黑"/>
              </a:rPr>
              <a:t>。</a:t>
            </a:r>
            <a:r>
              <a:rPr kumimoji="0" lang="zh-CN" altLang="zh-CN" sz="3200" b="0" i="0" u="none" strike="noStrike" cap="none" normalizeH="0" baseline="0">
                <a:ln>
                  <a:noFill/>
                </a:ln>
                <a:solidFill>
                  <a:schemeClr val="tx1"/>
                </a:solidFill>
                <a:effectLst/>
                <a:latin typeface="微软雅黑" panose="020b0503020204020204" charset="-122"/>
                <a:ea typeface="微软雅黑"/>
              </a:rPr>
              <a:t>后者需与原文信息转换，表达上与原文有差异。常见命题形式有：</a:t>
            </a:r>
            <a:endParaRPr kumimoji="0" lang="zh-CN" altLang="zh-CN" sz="2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200" b="0" i="0" u="none" strike="noStrike" cap="none" normalizeH="0" baseline="0">
                <a:ln>
                  <a:noFill/>
                </a:ln>
                <a:solidFill>
                  <a:schemeClr val="tx1"/>
                </a:solidFill>
                <a:effectLst/>
                <a:latin typeface="Arial" pitchFamily="34" charset="0"/>
                <a:ea typeface="system-ui"/>
              </a:rPr>
              <a:t>What can we </a:t>
            </a:r>
            <a:r>
              <a:rPr kumimoji="0" lang="zh-CN" altLang="zh-CN" sz="3200" b="0" i="0" u="none" strike="noStrike" cap="none" normalizeH="0" baseline="0">
                <a:ln>
                  <a:noFill/>
                </a:ln>
                <a:solidFill>
                  <a:srgbClr val="FF0000"/>
                </a:solidFill>
                <a:effectLst/>
                <a:latin typeface="Arial" pitchFamily="34" charset="0"/>
                <a:ea typeface="system-ui"/>
              </a:rPr>
              <a:t>learn from </a:t>
            </a:r>
            <a:r>
              <a:rPr kumimoji="0" lang="zh-CN" altLang="zh-CN" sz="3200" b="0" i="0" u="none" strike="noStrike" cap="none" normalizeH="0" baseline="0">
                <a:ln>
                  <a:noFill/>
                </a:ln>
                <a:solidFill>
                  <a:schemeClr val="tx1"/>
                </a:solidFill>
                <a:effectLst/>
                <a:latin typeface="Arial" pitchFamily="34" charset="0"/>
                <a:ea typeface="system-ui"/>
              </a:rPr>
              <a:t>the passage? All the following are mentioned</a:t>
            </a:r>
            <a:r>
              <a:rPr kumimoji="0" lang="zh-CN" altLang="zh-CN" sz="3200" b="0" i="0" u="none" strike="noStrike" cap="none" normalizeH="0" baseline="0">
                <a:ln>
                  <a:noFill/>
                </a:ln>
                <a:solidFill>
                  <a:srgbClr val="FF0000"/>
                </a:solidFill>
                <a:effectLst/>
                <a:latin typeface="Arial" pitchFamily="34" charset="0"/>
                <a:ea typeface="system-ui"/>
              </a:rPr>
              <a:t> except</a:t>
            </a:r>
            <a:r>
              <a:rPr kumimoji="0" lang="en-US" altLang="zh-CN" sz="3200" b="0" i="0" u="none" strike="noStrike" cap="none" normalizeH="0" baseline="0">
                <a:ln>
                  <a:noFill/>
                </a:ln>
                <a:solidFill>
                  <a:srgbClr val="FF0000"/>
                </a:solidFill>
                <a:effectLst/>
                <a:latin typeface="Arial" pitchFamily="34" charset="0"/>
                <a:ea typeface="system-ui"/>
              </a:rPr>
              <a:t>.....</a:t>
            </a:r>
            <a:r>
              <a:rPr kumimoji="0" lang="zh-CN" altLang="zh-CN" sz="3200" b="0" i="0" u="none" strike="noStrike" cap="none" normalizeH="0" baseline="0">
                <a:ln>
                  <a:noFill/>
                </a:ln>
                <a:solidFill>
                  <a:schemeClr val="tx1"/>
                </a:solidFill>
                <a:effectLst/>
                <a:latin typeface="微软雅黑" panose="020b0503020204020204" charset="-122"/>
                <a:ea typeface="微软雅黑"/>
              </a:rPr>
              <a:t>？</a:t>
            </a:r>
            <a:r>
              <a:rPr kumimoji="0" lang="zh-CN" altLang="zh-CN" sz="3200" b="0" i="0" u="none" strike="noStrike" cap="none" normalizeH="0" baseline="0">
                <a:ln>
                  <a:noFill/>
                </a:ln>
                <a:solidFill>
                  <a:schemeClr val="tx1"/>
                </a:solidFill>
                <a:effectLst/>
                <a:ea typeface="system-ui"/>
              </a:rPr>
              <a:t>Which of the following is mentioned (not mentioned)? Which of the following statements is true/ right/ false/ wrong about…?</a:t>
            </a:r>
            <a:r>
              <a:rPr kumimoji="0" lang="zh-CN" altLang="en-US" sz="3200" b="0" i="0" u="none" strike="noStrike" cap="none" normalizeH="0" baseline="0">
                <a:ln>
                  <a:noFill/>
                </a:ln>
                <a:solidFill>
                  <a:srgbClr val="FF0000"/>
                </a:solidFill>
                <a:effectLst/>
                <a:ea typeface="system-ui"/>
              </a:rPr>
              <a:t>（选项定位）</a:t>
            </a:r>
            <a:endParaRPr kumimoji="0" lang="zh-CN" altLang="zh-CN" sz="6000" b="0" i="0" u="none" strike="noStrike" cap="none" normalizeH="0" baseline="0">
              <a:ln>
                <a:noFill/>
              </a:ln>
              <a:solidFill>
                <a:srgbClr val="FF0000"/>
              </a:solidFill>
              <a:effectLst/>
              <a:latin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5" name="文本框 4"/>
          <p:cNvSpPr txBox="1"/>
          <p:nvPr/>
        </p:nvSpPr>
        <p:spPr>
          <a:xfrm>
            <a:off x="447675" y="1381125"/>
            <a:ext cx="9982200" cy="415498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66700" indent="-266700" algn="just">
              <a:spcBef>
                <a:spcPct val="0"/>
              </a:spcBef>
              <a:spcAft>
                <a:spcPct val="0"/>
              </a:spcAft>
            </a:pPr>
            <a:r>
              <a:rPr lang="zh-CN" altLang="en-US" sz="2400" b="1" i="0">
                <a:solidFill>
                  <a:srgbClr val="FF0000"/>
                </a:solidFill>
                <a:effectLst/>
                <a:latin typeface="+mn-ea"/>
              </a:rPr>
              <a:t>解题技巧一、关键词快速匹配</a:t>
            </a:r>
            <a:endParaRPr lang="zh-CN" altLang="en-US" b="0" i="0">
              <a:solidFill>
                <a:srgbClr val="FF0000"/>
              </a:solidFill>
              <a:effectLst/>
              <a:latin typeface="+mn-ea"/>
            </a:endParaRPr>
          </a:p>
          <a:p>
            <a:pPr marL="536575" indent="-269875" algn="just">
              <a:spcBef>
                <a:spcPct val="0"/>
              </a:spcBef>
              <a:spcAft>
                <a:spcPct val="0"/>
              </a:spcAft>
            </a:pPr>
            <a:r>
              <a:rPr lang="en-US" altLang="zh-CN" sz="2400" b="1" i="0">
                <a:effectLst/>
                <a:latin typeface="+mn-ea"/>
              </a:rPr>
              <a:t>1.</a:t>
            </a:r>
            <a:r>
              <a:rPr lang="zh-CN" altLang="en-US" sz="2400" b="1" i="0">
                <a:effectLst/>
                <a:latin typeface="+mn-ea"/>
              </a:rPr>
              <a:t>题干划关键词（特殊疑问词；人名</a:t>
            </a:r>
            <a:r>
              <a:rPr lang="en-US" altLang="zh-CN" sz="2400" b="1" i="0">
                <a:effectLst/>
                <a:latin typeface="+mn-ea"/>
              </a:rPr>
              <a:t>/</a:t>
            </a:r>
            <a:r>
              <a:rPr lang="zh-CN" altLang="en-US" sz="2400" b="1" i="0">
                <a:effectLst/>
                <a:latin typeface="+mn-ea"/>
              </a:rPr>
              <a:t>地名等；时间</a:t>
            </a:r>
            <a:r>
              <a:rPr lang="en-US" altLang="zh-CN" sz="2400" b="1" i="0">
                <a:effectLst/>
                <a:latin typeface="+mn-ea"/>
              </a:rPr>
              <a:t>/</a:t>
            </a:r>
            <a:r>
              <a:rPr lang="zh-CN" altLang="en-US" sz="2400" b="1" i="0">
                <a:effectLst/>
                <a:latin typeface="+mn-ea"/>
              </a:rPr>
              <a:t>数字</a:t>
            </a:r>
            <a:r>
              <a:rPr lang="en-US" altLang="zh-CN" sz="2400" b="1" i="0">
                <a:effectLst/>
                <a:latin typeface="+mn-ea"/>
              </a:rPr>
              <a:t>/</a:t>
            </a:r>
            <a:r>
              <a:rPr lang="zh-CN" altLang="en-US" sz="2400" b="1" i="0">
                <a:effectLst/>
                <a:latin typeface="+mn-ea"/>
              </a:rPr>
              <a:t>比较级最高级等</a:t>
            </a:r>
            <a:r>
              <a:rPr lang="en-US" altLang="zh-CN" sz="2400" b="1" i="0">
                <a:effectLst/>
                <a:latin typeface="+mn-ea"/>
              </a:rPr>
              <a:t>——</a:t>
            </a:r>
            <a:r>
              <a:rPr lang="zh-CN" altLang="en-US" sz="2400" b="1" i="0">
                <a:effectLst/>
                <a:latin typeface="+mn-ea"/>
              </a:rPr>
              <a:t>易查找）</a:t>
            </a:r>
            <a:endParaRPr lang="zh-CN" altLang="en-US" b="0" i="0">
              <a:effectLst/>
              <a:latin typeface="+mn-ea"/>
            </a:endParaRPr>
          </a:p>
          <a:p>
            <a:pPr marL="536575" indent="-269875" algn="just">
              <a:spcBef>
                <a:spcPct val="0"/>
              </a:spcBef>
              <a:spcAft>
                <a:spcPct val="0"/>
              </a:spcAft>
            </a:pPr>
            <a:r>
              <a:rPr lang="en-US" altLang="zh-CN" sz="2400" b="1" i="0">
                <a:effectLst/>
                <a:latin typeface="+mn-ea"/>
              </a:rPr>
              <a:t>2.</a:t>
            </a:r>
            <a:r>
              <a:rPr lang="zh-CN" altLang="en-US" sz="2400" b="1">
                <a:latin typeface="+mn-ea"/>
              </a:rPr>
              <a:t>文中定位关键词</a:t>
            </a:r>
            <a:r>
              <a:rPr lang="zh-CN" altLang="en-US" sz="2400" b="1" i="0">
                <a:effectLst/>
                <a:latin typeface="+mn-ea"/>
              </a:rPr>
              <a:t>（句子</a:t>
            </a:r>
            <a:r>
              <a:rPr lang="en-US" altLang="zh-CN" sz="2400" b="1" i="0">
                <a:effectLst/>
                <a:latin typeface="+mn-ea"/>
              </a:rPr>
              <a:t>/</a:t>
            </a:r>
            <a:r>
              <a:rPr lang="zh-CN" altLang="en-US" sz="2400" b="1" i="0">
                <a:effectLst/>
                <a:latin typeface="+mn-ea"/>
              </a:rPr>
              <a:t>段落，一般不跨段）</a:t>
            </a:r>
            <a:endParaRPr lang="zh-CN" altLang="en-US" b="0" i="0">
              <a:effectLst/>
              <a:latin typeface="+mn-ea"/>
            </a:endParaRPr>
          </a:p>
          <a:p>
            <a:pPr marL="536575" indent="-269875" algn="just">
              <a:spcBef>
                <a:spcPct val="0"/>
              </a:spcBef>
              <a:spcAft>
                <a:spcPct val="0"/>
              </a:spcAft>
            </a:pPr>
            <a:r>
              <a:rPr lang="en-US" altLang="zh-CN" sz="2400" b="1" i="0">
                <a:effectLst/>
                <a:latin typeface="+mn-ea"/>
              </a:rPr>
              <a:t>3.</a:t>
            </a:r>
            <a:r>
              <a:rPr lang="zh-CN" altLang="en-US" sz="2400" b="1" i="0">
                <a:effectLst/>
                <a:latin typeface="+mn-ea"/>
              </a:rPr>
              <a:t>对比选项与</a:t>
            </a:r>
            <a:r>
              <a:rPr lang="zh-CN" altLang="en-US" sz="2400" b="1">
                <a:latin typeface="+mn-ea"/>
              </a:rPr>
              <a:t>关键词</a:t>
            </a:r>
            <a:r>
              <a:rPr lang="zh-CN" altLang="en-US" sz="2400" b="1" i="0">
                <a:effectLst/>
                <a:latin typeface="+mn-ea"/>
              </a:rPr>
              <a:t>（原文复现；</a:t>
            </a:r>
            <a:r>
              <a:rPr lang="zh-CN" altLang="en-US" sz="2400" b="1" i="0" u="sng">
                <a:effectLst/>
                <a:latin typeface="+mn-ea"/>
              </a:rPr>
              <a:t>同义替换</a:t>
            </a:r>
            <a:r>
              <a:rPr lang="zh-CN" altLang="en-US" sz="2400" b="1" i="0">
                <a:effectLst/>
                <a:latin typeface="+mn-ea"/>
              </a:rPr>
              <a:t>！！信息整合</a:t>
            </a:r>
            <a:r>
              <a:rPr lang="en-US" altLang="zh-CN" sz="2400" b="1" i="0">
                <a:effectLst/>
                <a:latin typeface="+mn-ea"/>
              </a:rPr>
              <a:t>—</a:t>
            </a:r>
            <a:r>
              <a:rPr lang="zh-CN" altLang="en-US" sz="2400" b="1" i="0">
                <a:effectLst/>
                <a:latin typeface="+mn-ea"/>
              </a:rPr>
              <a:t>原文精简句）</a:t>
            </a:r>
            <a:endParaRPr lang="zh-CN" altLang="en-US" b="0" i="0">
              <a:effectLst/>
              <a:latin typeface="+mn-ea"/>
            </a:endParaRPr>
          </a:p>
          <a:p>
            <a:pPr marL="266700" indent="-266700" algn="just">
              <a:spcBef>
                <a:spcPct val="0"/>
              </a:spcBef>
              <a:spcAft>
                <a:spcPct val="0"/>
              </a:spcAft>
            </a:pPr>
            <a:r>
              <a:rPr lang="en-US" altLang="zh-CN" sz="2400" b="1" i="0">
                <a:effectLst/>
                <a:latin typeface="+mn-ea"/>
              </a:rPr>
              <a:t>l</a:t>
            </a:r>
            <a:r>
              <a:rPr lang="zh-CN" altLang="en-US" sz="2400" b="1" i="0">
                <a:effectLst/>
                <a:latin typeface="+mn-ea"/>
              </a:rPr>
              <a:t>干扰项</a:t>
            </a:r>
            <a:r>
              <a:rPr lang="en-US" altLang="zh-CN" sz="2400" b="1" i="0">
                <a:effectLst/>
                <a:latin typeface="+mn-ea"/>
              </a:rPr>
              <a:t>——</a:t>
            </a:r>
            <a:endParaRPr lang="zh-CN" altLang="en-US" b="0" i="0">
              <a:effectLst/>
              <a:latin typeface="+mn-ea"/>
            </a:endParaRPr>
          </a:p>
          <a:p>
            <a:pPr marL="266700" indent="-266700" algn="just">
              <a:spcBef>
                <a:spcPct val="0"/>
              </a:spcBef>
              <a:spcAft>
                <a:spcPct val="0"/>
              </a:spcAft>
            </a:pPr>
            <a:r>
              <a:rPr lang="zh-CN" altLang="en-US" sz="2400" b="1" i="0">
                <a:effectLst/>
                <a:latin typeface="+mn-ea"/>
              </a:rPr>
              <a:t>（</a:t>
            </a:r>
            <a:r>
              <a:rPr lang="en-US" altLang="zh-CN" sz="2400" b="1" i="0">
                <a:effectLst/>
                <a:latin typeface="+mn-ea"/>
              </a:rPr>
              <a:t>1</a:t>
            </a:r>
            <a:r>
              <a:rPr lang="zh-CN" altLang="en-US" sz="2400" b="1" i="0">
                <a:effectLst/>
                <a:latin typeface="+mn-ea"/>
              </a:rPr>
              <a:t>）无中生有（切忌主观臆断）</a:t>
            </a:r>
            <a:endParaRPr lang="zh-CN" altLang="en-US" b="0" i="0">
              <a:effectLst/>
              <a:latin typeface="+mn-ea"/>
            </a:endParaRPr>
          </a:p>
          <a:p>
            <a:pPr marL="0" indent="0" algn="just">
              <a:spcBef>
                <a:spcPct val="0"/>
              </a:spcBef>
              <a:spcAft>
                <a:spcPct val="0"/>
              </a:spcAft>
            </a:pPr>
            <a:r>
              <a:rPr lang="zh-CN" altLang="en-US" sz="2400" b="1" i="0">
                <a:effectLst/>
                <a:latin typeface="+mn-ea"/>
              </a:rPr>
              <a:t>（</a:t>
            </a:r>
            <a:r>
              <a:rPr lang="en-US" altLang="zh-CN" sz="2400" b="1" i="0">
                <a:effectLst/>
                <a:latin typeface="+mn-ea"/>
              </a:rPr>
              <a:t>2</a:t>
            </a:r>
            <a:r>
              <a:rPr lang="zh-CN" altLang="en-US" sz="2400" b="1" i="0">
                <a:effectLst/>
                <a:latin typeface="+mn-ea"/>
              </a:rPr>
              <a:t>）与原文相反（</a:t>
            </a:r>
            <a:r>
              <a:rPr lang="en-US" altLang="zh-CN" sz="2400" b="1" i="0">
                <a:effectLst/>
                <a:latin typeface="+mn-ea"/>
              </a:rPr>
              <a:t>is</a:t>
            </a:r>
            <a:r>
              <a:rPr lang="zh-CN" altLang="en-US" sz="2400" b="1" i="0">
                <a:effectLst/>
                <a:latin typeface="+mn-ea"/>
              </a:rPr>
              <a:t>变</a:t>
            </a:r>
            <a:r>
              <a:rPr lang="en-US" altLang="zh-CN" sz="2400" b="1" i="0">
                <a:effectLst/>
                <a:latin typeface="+mn-ea"/>
              </a:rPr>
              <a:t>is not</a:t>
            </a:r>
            <a:r>
              <a:rPr lang="zh-CN" altLang="en-US" sz="2400" b="1" i="0">
                <a:effectLst/>
                <a:latin typeface="+mn-ea"/>
              </a:rPr>
              <a:t>；</a:t>
            </a:r>
            <a:r>
              <a:rPr lang="en-US" altLang="zh-CN" sz="2400" b="1" i="0">
                <a:effectLst/>
                <a:latin typeface="+mn-ea"/>
              </a:rPr>
              <a:t>expensive—cheap …</a:t>
            </a:r>
            <a:r>
              <a:rPr lang="zh-CN" altLang="en-US" sz="2400" b="1" i="0">
                <a:effectLst/>
                <a:latin typeface="+mn-ea"/>
              </a:rPr>
              <a:t>）</a:t>
            </a:r>
            <a:endParaRPr lang="zh-CN" altLang="en-US" b="0" i="0">
              <a:effectLst/>
              <a:latin typeface="+mn-ea"/>
            </a:endParaRPr>
          </a:p>
          <a:p>
            <a:pPr marL="0" indent="0" algn="just">
              <a:spcBef>
                <a:spcPct val="0"/>
              </a:spcBef>
              <a:spcAft>
                <a:spcPct val="0"/>
              </a:spcAft>
            </a:pPr>
            <a:r>
              <a:rPr lang="zh-CN" altLang="en-US" sz="2400" b="1" i="0">
                <a:effectLst/>
                <a:latin typeface="+mn-ea"/>
              </a:rPr>
              <a:t>（</a:t>
            </a:r>
            <a:r>
              <a:rPr lang="en-US" altLang="zh-CN" sz="2400" b="1" i="0">
                <a:effectLst/>
                <a:latin typeface="+mn-ea"/>
              </a:rPr>
              <a:t>3</a:t>
            </a:r>
            <a:r>
              <a:rPr lang="zh-CN" altLang="en-US" sz="2400" b="1" i="0">
                <a:effectLst/>
                <a:latin typeface="+mn-ea"/>
              </a:rPr>
              <a:t>）半对半错 （有错就排除）</a:t>
            </a:r>
            <a:endParaRPr lang="zh-CN" altLang="en-US" b="0" i="0">
              <a:effectLst/>
              <a:latin typeface="+mn-ea"/>
            </a:endParaRPr>
          </a:p>
          <a:p>
            <a:pPr marL="0" indent="0" algn="just">
              <a:spcBef>
                <a:spcPct val="0"/>
              </a:spcBef>
              <a:spcAft>
                <a:spcPct val="0"/>
              </a:spcAft>
            </a:pPr>
            <a:r>
              <a:rPr lang="zh-CN" altLang="en-US" sz="2400" b="1" i="0">
                <a:effectLst/>
                <a:latin typeface="+mn-ea"/>
              </a:rPr>
              <a:t>（</a:t>
            </a:r>
            <a:r>
              <a:rPr lang="en-US" altLang="zh-CN" sz="2400" b="1" i="0">
                <a:effectLst/>
                <a:latin typeface="+mn-ea"/>
              </a:rPr>
              <a:t>4</a:t>
            </a:r>
            <a:r>
              <a:rPr lang="zh-CN" altLang="en-US" sz="2400" b="1" i="0">
                <a:effectLst/>
                <a:latin typeface="+mn-ea"/>
              </a:rPr>
              <a:t>）偷换概念 （如</a:t>
            </a:r>
            <a:r>
              <a:rPr lang="en-US" altLang="zh-CN" sz="2400" b="1" i="0">
                <a:effectLst/>
                <a:latin typeface="+mn-ea"/>
              </a:rPr>
              <a:t>A do B</a:t>
            </a:r>
            <a:r>
              <a:rPr lang="zh-CN" altLang="en-US" sz="2400" b="1" i="0">
                <a:effectLst/>
                <a:latin typeface="+mn-ea"/>
              </a:rPr>
              <a:t>变为</a:t>
            </a:r>
            <a:r>
              <a:rPr lang="en-US" altLang="zh-CN" sz="2400" b="1" i="0">
                <a:effectLst/>
                <a:latin typeface="+mn-ea"/>
              </a:rPr>
              <a:t>C </a:t>
            </a:r>
            <a:endParaRPr lang="zh-CN" altLang="en-US" b="0" i="0">
              <a:effectLst/>
              <a:latin typeface="+mn-ea"/>
            </a:endParaRPr>
          </a:p>
          <a:p>
            <a:pPr algn="just"/>
            <a:r>
              <a:rPr lang="zh-CN" altLang="en-US" sz="2400" b="1" i="0">
                <a:effectLst/>
                <a:latin typeface="+mn-ea"/>
              </a:rPr>
              <a:t>（</a:t>
            </a:r>
            <a:r>
              <a:rPr lang="en-US" altLang="zh-CN" sz="2400" b="1" i="0">
                <a:effectLst/>
                <a:latin typeface="+mn-ea"/>
              </a:rPr>
              <a:t>5</a:t>
            </a:r>
            <a:r>
              <a:rPr lang="zh-CN" altLang="en-US" sz="2400" b="1" i="0">
                <a:effectLst/>
                <a:latin typeface="+mn-ea"/>
              </a:rPr>
              <a:t>）过于绝对的选项</a:t>
            </a:r>
            <a:r>
              <a:rPr lang="en-US" altLang="zh-CN" sz="2400" b="1" i="0">
                <a:effectLst/>
                <a:latin typeface="+mn-ea"/>
              </a:rPr>
              <a:t>—must/all</a:t>
            </a:r>
            <a:r>
              <a:rPr lang="en-US" altLang="zh-CN" sz="2400" b="1">
                <a:latin typeface="+mn-ea"/>
              </a:rPr>
              <a:t>/only</a:t>
            </a:r>
            <a:r>
              <a:rPr lang="en-US" altLang="zh-CN" sz="2400" b="1" i="0">
                <a:effectLst/>
                <a:latin typeface="+mn-ea"/>
              </a:rPr>
              <a:t>...</a:t>
            </a:r>
            <a:endParaRPr lang="zh-CN" altLang="en-US" b="0" i="0">
              <a:effectLst/>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4" name="文本框 3"/>
          <p:cNvSpPr txBox="1"/>
          <p:nvPr/>
        </p:nvSpPr>
        <p:spPr>
          <a:xfrm>
            <a:off x="314326" y="942975"/>
            <a:ext cx="10353674" cy="277281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304800" algn="just">
              <a:spcBef>
                <a:spcPct val="0"/>
              </a:spcBef>
              <a:spcAft>
                <a:spcPct val="0"/>
              </a:spcAft>
            </a:pPr>
            <a:r>
              <a:rPr lang="en-US" altLang="zh-CN" sz="2800" b="0" i="0">
                <a:effectLst/>
                <a:latin typeface="Times New Roman" panose="02020603050405020304" pitchFamily="18" charset="0"/>
              </a:rPr>
              <a:t>All customers travelling on TransLink services must be in possession of a valid ticket before boarding. For ticket information, please ask at your local station or call 13 12 30.</a:t>
            </a:r>
            <a:endParaRPr lang="en-US" altLang="zh-CN" sz="2000" b="0" i="0">
              <a:effectLst/>
              <a:latin typeface="Calibri" panose="020f0502020204030204" pitchFamily="34" charset="0"/>
            </a:endParaRPr>
          </a:p>
          <a:p>
            <a:pPr marL="0" indent="304800" algn="just">
              <a:spcBef>
                <a:spcPct val="0"/>
              </a:spcBef>
              <a:spcAft>
                <a:spcPct val="0"/>
              </a:spcAft>
            </a:pPr>
            <a:r>
              <a:rPr lang="en-US" altLang="zh-CN" sz="2800" b="0" i="0">
                <a:effectLst/>
                <a:latin typeface="Times New Roman" panose="02020603050405020304" pitchFamily="18" charset="0"/>
              </a:rPr>
              <a:t>While Queensland Rail makes every effort to ensure trains run as scheduled, there can be no guarantee of connections between trains or between train services and bus services.</a:t>
            </a:r>
            <a:endParaRPr lang="en-US" altLang="zh-CN" sz="2000" b="0" i="0">
              <a:effectLst/>
              <a:latin typeface="Calibri" panose="020f0502020204030204" pitchFamily="34" charset="0"/>
            </a:endParaRPr>
          </a:p>
        </p:txBody>
      </p:sp>
      <p:sp>
        <p:nvSpPr>
          <p:cNvPr id="6" name="文本框 5"/>
          <p:cNvSpPr txBox="1"/>
          <p:nvPr/>
        </p:nvSpPr>
        <p:spPr>
          <a:xfrm>
            <a:off x="314325" y="310634"/>
            <a:ext cx="6096000"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0" i="0">
                <a:effectLst/>
                <a:latin typeface="微软雅黑" panose="020b0503020204020204" charset="-122"/>
                <a:ea typeface="微软雅黑"/>
              </a:rPr>
              <a:t>例题演练：</a:t>
            </a:r>
            <a:endParaRPr lang="zh-CN" altLang="en-US" sz="2800"/>
          </a:p>
        </p:txBody>
      </p:sp>
      <p:sp>
        <p:nvSpPr>
          <p:cNvPr id="8" name="文本框 7"/>
          <p:cNvSpPr txBox="1"/>
          <p:nvPr/>
        </p:nvSpPr>
        <p:spPr>
          <a:xfrm>
            <a:off x="219075" y="4345365"/>
            <a:ext cx="11582400" cy="15696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spcBef>
                <a:spcPct val="0"/>
              </a:spcBef>
              <a:spcAft>
                <a:spcPct val="0"/>
              </a:spcAft>
            </a:pPr>
            <a:r>
              <a:rPr lang="en-US" altLang="zh-CN" sz="3200" b="0" i="0">
                <a:effectLst/>
                <a:latin typeface="Times New Roman" panose="02020603050405020304" pitchFamily="18" charset="0"/>
              </a:rPr>
              <a:t>1. What would you do to get ticket information?    </a:t>
            </a:r>
            <a:endParaRPr lang="en-US" altLang="zh-CN" sz="2400" b="0" i="0">
              <a:effectLst/>
              <a:latin typeface="Calibri" panose="020f0502020204030204" pitchFamily="34" charset="0"/>
            </a:endParaRPr>
          </a:p>
          <a:p>
            <a:pPr indent="0" algn="just">
              <a:spcBef>
                <a:spcPct val="0"/>
              </a:spcBef>
              <a:spcAft>
                <a:spcPct val="0"/>
              </a:spcAft>
            </a:pPr>
            <a:r>
              <a:rPr lang="en-US" altLang="zh-CN" sz="3200" b="0" i="0">
                <a:effectLst/>
                <a:latin typeface="Times New Roman" panose="02020603050405020304" pitchFamily="18" charset="0"/>
              </a:rPr>
              <a:t>A. Call 13 16 17.                                    B. Visit translink.com.au.</a:t>
            </a:r>
            <a:endParaRPr lang="en-US" altLang="zh-CN" sz="2400" b="0" i="0">
              <a:effectLst/>
              <a:latin typeface="Calibri" panose="020f0502020204030204" pitchFamily="34" charset="0"/>
            </a:endParaRPr>
          </a:p>
          <a:p>
            <a:pPr indent="0" algn="just">
              <a:spcBef>
                <a:spcPct val="0"/>
              </a:spcBef>
              <a:spcAft>
                <a:spcPct val="0"/>
              </a:spcAft>
            </a:pPr>
            <a:r>
              <a:rPr lang="en-US" altLang="zh-CN" sz="3200" b="0" i="0">
                <a:effectLst/>
                <a:latin typeface="Times New Roman" panose="02020603050405020304" pitchFamily="18" charset="0"/>
              </a:rPr>
              <a:t>C. Ask at the local station.                        D. Check the train schedule.</a:t>
            </a:r>
            <a:endParaRPr lang="en-US" altLang="zh-CN" sz="2400" b="0" i="0">
              <a:effectLst/>
              <a:latin typeface="Calibri" panose="020f0502020204030204" pitchFamily="34" charset="0"/>
            </a:endParaRPr>
          </a:p>
        </p:txBody>
      </p:sp>
      <p:sp>
        <p:nvSpPr>
          <p:cNvPr id="9" name="笑脸 8"/>
          <p:cNvSpPr/>
          <p:nvPr/>
        </p:nvSpPr>
        <p:spPr>
          <a:xfrm>
            <a:off x="104775" y="5372100"/>
            <a:ext cx="676275" cy="542925"/>
          </a:xfrm>
          <a:prstGeom prst="smileyFac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4" name="文本框 3"/>
          <p:cNvSpPr txBox="1"/>
          <p:nvPr/>
        </p:nvSpPr>
        <p:spPr>
          <a:xfrm>
            <a:off x="247649" y="309086"/>
            <a:ext cx="10506075" cy="255454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304800" algn="just">
              <a:spcBef>
                <a:spcPct val="0"/>
              </a:spcBef>
              <a:spcAft>
                <a:spcPct val="0"/>
              </a:spcAft>
            </a:pPr>
            <a:r>
              <a:rPr lang="en-US" altLang="zh-CN" sz="3200" b="1" i="0">
                <a:effectLst/>
                <a:latin typeface="Times New Roman" panose="02020603050405020304" pitchFamily="18" charset="0"/>
              </a:rPr>
              <a:t>Lost property</a:t>
            </a:r>
            <a:r>
              <a:rPr lang="zh-CN" altLang="en-US" sz="3200" b="1" i="0">
                <a:effectLst/>
                <a:latin typeface="Times New Roman" panose="02020603050405020304" pitchFamily="18" charset="0"/>
              </a:rPr>
              <a:t>（</a:t>
            </a:r>
            <a:r>
              <a:rPr lang="zh-CN" altLang="en-US" sz="3200" b="1" i="0">
                <a:effectLst/>
                <a:latin typeface="微软雅黑" panose="020b0503020204020204" charset="-122"/>
                <a:ea typeface="微软雅黑"/>
              </a:rPr>
              <a:t>失物招领）</a:t>
            </a:r>
            <a:endParaRPr lang="zh-CN" altLang="en-US" sz="2400" b="0" i="0">
              <a:effectLst/>
              <a:latin typeface="Calibri" panose="020f0502020204030204" pitchFamily="34" charset="0"/>
            </a:endParaRPr>
          </a:p>
          <a:p>
            <a:pPr marL="0" indent="304800" algn="just">
              <a:spcBef>
                <a:spcPct val="0"/>
              </a:spcBef>
              <a:spcAft>
                <a:spcPct val="0"/>
              </a:spcAft>
            </a:pPr>
            <a:r>
              <a:rPr lang="en-US" altLang="zh-CN" sz="3200" b="0" i="0">
                <a:effectLst/>
                <a:latin typeface="Times New Roman" panose="02020603050405020304" pitchFamily="18" charset="0"/>
              </a:rPr>
              <a:t>Call Lost Property on 13 16 17 during business hours for items lost on Queensland Rail services. The lost property office is open Monday to Friday 7:30 am to 5:00 pm and is located</a:t>
            </a:r>
            <a:r>
              <a:rPr lang="zh-CN" altLang="en-US" sz="3200" b="0" i="0">
                <a:effectLst/>
                <a:latin typeface="Times New Roman" panose="02020603050405020304" pitchFamily="18" charset="0"/>
              </a:rPr>
              <a:t>（位于）</a:t>
            </a:r>
            <a:r>
              <a:rPr lang="en-US" altLang="zh-CN" sz="3200" b="0" i="0">
                <a:effectLst/>
                <a:latin typeface="Times New Roman" panose="02020603050405020304" pitchFamily="18" charset="0"/>
              </a:rPr>
              <a:t>at Roma Street station.</a:t>
            </a:r>
            <a:endParaRPr lang="en-US" altLang="zh-CN" sz="2400" b="0" i="0">
              <a:effectLst/>
              <a:latin typeface="Calibri" panose="020f0502020204030204" pitchFamily="34" charset="0"/>
            </a:endParaRPr>
          </a:p>
        </p:txBody>
      </p:sp>
      <p:sp>
        <p:nvSpPr>
          <p:cNvPr id="6" name="文本框 5"/>
          <p:cNvSpPr txBox="1"/>
          <p:nvPr/>
        </p:nvSpPr>
        <p:spPr>
          <a:xfrm>
            <a:off x="247649" y="3338810"/>
            <a:ext cx="11382375" cy="15696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spcBef>
                <a:spcPct val="0"/>
              </a:spcBef>
              <a:spcAft>
                <a:spcPct val="0"/>
              </a:spcAft>
            </a:pPr>
            <a:r>
              <a:rPr lang="en-US" altLang="zh-CN" sz="3200" b="0" i="0">
                <a:effectLst/>
                <a:latin typeface="Times New Roman" panose="02020603050405020304" pitchFamily="18" charset="0"/>
              </a:rPr>
              <a:t> At which station can you find the lost property office?</a:t>
            </a:r>
            <a:endParaRPr lang="en-US" altLang="zh-CN" sz="2400" b="0" i="0">
              <a:effectLst/>
              <a:latin typeface="Calibri" panose="020f0502020204030204" pitchFamily="34" charset="0"/>
            </a:endParaRPr>
          </a:p>
          <a:p>
            <a:pPr marL="514350" indent="-514350" algn="just">
              <a:spcBef>
                <a:spcPct val="0"/>
              </a:spcBef>
              <a:spcAft>
                <a:spcPct val="0"/>
              </a:spcAft>
              <a:buAutoNum type="alphaUcPeriod"/>
            </a:pPr>
            <a:r>
              <a:rPr lang="en-US" altLang="zh-CN" sz="3200" b="0" i="0" err="1">
                <a:effectLst/>
                <a:latin typeface="Times New Roman" panose="02020603050405020304" pitchFamily="18" charset="0"/>
              </a:rPr>
              <a:t>Altandi.                  B. Roma Street.           </a:t>
            </a:r>
            <a:endParaRPr lang="en-US" altLang="zh-CN" sz="3200" b="0" i="0" err="1">
              <a:effectLst/>
              <a:latin typeface="Times New Roman" panose="02020603050405020304" pitchFamily="18" charset="0"/>
            </a:endParaRPr>
          </a:p>
          <a:p>
            <a:pPr algn="just">
              <a:spcBef>
                <a:spcPct val="0"/>
              </a:spcBef>
              <a:spcAft>
                <a:spcPct val="0"/>
              </a:spcAft>
            </a:pPr>
            <a:r>
              <a:rPr lang="en-US" altLang="zh-CN" sz="3200" b="0" i="0">
                <a:effectLst/>
                <a:latin typeface="Times New Roman" panose="02020603050405020304" pitchFamily="18" charset="0"/>
              </a:rPr>
              <a:t> C. Varsity Lakes.            D. Fortitude Valley.</a:t>
            </a:r>
            <a:endParaRPr lang="en-US" altLang="zh-CN" sz="2400" b="0" i="0">
              <a:effectLst/>
              <a:latin typeface="Calibri" panose="020f0502020204030204" pitchFamily="34" charset="0"/>
            </a:endParaRPr>
          </a:p>
        </p:txBody>
      </p:sp>
      <p:sp>
        <p:nvSpPr>
          <p:cNvPr id="7" name="笑脸 6"/>
          <p:cNvSpPr/>
          <p:nvPr/>
        </p:nvSpPr>
        <p:spPr>
          <a:xfrm>
            <a:off x="3810000" y="3861702"/>
            <a:ext cx="619125" cy="523875"/>
          </a:xfrm>
          <a:prstGeom prst="smileyFac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文本框 2"/>
          <p:cNvSpPr txBox="1"/>
          <p:nvPr/>
        </p:nvSpPr>
        <p:spPr>
          <a:xfrm>
            <a:off x="352424" y="4489668"/>
            <a:ext cx="9744075" cy="181588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spcBef>
                <a:spcPct val="0"/>
              </a:spcBef>
              <a:spcAft>
                <a:spcPct val="0"/>
              </a:spcAft>
            </a:pPr>
            <a:r>
              <a:rPr lang="en-US" altLang="zh-CN" sz="2800" b="0" i="0">
                <a:effectLst/>
                <a:latin typeface="Times New Roman" panose="02020603050405020304" pitchFamily="18" charset="0"/>
              </a:rPr>
              <a:t>Which train would you take if you go from Central to Varsity Lakes?</a:t>
            </a:r>
            <a:endParaRPr lang="en-US" altLang="zh-CN" sz="2000" b="0" i="0">
              <a:effectLst/>
              <a:latin typeface="Calibri" panose="020f0502020204030204" pitchFamily="34" charset="0"/>
            </a:endParaRPr>
          </a:p>
          <a:p>
            <a:pPr marL="133350" indent="76200" algn="l" fontAlgn="ctr">
              <a:spcBef>
                <a:spcPct val="0"/>
              </a:spcBef>
              <a:spcAft>
                <a:spcPct val="0"/>
              </a:spcAft>
            </a:pPr>
            <a:r>
              <a:rPr lang="en-US" altLang="zh-CN" sz="2800" b="0" i="0">
                <a:effectLst/>
                <a:latin typeface="Times New Roman" panose="02020603050405020304" pitchFamily="18" charset="0"/>
              </a:rPr>
              <a:t>A.6:42 pm.                  B.7:29 pm.                  </a:t>
            </a:r>
            <a:endParaRPr lang="en-US" altLang="zh-CN" sz="2800" b="0" i="0">
              <a:effectLst/>
              <a:latin typeface="Times New Roman" panose="02020603050405020304" pitchFamily="18" charset="0"/>
            </a:endParaRPr>
          </a:p>
          <a:p>
            <a:pPr marL="133350" indent="76200" algn="l" fontAlgn="ctr">
              <a:spcBef>
                <a:spcPct val="0"/>
              </a:spcBef>
              <a:spcAft>
                <a:spcPct val="0"/>
              </a:spcAft>
            </a:pPr>
            <a:r>
              <a:rPr lang="en-US" altLang="zh-CN" sz="2800" b="0" i="0">
                <a:effectLst/>
                <a:latin typeface="Times New Roman" panose="02020603050405020304" pitchFamily="18" charset="0"/>
              </a:rPr>
              <a:t>C.8:57 pm.                  D.11:02 pm.</a:t>
            </a:r>
            <a:endParaRPr lang="en-US" altLang="zh-CN" sz="2000" b="0" i="0">
              <a:effectLst/>
              <a:latin typeface="Time New Romans"/>
            </a:endParaRPr>
          </a:p>
        </p:txBody>
      </p:sp>
      <p:graphicFrame>
        <p:nvGraphicFramePr>
          <p:cNvPr id="4" name="表格 3"/>
          <p:cNvGraphicFramePr>
            <a:graphicFrameLocks noGrp="1"/>
          </p:cNvGraphicFramePr>
          <p:nvPr/>
        </p:nvGraphicFramePr>
        <p:xfrm>
          <a:off x="742951" y="342900"/>
          <a:ext cx="8553448" cy="3771900"/>
        </p:xfrm>
        <a:graphic>
          <a:graphicData uri="http://schemas.openxmlformats.org/drawingml/2006/table">
            <a:tbl>
              <a:tblPr/>
              <a:tblGrid>
                <a:gridCol w="2137567"/>
                <a:gridCol w="2138627"/>
                <a:gridCol w="2138627"/>
                <a:gridCol w="2138627"/>
              </a:tblGrid>
              <a:tr h="754380">
                <a:tc>
                  <a:txBody>
                    <a:bodyPr vert="horz" wrap="square"/>
                    <a:lstStyle/>
                    <a:p>
                      <a:pPr marL="0" indent="304800" algn="just" latinLnBrk="1">
                        <a:spcBef>
                          <a:spcPct val="0"/>
                        </a:spcBef>
                        <a:spcAft>
                          <a:spcPct val="0"/>
                        </a:spcAft>
                      </a:pPr>
                      <a:r>
                        <a:rPr lang="en-US" sz="2400" b="1">
                          <a:effectLst/>
                          <a:latin typeface="Times New Roman" panose="02020603050405020304" pitchFamily="18" charset="0"/>
                        </a:rPr>
                        <a:t>Depart</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304800" algn="just" latinLnBrk="1">
                        <a:spcBef>
                          <a:spcPct val="0"/>
                        </a:spcBef>
                        <a:spcAft>
                          <a:spcPct val="0"/>
                        </a:spcAft>
                      </a:pPr>
                      <a:r>
                        <a:rPr lang="en-US" sz="2400" b="1">
                          <a:effectLst/>
                          <a:latin typeface="Times New Roman" panose="02020603050405020304" pitchFamily="18" charset="0"/>
                        </a:rPr>
                        <a:t>Origin</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304800" algn="just" latinLnBrk="1">
                        <a:spcBef>
                          <a:spcPct val="0"/>
                        </a:spcBef>
                        <a:spcAft>
                          <a:spcPct val="0"/>
                        </a:spcAft>
                      </a:pPr>
                      <a:r>
                        <a:rPr lang="en-US" sz="2400" b="1">
                          <a:effectLst/>
                          <a:latin typeface="Times New Roman" panose="02020603050405020304" pitchFamily="18" charset="0"/>
                        </a:rPr>
                        <a:t>Destination</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304800" algn="just" latinLnBrk="1">
                        <a:spcBef>
                          <a:spcPct val="0"/>
                        </a:spcBef>
                        <a:spcAft>
                          <a:spcPct val="0"/>
                        </a:spcAft>
                      </a:pPr>
                      <a:r>
                        <a:rPr lang="en-US" sz="2400" b="1">
                          <a:effectLst/>
                          <a:latin typeface="Times New Roman" panose="02020603050405020304" pitchFamily="18" charset="0"/>
                        </a:rPr>
                        <a:t>Arrive</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754380">
                <a:tc>
                  <a:txBody>
                    <a:bodyPr vert="horz" wrap="square"/>
                    <a:lstStyle/>
                    <a:p>
                      <a:pPr marL="0" indent="304800" algn="just" latinLnBrk="1">
                        <a:spcBef>
                          <a:spcPct val="0"/>
                        </a:spcBef>
                        <a:spcAft>
                          <a:spcPct val="0"/>
                        </a:spcAft>
                      </a:pPr>
                      <a:r>
                        <a:rPr lang="en-US" sz="2400" b="0">
                          <a:effectLst/>
                          <a:latin typeface="Times New Roman" panose="02020603050405020304" pitchFamily="18" charset="0"/>
                        </a:rPr>
                        <a:t>6:42pm</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304800" algn="just" latinLnBrk="1">
                        <a:spcBef>
                          <a:spcPct val="0"/>
                        </a:spcBef>
                        <a:spcAft>
                          <a:spcPct val="0"/>
                        </a:spcAft>
                      </a:pPr>
                      <a:r>
                        <a:rPr lang="en-US" sz="2400" b="0" err="1">
                          <a:effectLst/>
                          <a:latin typeface="Times New Roman" panose="02020603050405020304" pitchFamily="18" charset="0"/>
                        </a:rPr>
                        <a:t>Altandi</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152400" algn="just" latinLnBrk="1">
                        <a:spcBef>
                          <a:spcPct val="0"/>
                        </a:spcBef>
                        <a:spcAft>
                          <a:spcPct val="0"/>
                        </a:spcAft>
                      </a:pPr>
                      <a:r>
                        <a:rPr lang="en-US" sz="2400" b="0">
                          <a:effectLst/>
                          <a:latin typeface="Times New Roman" panose="02020603050405020304" pitchFamily="18" charset="0"/>
                        </a:rPr>
                        <a:t>Varsity Lakes</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304800" algn="just" latinLnBrk="1">
                        <a:spcBef>
                          <a:spcPct val="0"/>
                        </a:spcBef>
                        <a:spcAft>
                          <a:spcPct val="0"/>
                        </a:spcAft>
                      </a:pPr>
                      <a:r>
                        <a:rPr lang="en-US" sz="2400" b="0">
                          <a:effectLst/>
                          <a:latin typeface="Times New Roman" panose="02020603050405020304" pitchFamily="18" charset="0"/>
                        </a:rPr>
                        <a:t>7:37pm</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754380">
                <a:tc>
                  <a:txBody>
                    <a:bodyPr vert="horz" wrap="square"/>
                    <a:lstStyle/>
                    <a:p>
                      <a:pPr marL="0" indent="304800" algn="just" latinLnBrk="1">
                        <a:spcBef>
                          <a:spcPct val="0"/>
                        </a:spcBef>
                        <a:spcAft>
                          <a:spcPct val="0"/>
                        </a:spcAft>
                      </a:pPr>
                      <a:r>
                        <a:rPr lang="en-US" sz="2400" b="0">
                          <a:effectLst/>
                          <a:latin typeface="Times New Roman" panose="02020603050405020304" pitchFamily="18" charset="0"/>
                        </a:rPr>
                        <a:t>7:29pm</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304800" algn="just" latinLnBrk="1">
                        <a:spcBef>
                          <a:spcPct val="0"/>
                        </a:spcBef>
                        <a:spcAft>
                          <a:spcPct val="0"/>
                        </a:spcAft>
                      </a:pPr>
                      <a:r>
                        <a:rPr lang="en-US" sz="2400" b="0">
                          <a:effectLst/>
                          <a:latin typeface="Times New Roman" panose="02020603050405020304" pitchFamily="18" charset="0"/>
                        </a:rPr>
                        <a:t>Central</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0" algn="ctr" latinLnBrk="1">
                        <a:spcBef>
                          <a:spcPct val="0"/>
                        </a:spcBef>
                        <a:spcAft>
                          <a:spcPct val="0"/>
                        </a:spcAft>
                      </a:pPr>
                      <a:r>
                        <a:rPr lang="en-US" sz="2400" b="0">
                          <a:effectLst/>
                          <a:latin typeface="Times New Roman" panose="02020603050405020304" pitchFamily="18" charset="0"/>
                        </a:rPr>
                        <a:t>Varsity Lakes</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304800" algn="just" latinLnBrk="1">
                        <a:spcBef>
                          <a:spcPct val="0"/>
                        </a:spcBef>
                        <a:spcAft>
                          <a:spcPct val="0"/>
                        </a:spcAft>
                      </a:pPr>
                      <a:r>
                        <a:rPr lang="en-US" sz="2400" b="0">
                          <a:effectLst/>
                          <a:latin typeface="Times New Roman" panose="02020603050405020304" pitchFamily="18" charset="0"/>
                        </a:rPr>
                        <a:t>8:52pm</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754380">
                <a:tc>
                  <a:txBody>
                    <a:bodyPr vert="horz" wrap="square"/>
                    <a:lstStyle/>
                    <a:p>
                      <a:pPr marL="0" indent="304800" algn="just" latinLnBrk="1">
                        <a:spcBef>
                          <a:spcPct val="0"/>
                        </a:spcBef>
                        <a:spcAft>
                          <a:spcPct val="0"/>
                        </a:spcAft>
                      </a:pPr>
                      <a:r>
                        <a:rPr lang="en-US" sz="2400" b="0">
                          <a:effectLst/>
                          <a:latin typeface="Times New Roman" panose="02020603050405020304" pitchFamily="18" charset="0"/>
                        </a:rPr>
                        <a:t>8:57pm</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0" algn="ctr" latinLnBrk="1">
                        <a:spcBef>
                          <a:spcPct val="0"/>
                        </a:spcBef>
                        <a:spcAft>
                          <a:spcPct val="0"/>
                        </a:spcAft>
                      </a:pPr>
                      <a:r>
                        <a:rPr lang="en-US" sz="2400" b="0">
                          <a:effectLst/>
                          <a:latin typeface="Times New Roman" panose="02020603050405020304" pitchFamily="18" charset="0"/>
                        </a:rPr>
                        <a:t>Fortitude Valley</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0" algn="ctr" latinLnBrk="1">
                        <a:spcBef>
                          <a:spcPct val="0"/>
                        </a:spcBef>
                        <a:spcAft>
                          <a:spcPct val="0"/>
                        </a:spcAft>
                      </a:pPr>
                      <a:r>
                        <a:rPr lang="en-US" sz="2400" b="0">
                          <a:effectLst/>
                          <a:latin typeface="Times New Roman" panose="02020603050405020304" pitchFamily="18" charset="0"/>
                        </a:rPr>
                        <a:t>Varsity Lakes</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304800" algn="just" latinLnBrk="1">
                        <a:spcBef>
                          <a:spcPct val="0"/>
                        </a:spcBef>
                        <a:spcAft>
                          <a:spcPct val="0"/>
                        </a:spcAft>
                      </a:pPr>
                      <a:r>
                        <a:rPr lang="en-US" sz="2400" b="0">
                          <a:effectLst/>
                          <a:latin typeface="Times New Roman" panose="02020603050405020304" pitchFamily="18" charset="0"/>
                        </a:rPr>
                        <a:t>9:52pm</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754380">
                <a:tc>
                  <a:txBody>
                    <a:bodyPr vert="horz" wrap="square"/>
                    <a:lstStyle/>
                    <a:p>
                      <a:pPr marL="0" indent="304800" algn="just" latinLnBrk="1">
                        <a:spcBef>
                          <a:spcPct val="0"/>
                        </a:spcBef>
                        <a:spcAft>
                          <a:spcPct val="0"/>
                        </a:spcAft>
                      </a:pPr>
                      <a:r>
                        <a:rPr lang="en-US" sz="2400" b="0">
                          <a:effectLst/>
                          <a:latin typeface="Times New Roman" panose="02020603050405020304" pitchFamily="18" charset="0"/>
                        </a:rPr>
                        <a:t>11:02pm</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0" algn="ctr" latinLnBrk="1">
                        <a:spcBef>
                          <a:spcPct val="0"/>
                        </a:spcBef>
                        <a:spcAft>
                          <a:spcPct val="0"/>
                        </a:spcAft>
                      </a:pPr>
                      <a:r>
                        <a:rPr lang="en-US" sz="2400" b="0">
                          <a:effectLst/>
                          <a:latin typeface="Times New Roman" panose="02020603050405020304" pitchFamily="18" charset="0"/>
                        </a:rPr>
                        <a:t>Roma Street</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0" algn="ctr" latinLnBrk="1">
                        <a:spcBef>
                          <a:spcPct val="0"/>
                        </a:spcBef>
                        <a:spcAft>
                          <a:spcPct val="0"/>
                        </a:spcAft>
                      </a:pPr>
                      <a:r>
                        <a:rPr lang="en-US" sz="2400" b="0">
                          <a:effectLst/>
                          <a:latin typeface="Times New Roman" panose="02020603050405020304" pitchFamily="18" charset="0"/>
                        </a:rPr>
                        <a:t>Varsity Lakes</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vert="horz" wrap="square"/>
                    <a:lstStyle/>
                    <a:p>
                      <a:pPr marL="0" indent="304800" algn="just" latinLnBrk="1">
                        <a:spcBef>
                          <a:spcPct val="0"/>
                        </a:spcBef>
                        <a:spcAft>
                          <a:spcPct val="0"/>
                        </a:spcAft>
                      </a:pPr>
                      <a:r>
                        <a:rPr lang="en-US" sz="2400" b="0">
                          <a:effectLst/>
                          <a:latin typeface="Times New Roman" panose="02020603050405020304" pitchFamily="18" charset="0"/>
                        </a:rPr>
                        <a:t>12:22am</a:t>
                      </a:r>
                      <a:endParaRPr lang="en-US" sz="1800" b="0">
                        <a:effectLst/>
                        <a:latin typeface="Calibri" panose="020f050202020403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bl>
          </a:graphicData>
        </a:graphic>
      </p:graphicFrame>
      <p:sp>
        <p:nvSpPr>
          <p:cNvPr id="5" name="星形: 十二角 4"/>
          <p:cNvSpPr/>
          <p:nvPr/>
        </p:nvSpPr>
        <p:spPr>
          <a:xfrm>
            <a:off x="3638550" y="5257800"/>
            <a:ext cx="638175" cy="647700"/>
          </a:xfrm>
          <a:prstGeom prst="star12">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文本框 2"/>
          <p:cNvSpPr txBox="1"/>
          <p:nvPr/>
        </p:nvSpPr>
        <p:spPr>
          <a:xfrm>
            <a:off x="466725" y="491609"/>
            <a:ext cx="6096000" cy="64633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i="0">
                <a:effectLst/>
                <a:latin typeface="微软雅黑" panose="020b0503020204020204" charset="-122"/>
                <a:ea typeface="微软雅黑"/>
              </a:rPr>
              <a:t>解题技巧二、注意同义替换</a:t>
            </a:r>
            <a:endParaRPr lang="zh-CN" altLang="en-US" sz="3600"/>
          </a:p>
        </p:txBody>
      </p:sp>
      <p:sp>
        <p:nvSpPr>
          <p:cNvPr id="5" name="文本框 4"/>
          <p:cNvSpPr txBox="1"/>
          <p:nvPr/>
        </p:nvSpPr>
        <p:spPr>
          <a:xfrm>
            <a:off x="276225" y="1409700"/>
            <a:ext cx="11830050" cy="403187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rtl="0" latinLnBrk="0">
              <a:spcBef>
                <a:spcPct val="0"/>
              </a:spcBef>
              <a:spcAft>
                <a:spcPct val="0"/>
              </a:spcAft>
            </a:pPr>
            <a:r>
              <a:rPr lang="en-US" altLang="zh-CN" sz="2800" b="1" i="0">
                <a:effectLst/>
                <a:latin typeface="Times New Roman" panose="02020603050405020304" pitchFamily="18" charset="0"/>
              </a:rPr>
              <a:t>Late Work</a:t>
            </a:r>
            <a:endParaRPr lang="en-US" altLang="zh-CN" sz="2000" b="0" i="0">
              <a:effectLst/>
              <a:latin typeface="Calibri" panose="020f0502020204030204" pitchFamily="34" charset="0"/>
            </a:endParaRPr>
          </a:p>
          <a:p>
            <a:pPr marL="0" indent="0" algn="just" rtl="0" latinLnBrk="0">
              <a:spcBef>
                <a:spcPct val="0"/>
              </a:spcBef>
              <a:spcAft>
                <a:spcPct val="0"/>
              </a:spcAft>
            </a:pPr>
            <a:r>
              <a:rPr lang="en-US" altLang="zh-CN" sz="2800" b="0" i="0">
                <a:effectLst/>
                <a:latin typeface="Times New Roman" panose="02020603050405020304" pitchFamily="18" charset="0"/>
              </a:rPr>
              <a:t>An essay not submitted in class on the due date will lose a letter grade for each class period it is late. If it is not turned in by the 4th day after the due date, it will earn a zero. Daily assignments not completed during class will get a zero. Short writings missed as a result of an excused absence will be accepted.</a:t>
            </a:r>
            <a:endParaRPr lang="en-US" altLang="zh-CN" sz="2000" b="0" i="0">
              <a:effectLst/>
              <a:latin typeface="Calibri" panose="020f0502020204030204" pitchFamily="34" charset="0"/>
            </a:endParaRPr>
          </a:p>
          <a:p>
            <a:pPr marL="0" indent="0" algn="just" rtl="0" latinLnBrk="0">
              <a:spcBef>
                <a:spcPct val="0"/>
              </a:spcBef>
              <a:spcAft>
                <a:spcPct val="0"/>
              </a:spcAft>
            </a:pPr>
            <a:endParaRPr lang="en-US" altLang="zh-CN" sz="2800" b="0" i="0">
              <a:effectLst/>
              <a:latin typeface="Times New Roman" panose="02020603050405020304" pitchFamily="18" charset="0"/>
            </a:endParaRPr>
          </a:p>
          <a:p>
            <a:pPr marL="0" indent="0" algn="just" rtl="0" latinLnBrk="0">
              <a:spcBef>
                <a:spcPct val="0"/>
              </a:spcBef>
              <a:spcAft>
                <a:spcPct val="0"/>
              </a:spcAft>
            </a:pPr>
            <a:r>
              <a:rPr lang="en-US" altLang="zh-CN" sz="2800" b="0" i="0">
                <a:effectLst/>
                <a:latin typeface="Times New Roman" panose="02020603050405020304" pitchFamily="18" charset="0"/>
              </a:rPr>
              <a:t>3. What will happen if you</a:t>
            </a:r>
            <a:r>
              <a:rPr lang="en-US" altLang="zh-CN" sz="2800" b="1" i="0">
                <a:effectLst/>
                <a:latin typeface="Times New Roman" panose="02020603050405020304" pitchFamily="18" charset="0"/>
              </a:rPr>
              <a:t> submit </a:t>
            </a:r>
            <a:r>
              <a:rPr lang="en-US" altLang="zh-CN" sz="2800" b="0" i="0">
                <a:effectLst/>
                <a:latin typeface="Times New Roman" panose="02020603050405020304" pitchFamily="18" charset="0"/>
              </a:rPr>
              <a:t>an essay one week after the due date?</a:t>
            </a:r>
            <a:endParaRPr lang="en-US" altLang="zh-CN" sz="2000" b="0" i="0">
              <a:effectLst/>
              <a:latin typeface="Calibri" panose="020f0502020204030204" pitchFamily="34" charset="0"/>
            </a:endParaRPr>
          </a:p>
          <a:p>
            <a:pPr marL="0" indent="0" algn="just" rtl="0" latinLnBrk="0">
              <a:spcBef>
                <a:spcPct val="0"/>
              </a:spcBef>
              <a:spcAft>
                <a:spcPct val="0"/>
              </a:spcAft>
            </a:pPr>
            <a:r>
              <a:rPr lang="en-US" altLang="zh-CN" sz="2800" b="0" i="0">
                <a:effectLst/>
                <a:latin typeface="Times New Roman" panose="02020603050405020304" pitchFamily="18" charset="0"/>
              </a:rPr>
              <a:t>A. You will receive a zero.      B. You will lose a letter grade.</a:t>
            </a:r>
            <a:endParaRPr lang="en-US" altLang="zh-CN" sz="2000" b="0" i="0">
              <a:effectLst/>
              <a:latin typeface="Calibri" panose="020f0502020204030204" pitchFamily="34" charset="0"/>
            </a:endParaRPr>
          </a:p>
          <a:p>
            <a:pPr marL="0" indent="0" algn="just" rtl="0" latinLnBrk="0">
              <a:spcBef>
                <a:spcPct val="0"/>
              </a:spcBef>
              <a:spcAft>
                <a:spcPct val="0"/>
              </a:spcAft>
            </a:pPr>
            <a:r>
              <a:rPr lang="en-US" altLang="zh-CN" sz="3200" b="0" i="0">
                <a:effectLst/>
                <a:latin typeface="Times New Roman" panose="02020603050405020304" pitchFamily="18" charset="0"/>
              </a:rPr>
              <a:t>C. You will be given a test.      D. You will have to rewrite it.</a:t>
            </a:r>
            <a:endParaRPr lang="en-US" altLang="zh-CN" sz="2400" b="0" i="0">
              <a:effectLst/>
              <a:latin typeface="Calibri" panose="020f0502020204030204" pitchFamily="34" charset="0"/>
            </a:endParaRPr>
          </a:p>
        </p:txBody>
      </p:sp>
      <p:sp>
        <p:nvSpPr>
          <p:cNvPr id="6" name="星形: 十二角 5"/>
          <p:cNvSpPr/>
          <p:nvPr/>
        </p:nvSpPr>
        <p:spPr>
          <a:xfrm>
            <a:off x="85725" y="4122658"/>
            <a:ext cx="914400" cy="914400"/>
          </a:xfrm>
          <a:prstGeom prst="star1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文本框 2"/>
          <p:cNvSpPr txBox="1"/>
          <p:nvPr/>
        </p:nvSpPr>
        <p:spPr>
          <a:xfrm>
            <a:off x="323849" y="4814411"/>
            <a:ext cx="9705975" cy="193899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spcBef>
                <a:spcPct val="0"/>
              </a:spcBef>
              <a:spcAft>
                <a:spcPct val="0"/>
              </a:spcAft>
            </a:pPr>
            <a:r>
              <a:rPr lang="en-US" altLang="zh-CN" sz="2400" b="0" i="0">
                <a:effectLst/>
                <a:latin typeface="Times New Roman" panose="02020603050405020304" pitchFamily="18" charset="0"/>
              </a:rPr>
              <a:t>Which tour do you need to </a:t>
            </a:r>
            <a:r>
              <a:rPr lang="en-US" altLang="zh-CN" sz="2400" b="1" i="0">
                <a:effectLst/>
                <a:latin typeface="Times New Roman" panose="02020603050405020304" pitchFamily="18" charset="0"/>
              </a:rPr>
              <a:t>book in advance</a:t>
            </a:r>
            <a:r>
              <a:rPr lang="en-US" altLang="zh-CN" sz="2400" b="0" i="0">
                <a:effectLst/>
                <a:latin typeface="Times New Roman" panose="02020603050405020304" pitchFamily="18" charset="0"/>
              </a:rPr>
              <a:t>?   </a:t>
            </a:r>
            <a:endParaRPr lang="en-US" altLang="zh-CN" b="0" i="0">
              <a:effectLst/>
              <a:latin typeface="Calibri" panose="020f0502020204030204" pitchFamily="34" charset="0"/>
            </a:endParaRPr>
          </a:p>
          <a:p>
            <a:pPr marL="0" indent="304800" algn="just" rtl="0" latinLnBrk="0">
              <a:spcBef>
                <a:spcPct val="0"/>
              </a:spcBef>
              <a:spcAft>
                <a:spcPct val="0"/>
              </a:spcAft>
            </a:pPr>
            <a:r>
              <a:rPr lang="en-US" altLang="zh-CN" sz="2400" b="0" i="0">
                <a:effectLst/>
                <a:latin typeface="Times New Roman" panose="02020603050405020304" pitchFamily="18" charset="0"/>
              </a:rPr>
              <a:t>A. Cherry Blossom Bike Tour in Washington, D.C.</a:t>
            </a:r>
            <a:endParaRPr lang="en-US" altLang="zh-CN" b="0" i="0">
              <a:effectLst/>
              <a:latin typeface="Calibri" panose="020f0502020204030204" pitchFamily="34" charset="0"/>
            </a:endParaRPr>
          </a:p>
          <a:p>
            <a:pPr marL="0" indent="304800" algn="just" rtl="0" latinLnBrk="0">
              <a:spcBef>
                <a:spcPct val="0"/>
              </a:spcBef>
              <a:spcAft>
                <a:spcPct val="0"/>
              </a:spcAft>
            </a:pPr>
            <a:r>
              <a:rPr lang="en-US" altLang="zh-CN" sz="2400" b="0" i="0">
                <a:effectLst/>
                <a:latin typeface="Times New Roman" panose="02020603050405020304" pitchFamily="18" charset="0"/>
              </a:rPr>
              <a:t>B. Washington Capital Monuments Bicycle Tour.</a:t>
            </a:r>
            <a:endParaRPr lang="en-US" altLang="zh-CN" b="0" i="0">
              <a:effectLst/>
              <a:latin typeface="Calibri" panose="020f0502020204030204" pitchFamily="34" charset="0"/>
            </a:endParaRPr>
          </a:p>
          <a:p>
            <a:pPr marL="0" indent="304800" algn="just" rtl="0" latinLnBrk="0">
              <a:spcBef>
                <a:spcPct val="0"/>
              </a:spcBef>
              <a:spcAft>
                <a:spcPct val="0"/>
              </a:spcAft>
            </a:pPr>
            <a:r>
              <a:rPr lang="en-US" altLang="zh-CN" sz="2400" b="0" i="0">
                <a:effectLst/>
                <a:latin typeface="Times New Roman" panose="02020603050405020304" pitchFamily="18" charset="0"/>
              </a:rPr>
              <a:t>C. Capital City Bike Tour in Washington, D.C.</a:t>
            </a:r>
            <a:endParaRPr lang="en-US" altLang="zh-CN" b="0" i="0">
              <a:effectLst/>
              <a:latin typeface="Calibri" panose="020f0502020204030204" pitchFamily="34" charset="0"/>
            </a:endParaRPr>
          </a:p>
          <a:p>
            <a:pPr marL="0" indent="304800" algn="just" rtl="0" latinLnBrk="0">
              <a:spcBef>
                <a:spcPct val="0"/>
              </a:spcBef>
              <a:spcAft>
                <a:spcPct val="0"/>
              </a:spcAft>
            </a:pPr>
            <a:r>
              <a:rPr lang="en-US" altLang="zh-CN" sz="2400" b="0" i="0">
                <a:effectLst/>
                <a:latin typeface="Times New Roman" panose="02020603050405020304" pitchFamily="18" charset="0"/>
              </a:rPr>
              <a:t>D. Washington Capital Sites at Night Bicycle Tour</a:t>
            </a:r>
            <a:endParaRPr lang="en-US" altLang="zh-CN" b="0" i="0">
              <a:effectLst/>
              <a:latin typeface="Calibri" panose="020f0502020204030204" pitchFamily="34" charset="0"/>
            </a:endParaRPr>
          </a:p>
        </p:txBody>
      </p:sp>
      <p:sp>
        <p:nvSpPr>
          <p:cNvPr id="5" name="文本框 4"/>
          <p:cNvSpPr txBox="1"/>
          <p:nvPr/>
        </p:nvSpPr>
        <p:spPr>
          <a:xfrm>
            <a:off x="209550" y="197346"/>
            <a:ext cx="11544299" cy="221599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spcBef>
                <a:spcPct val="0"/>
              </a:spcBef>
              <a:spcAft>
                <a:spcPct val="0"/>
              </a:spcAft>
            </a:pPr>
            <a:r>
              <a:rPr lang="en-US" altLang="zh-CN" sz="1800" b="1" i="0">
                <a:effectLst/>
                <a:latin typeface="Times New Roman" panose="02020603050405020304" pitchFamily="18" charset="0"/>
              </a:rPr>
              <a:t>Cherry Blossom Bike Tour in Washington, D.C.</a:t>
            </a:r>
            <a:endParaRPr lang="en-US" altLang="zh-CN" sz="1400" b="0" i="0">
              <a:effectLst/>
              <a:latin typeface="Calibri" panose="020f0502020204030204" pitchFamily="34" charset="0"/>
            </a:endParaRPr>
          </a:p>
          <a:p>
            <a:pPr marL="0" indent="304800" algn="just">
              <a:spcBef>
                <a:spcPct val="0"/>
              </a:spcBef>
              <a:spcAft>
                <a:spcPct val="0"/>
              </a:spcAft>
            </a:pPr>
            <a:r>
              <a:rPr lang="en-US" altLang="zh-CN" sz="2400" b="0" i="0">
                <a:effectLst/>
                <a:latin typeface="Times New Roman" panose="02020603050405020304" pitchFamily="18" charset="0"/>
              </a:rPr>
              <a:t>Duration:3 hours</a:t>
            </a:r>
            <a:endParaRPr lang="en-US" altLang="zh-CN" b="0" i="0">
              <a:effectLst/>
              <a:latin typeface="Calibri" panose="020f0502020204030204" pitchFamily="34" charset="0"/>
            </a:endParaRPr>
          </a:p>
          <a:p>
            <a:pPr marL="0" indent="304800" algn="just">
              <a:spcBef>
                <a:spcPct val="0"/>
              </a:spcBef>
              <a:spcAft>
                <a:spcPct val="0"/>
              </a:spcAft>
            </a:pPr>
            <a:r>
              <a:rPr lang="en-US" altLang="zh-CN" sz="2400" b="0" i="0">
                <a:effectLst/>
                <a:latin typeface="Times New Roman" panose="02020603050405020304" pitchFamily="18" charset="0"/>
              </a:rPr>
              <a:t>This small group bike tour is a fantastic way to see a world-famous cherry trees with beautiful flowers of Washington, D.C. Your guide will provide a history lesson about the trees and the famous monuments where they blossom. Reserve your spot before availability—the cherry blossoms—disappear!</a:t>
            </a:r>
            <a:endParaRPr lang="en-US" altLang="zh-CN" b="0" i="0">
              <a:effectLst/>
              <a:latin typeface="Calibri" panose="020f0502020204030204" pitchFamily="34" charset="0"/>
            </a:endParaRPr>
          </a:p>
        </p:txBody>
      </p:sp>
      <p:sp>
        <p:nvSpPr>
          <p:cNvPr id="7" name="文本框 6"/>
          <p:cNvSpPr txBox="1"/>
          <p:nvPr/>
        </p:nvSpPr>
        <p:spPr>
          <a:xfrm>
            <a:off x="66675" y="2413337"/>
            <a:ext cx="11991975" cy="252376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spcBef>
                <a:spcPct val="0"/>
              </a:spcBef>
              <a:spcAft>
                <a:spcPct val="0"/>
              </a:spcAft>
            </a:pPr>
            <a:r>
              <a:rPr lang="en-US" altLang="zh-CN" sz="1800" b="1" i="0">
                <a:effectLst/>
                <a:latin typeface="Times New Roman" panose="02020603050405020304" pitchFamily="18" charset="0"/>
              </a:rPr>
              <a:t>Washington Capital Monuments Bicycle Tour</a:t>
            </a:r>
            <a:endParaRPr lang="en-US" altLang="zh-CN" sz="1400" b="0" i="0">
              <a:effectLst/>
              <a:latin typeface="Calibri" panose="020f0502020204030204" pitchFamily="34" charset="0"/>
            </a:endParaRPr>
          </a:p>
          <a:p>
            <a:pPr marL="0" indent="304800" algn="just">
              <a:spcBef>
                <a:spcPct val="0"/>
              </a:spcBef>
              <a:spcAft>
                <a:spcPct val="0"/>
              </a:spcAft>
            </a:pPr>
            <a:r>
              <a:rPr lang="en-US" altLang="zh-CN" sz="2800" b="0" i="0">
                <a:effectLst/>
                <a:latin typeface="Times New Roman" panose="02020603050405020304" pitchFamily="18" charset="0"/>
              </a:rPr>
              <a:t>Duration:3 hours (4 miles)</a:t>
            </a:r>
            <a:endParaRPr lang="en-US" altLang="zh-CN" sz="2000" b="0" i="0">
              <a:effectLst/>
              <a:latin typeface="Calibri" panose="020f0502020204030204" pitchFamily="34" charset="0"/>
            </a:endParaRPr>
          </a:p>
          <a:p>
            <a:pPr marL="0" indent="304800" algn="just">
              <a:spcBef>
                <a:spcPct val="0"/>
              </a:spcBef>
              <a:spcAft>
                <a:spcPct val="0"/>
              </a:spcAft>
            </a:pPr>
            <a:r>
              <a:rPr lang="en-US" altLang="zh-CN" sz="2800" b="0" i="0">
                <a:effectLst/>
                <a:latin typeface="Times New Roman" panose="02020603050405020304" pitchFamily="18" charset="0"/>
              </a:rPr>
              <a:t>Join a guided bike tour and view some of the most popular monuments in Washington, D.C. Explore the monuments and memorials on the National Mall as your guide shares unique facts and history at each stop. Guided tour includes bike, helmet, cookies and bottled water.</a:t>
            </a:r>
            <a:endParaRPr lang="en-US" altLang="zh-CN" sz="2000" b="0" i="0">
              <a:effectLst/>
              <a:latin typeface="Calibri" panose="020f0502020204030204" pitchFamily="34" charset="0"/>
            </a:endParaRPr>
          </a:p>
        </p:txBody>
      </p:sp>
      <p:sp>
        <p:nvSpPr>
          <p:cNvPr id="8" name="笑脸 7"/>
          <p:cNvSpPr/>
          <p:nvPr/>
        </p:nvSpPr>
        <p:spPr>
          <a:xfrm>
            <a:off x="504825" y="5054797"/>
            <a:ext cx="723900" cy="526971"/>
          </a:xfrm>
          <a:prstGeom prst="smileyFac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文本框 2"/>
          <p:cNvSpPr txBox="1"/>
          <p:nvPr/>
        </p:nvSpPr>
        <p:spPr>
          <a:xfrm>
            <a:off x="133350" y="219760"/>
            <a:ext cx="9886950"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i="0">
                <a:effectLst/>
                <a:latin typeface="微软雅黑" panose="020b0503020204020204" charset="-122"/>
                <a:ea typeface="微软雅黑"/>
              </a:rPr>
              <a:t>解题技巧三、数字计算题</a:t>
            </a:r>
            <a:r>
              <a:rPr lang="en-US" altLang="zh-CN" b="1" i="0">
                <a:effectLst/>
                <a:latin typeface="微软雅黑" panose="020b0503020204020204" charset="-122"/>
                <a:ea typeface="微软雅黑"/>
              </a:rPr>
              <a:t>——</a:t>
            </a:r>
            <a:r>
              <a:rPr lang="zh-CN" altLang="en-US" b="1" i="0">
                <a:effectLst/>
                <a:latin typeface="微软雅黑" panose="020b0503020204020204" charset="-122"/>
                <a:ea typeface="微软雅黑"/>
              </a:rPr>
              <a:t>看清题目，列数学计算公式（注意人数、价格、折扣等）</a:t>
            </a:r>
            <a:endParaRPr lang="zh-CN" altLang="en-US"/>
          </a:p>
        </p:txBody>
      </p:sp>
      <p:sp>
        <p:nvSpPr>
          <p:cNvPr id="5" name="文本框 4"/>
          <p:cNvSpPr txBox="1"/>
          <p:nvPr/>
        </p:nvSpPr>
        <p:spPr>
          <a:xfrm>
            <a:off x="314324" y="4388377"/>
            <a:ext cx="10391775" cy="181483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spcBef>
                <a:spcPct val="0"/>
              </a:spcBef>
              <a:spcAft>
                <a:spcPct val="0"/>
              </a:spcAft>
            </a:pPr>
            <a:r>
              <a:rPr lang="en-US" altLang="zh-CN" sz="2800" b="0" i="0">
                <a:effectLst/>
                <a:latin typeface="Aptos Display" panose="020b0004020202020204" pitchFamily="34" charset="0"/>
              </a:rPr>
              <a:t>What's the charge for a couple with their 5-year-old boy if they stay in Ling's Meadow for seven nights?</a:t>
            </a:r>
            <a:endParaRPr lang="en-US" altLang="zh-CN" sz="2000" b="0" i="0">
              <a:effectLst/>
              <a:latin typeface="Aptos Display" panose="020b0004020202020204" pitchFamily="34" charset="0"/>
            </a:endParaRPr>
          </a:p>
          <a:p>
            <a:pPr marL="0" indent="0" algn="just">
              <a:spcBef>
                <a:spcPct val="0"/>
              </a:spcBef>
              <a:spcAft>
                <a:spcPct val="0"/>
              </a:spcAft>
            </a:pPr>
            <a:r>
              <a:rPr lang="en-US" altLang="zh-CN" sz="2800" b="0" i="0">
                <a:effectLst/>
                <a:latin typeface="Aptos Display" panose="020b0004020202020204" pitchFamily="34" charset="0"/>
              </a:rPr>
              <a:t>A</a:t>
            </a:r>
            <a:r>
              <a:rPr lang="zh-CN" altLang="en-US" sz="2800" b="0" i="0">
                <a:effectLst/>
                <a:latin typeface="Aptos Display" panose="020b0004020202020204" pitchFamily="34" charset="0"/>
              </a:rPr>
              <a:t>．</a:t>
            </a:r>
            <a:r>
              <a:rPr lang="en-US" altLang="zh-CN" sz="2800" b="0" i="0">
                <a:effectLst/>
                <a:latin typeface="Aptos Display" panose="020b0004020202020204" pitchFamily="34" charset="0"/>
              </a:rPr>
              <a:t>£210.                        B</a:t>
            </a:r>
            <a:r>
              <a:rPr lang="zh-CN" altLang="en-US" sz="2800" b="0" i="0">
                <a:effectLst/>
                <a:latin typeface="Aptos Display" panose="020b0004020202020204" pitchFamily="34" charset="0"/>
              </a:rPr>
              <a:t>．</a:t>
            </a:r>
            <a:r>
              <a:rPr lang="en-US" altLang="zh-CN" sz="2800" b="0" i="0">
                <a:effectLst/>
                <a:latin typeface="Aptos Display" panose="020b0004020202020204" pitchFamily="34" charset="0"/>
              </a:rPr>
              <a:t>£168.                  </a:t>
            </a:r>
            <a:endParaRPr lang="en-US" altLang="zh-CN" sz="2800" b="0" i="0">
              <a:effectLst/>
              <a:latin typeface="Aptos Display" panose="020b0004020202020204" pitchFamily="34" charset="0"/>
            </a:endParaRPr>
          </a:p>
          <a:p>
            <a:pPr marL="0" indent="0" algn="just">
              <a:spcBef>
                <a:spcPct val="0"/>
              </a:spcBef>
              <a:spcAft>
                <a:spcPct val="0"/>
              </a:spcAft>
            </a:pPr>
            <a:r>
              <a:rPr lang="en-US" altLang="zh-CN" sz="2800" b="0" i="0">
                <a:effectLst/>
                <a:latin typeface="Aptos Display" panose="020b0004020202020204" pitchFamily="34" charset="0"/>
              </a:rPr>
              <a:t>C</a:t>
            </a:r>
            <a:r>
              <a:rPr lang="zh-CN" altLang="en-US" sz="2800" b="0" i="0">
                <a:effectLst/>
                <a:latin typeface="Aptos Display" panose="020b0004020202020204" pitchFamily="34" charset="0"/>
              </a:rPr>
              <a:t>．</a:t>
            </a:r>
            <a:r>
              <a:rPr lang="en-US" altLang="zh-CN" sz="2800" b="0" i="0">
                <a:effectLst/>
                <a:latin typeface="Aptos Display" panose="020b0004020202020204" pitchFamily="34" charset="0"/>
              </a:rPr>
              <a:t>£126.                  D</a:t>
            </a:r>
            <a:r>
              <a:rPr lang="zh-CN" altLang="en-US" sz="2800" b="0" i="0">
                <a:effectLst/>
                <a:latin typeface="Aptos Display" panose="020b0004020202020204" pitchFamily="34" charset="0"/>
              </a:rPr>
              <a:t>．</a:t>
            </a:r>
            <a:r>
              <a:rPr lang="en-US" altLang="zh-CN" sz="2800" b="0" i="0">
                <a:effectLst/>
                <a:latin typeface="Aptos Display" panose="020b0004020202020204" pitchFamily="34" charset="0"/>
              </a:rPr>
              <a:t>£100.8.</a:t>
            </a:r>
            <a:endParaRPr lang="en-US" altLang="zh-CN" sz="2800" b="0" i="0">
              <a:effectLst/>
              <a:latin typeface="Aptos Display" panose="020b0004020202020204" pitchFamily="34" charset="0"/>
            </a:endParaRPr>
          </a:p>
        </p:txBody>
      </p:sp>
      <p:sp>
        <p:nvSpPr>
          <p:cNvPr id="7" name="文本框 6"/>
          <p:cNvSpPr txBox="1"/>
          <p:nvPr/>
        </p:nvSpPr>
        <p:spPr>
          <a:xfrm>
            <a:off x="133350" y="636628"/>
            <a:ext cx="11991975" cy="304698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spcBef>
                <a:spcPct val="0"/>
              </a:spcBef>
              <a:spcAft>
                <a:spcPct val="0"/>
              </a:spcAft>
            </a:pPr>
            <a:r>
              <a:rPr lang="en-US" altLang="zh-CN" sz="3200" b="1" i="0">
                <a:effectLst/>
                <a:latin typeface="Times New Roman" panose="02020603050405020304" pitchFamily="18" charset="0"/>
              </a:rPr>
              <a:t>Ling's Meadow</a:t>
            </a:r>
            <a:endParaRPr lang="en-US" altLang="zh-CN" sz="2400" b="0" i="0">
              <a:effectLst/>
              <a:latin typeface="Calibri" panose="020f0502020204030204" pitchFamily="34" charset="0"/>
            </a:endParaRPr>
          </a:p>
          <a:p>
            <a:pPr marL="0" indent="304800" algn="just">
              <a:spcBef>
                <a:spcPct val="0"/>
              </a:spcBef>
              <a:spcAft>
                <a:spcPct val="0"/>
              </a:spcAft>
            </a:pPr>
            <a:r>
              <a:rPr lang="en-US" altLang="zh-CN" sz="3200" b="0" i="0">
                <a:effectLst/>
                <a:latin typeface="Times New Roman" panose="02020603050405020304" pitchFamily="18" charset="0"/>
              </a:rPr>
              <a:t>This campsite on a family-run farm offers a real escape, with plentiful animals to spot. With a maximum of 25 people on the site at one time, everything centres around nature: waste water is recycled on the farm.</a:t>
            </a:r>
            <a:endParaRPr lang="en-US" altLang="zh-CN" sz="2400" b="0" i="0">
              <a:effectLst/>
              <a:latin typeface="Calibri" panose="020f0502020204030204" pitchFamily="34" charset="0"/>
            </a:endParaRPr>
          </a:p>
          <a:p>
            <a:pPr marL="0" indent="304800" algn="just">
              <a:spcBef>
                <a:spcPct val="0"/>
              </a:spcBef>
              <a:spcAft>
                <a:spcPct val="0"/>
              </a:spcAft>
            </a:pPr>
            <a:r>
              <a:rPr lang="en-US" altLang="zh-CN" sz="3200" b="0" i="0">
                <a:effectLst/>
                <a:latin typeface="Times New Roman" panose="02020603050405020304" pitchFamily="18" charset="0"/>
              </a:rPr>
              <a:t>Camping £12/£6 a night for adult/child, under-3s free, 20% off stays of seven nights or longer.</a:t>
            </a:r>
            <a:endParaRPr lang="en-US" altLang="zh-CN" sz="2400" b="0" i="0">
              <a:effectLst/>
              <a:latin typeface="Calibri" panose="020f0502020204030204" pitchFamily="34" charset="0"/>
            </a:endParaRPr>
          </a:p>
        </p:txBody>
      </p:sp>
      <p:sp>
        <p:nvSpPr>
          <p:cNvPr id="8" name="星形: 十二角 7"/>
          <p:cNvSpPr/>
          <p:nvPr/>
        </p:nvSpPr>
        <p:spPr>
          <a:xfrm>
            <a:off x="3629025" y="5238750"/>
            <a:ext cx="771525" cy="658772"/>
          </a:xfrm>
          <a:prstGeom prst="star12">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文本框 2"/>
          <p:cNvSpPr txBox="1"/>
          <p:nvPr/>
        </p:nvSpPr>
        <p:spPr>
          <a:xfrm>
            <a:off x="200025" y="400735"/>
            <a:ext cx="11753850" cy="8309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i="0">
                <a:effectLst/>
                <a:latin typeface="微软雅黑" panose="020b0503020204020204" charset="-122"/>
                <a:ea typeface="微软雅黑"/>
              </a:rPr>
              <a:t>解题技巧五、零散信息题</a:t>
            </a:r>
            <a:r>
              <a:rPr lang="en-US" altLang="zh-CN" sz="2400" b="1" i="0">
                <a:effectLst/>
                <a:latin typeface="微软雅黑" panose="020b0503020204020204" charset="-122"/>
                <a:ea typeface="微软雅黑"/>
              </a:rPr>
              <a:t>——</a:t>
            </a:r>
            <a:r>
              <a:rPr lang="zh-CN" altLang="en-US" sz="2400" b="1" i="0">
                <a:effectLst/>
                <a:latin typeface="微软雅黑" panose="020b0503020204020204" charset="-122"/>
                <a:ea typeface="微软雅黑"/>
              </a:rPr>
              <a:t>整合归纳分析（对于离散的细节理解，先找到相关的内容，再分析整合</a:t>
            </a:r>
            <a:r>
              <a:rPr lang="zh-CN" altLang="en-US" sz="2400" b="0" i="0">
                <a:effectLst/>
                <a:latin typeface="微软雅黑" panose="020b0503020204020204" charset="-122"/>
                <a:ea typeface="微软雅黑"/>
              </a:rPr>
              <a:t>）</a:t>
            </a:r>
            <a:endParaRPr lang="zh-CN" altLang="en-US" sz="2400"/>
          </a:p>
        </p:txBody>
      </p:sp>
      <p:sp>
        <p:nvSpPr>
          <p:cNvPr id="5" name="文本框 4"/>
          <p:cNvSpPr txBox="1"/>
          <p:nvPr/>
        </p:nvSpPr>
        <p:spPr>
          <a:xfrm>
            <a:off x="200025" y="1166843"/>
            <a:ext cx="11925299" cy="553997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spcBef>
                <a:spcPct val="0"/>
              </a:spcBef>
              <a:spcAft>
                <a:spcPct val="0"/>
              </a:spcAft>
            </a:pPr>
            <a:r>
              <a:rPr lang="zh-CN" altLang="en-US" sz="2800" b="0" i="0">
                <a:effectLst/>
                <a:latin typeface="微软雅黑" panose="020b0503020204020204" charset="-122"/>
                <a:ea typeface="微软雅黑"/>
              </a:rPr>
              <a:t>例题演练：</a:t>
            </a:r>
            <a:r>
              <a:rPr lang="en-US" altLang="zh-CN" sz="2800" b="0" i="0">
                <a:effectLst/>
                <a:latin typeface="微软雅黑" panose="020b0503020204020204" charset="-122"/>
                <a:ea typeface="微软雅黑"/>
              </a:rPr>
              <a:t>【2018·</a:t>
            </a:r>
            <a:r>
              <a:rPr lang="zh-CN" altLang="en-US" sz="2800" b="0" i="0">
                <a:effectLst/>
                <a:latin typeface="微软雅黑" panose="020b0503020204020204" charset="-122"/>
                <a:ea typeface="微软雅黑"/>
              </a:rPr>
              <a:t>全国</a:t>
            </a:r>
            <a:r>
              <a:rPr lang="en-US" altLang="zh-CN" sz="2800" b="0" i="0">
                <a:effectLst/>
                <a:latin typeface="微软雅黑" panose="020b0503020204020204" charset="-122"/>
                <a:ea typeface="微软雅黑"/>
              </a:rPr>
              <a:t>Ⅰ. C</a:t>
            </a:r>
            <a:r>
              <a:rPr lang="zh-CN" altLang="en-US" sz="2800" b="0" i="0">
                <a:effectLst/>
                <a:latin typeface="微软雅黑" panose="020b0503020204020204" charset="-122"/>
                <a:ea typeface="微软雅黑"/>
              </a:rPr>
              <a:t>片段</a:t>
            </a:r>
            <a:r>
              <a:rPr lang="en-US" altLang="zh-CN" sz="2800" b="0" i="0">
                <a:effectLst/>
                <a:latin typeface="微软雅黑" panose="020b0503020204020204" charset="-122"/>
                <a:ea typeface="微软雅黑"/>
              </a:rPr>
              <a:t>】</a:t>
            </a:r>
            <a:endParaRPr lang="zh-CN" altLang="en-US" sz="2000" b="0" i="0">
              <a:effectLst/>
              <a:latin typeface="Calibri" panose="020f0502020204030204" pitchFamily="34" charset="0"/>
            </a:endParaRPr>
          </a:p>
          <a:p>
            <a:pPr marL="0" indent="0" algn="just">
              <a:spcBef>
                <a:spcPct val="0"/>
              </a:spcBef>
              <a:spcAft>
                <a:spcPct val="0"/>
              </a:spcAft>
            </a:pPr>
            <a:r>
              <a:rPr lang="zh-CN" altLang="en-US" sz="2800" b="0" i="0">
                <a:effectLst/>
                <a:latin typeface="Calibri" panose="020f0502020204030204" pitchFamily="34" charset="0"/>
              </a:rPr>
              <a:t> </a:t>
            </a:r>
            <a:r>
              <a:rPr lang="en-US" altLang="zh-CN" sz="2800" b="0" i="0">
                <a:effectLst/>
                <a:latin typeface="Calibri" panose="020f0502020204030204" pitchFamily="34" charset="0"/>
              </a:rPr>
              <a:t>At present, the world has about 6,800 languages. The distribution of these languages is hugely uneven. The general rule is that mild zones have relatively few languages, often spoken by many people, while hot, wet zones have lost, often spoken by small numbers. Europe has only around 200 languages; the Americas about 1,000; Africa 2,400; and Asia and the Pacific perhaps 3,200, of which Papua New Guinea alone accounts for well over 800. The median number(</a:t>
            </a:r>
            <a:r>
              <a:rPr lang="zh-CN" altLang="en-US" sz="2800" b="0" i="0">
                <a:effectLst/>
                <a:latin typeface="Calibri" panose="020f0502020204030204" pitchFamily="34" charset="0"/>
              </a:rPr>
              <a:t>中位数</a:t>
            </a:r>
            <a:r>
              <a:rPr lang="en-US" altLang="zh-CN" sz="2800" b="0" i="0">
                <a:effectLst/>
                <a:latin typeface="Calibri" panose="020f0502020204030204" pitchFamily="34" charset="0"/>
              </a:rPr>
              <a:t>) of speakers is a mere 6,000, which means that half the world’s languages are spoken by fewer people than that.</a:t>
            </a:r>
            <a:endParaRPr lang="en-US" altLang="zh-CN" sz="2000" b="0" i="0">
              <a:effectLst/>
              <a:latin typeface="Calibri" panose="020f0502020204030204" pitchFamily="34" charset="0"/>
            </a:endParaRPr>
          </a:p>
          <a:p>
            <a:pPr marL="0" indent="0" algn="just">
              <a:spcBef>
                <a:spcPct val="0"/>
              </a:spcBef>
              <a:spcAft>
                <a:spcPct val="0"/>
              </a:spcAft>
            </a:pPr>
            <a:r>
              <a:rPr lang="en-US" altLang="zh-CN" sz="2800" b="0" i="0">
                <a:effectLst/>
                <a:latin typeface="Calibri" panose="020f0502020204030204" pitchFamily="34" charset="0"/>
              </a:rPr>
              <a:t> ◆How many languages are spoken by less than 6,000 people at present?</a:t>
            </a:r>
            <a:endParaRPr lang="en-US" altLang="zh-CN" sz="2000" b="0" i="0">
              <a:effectLst/>
              <a:latin typeface="Calibri" panose="020f0502020204030204" pitchFamily="34" charset="0"/>
            </a:endParaRPr>
          </a:p>
          <a:p>
            <a:pPr marL="0" indent="0" algn="just">
              <a:spcBef>
                <a:spcPct val="0"/>
              </a:spcBef>
              <a:spcAft>
                <a:spcPct val="0"/>
              </a:spcAft>
            </a:pPr>
            <a:r>
              <a:rPr lang="en-US" altLang="zh-CN" sz="2800" b="0" i="0">
                <a:effectLst/>
                <a:latin typeface="Calibri" panose="020f0502020204030204" pitchFamily="34" charset="0"/>
              </a:rPr>
              <a:t>A. About 6,800.            B. About 3,400.</a:t>
            </a:r>
            <a:endParaRPr lang="en-US" altLang="zh-CN" sz="2000" b="0" i="0">
              <a:effectLst/>
              <a:latin typeface="Calibri" panose="020f0502020204030204" pitchFamily="34" charset="0"/>
            </a:endParaRPr>
          </a:p>
          <a:p>
            <a:pPr marL="0" indent="0" algn="just">
              <a:spcBef>
                <a:spcPct val="0"/>
              </a:spcBef>
              <a:spcAft>
                <a:spcPct val="0"/>
              </a:spcAft>
            </a:pPr>
            <a:r>
              <a:rPr lang="en-US" altLang="zh-CN" sz="1800" b="0" i="0">
                <a:effectLst/>
                <a:latin typeface="Calibri" panose="020f0502020204030204" pitchFamily="34" charset="0"/>
              </a:rPr>
              <a:t> </a:t>
            </a:r>
            <a:r>
              <a:rPr lang="en-US" altLang="zh-CN" sz="2800" b="0" i="0">
                <a:effectLst/>
                <a:latin typeface="Calibri" panose="020f0502020204030204" pitchFamily="34" charset="0"/>
              </a:rPr>
              <a:t>C. About 2,400.            D. About 1,200.</a:t>
            </a:r>
            <a:endParaRPr lang="en-US" altLang="zh-CN" sz="2000" b="0" i="0">
              <a:effectLst/>
              <a:latin typeface="Calibri" panose="020f0502020204030204" pitchFamily="34" charset="0"/>
            </a:endParaRPr>
          </a:p>
          <a:p>
            <a:pPr marL="0" indent="0" algn="just">
              <a:spcBef>
                <a:spcPct val="0"/>
              </a:spcBef>
              <a:spcAft>
                <a:spcPct val="0"/>
              </a:spcAft>
            </a:pPr>
            <a:r>
              <a:rPr lang="en-US" altLang="zh-CN" sz="1800" b="0" i="0">
                <a:effectLst/>
                <a:latin typeface="Calibri" panose="020f0502020204030204" pitchFamily="34" charset="0"/>
              </a:rPr>
              <a:t>         </a:t>
            </a:r>
            <a:endParaRPr lang="en-US" altLang="zh-CN" sz="1400" b="0" i="0">
              <a:effectLst/>
              <a:latin typeface="Calibri" panose="020f0502020204030204" pitchFamily="34" charset="0"/>
            </a:endParaRPr>
          </a:p>
        </p:txBody>
      </p:sp>
      <p:sp>
        <p:nvSpPr>
          <p:cNvPr id="6" name="爆炸形: 14 pt  5"/>
          <p:cNvSpPr/>
          <p:nvPr/>
        </p:nvSpPr>
        <p:spPr>
          <a:xfrm>
            <a:off x="3286125" y="5275658"/>
            <a:ext cx="762000" cy="830997"/>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Rectangle 1"/>
          <p:cNvSpPr>
            <a:spLocks noChangeArrowheads="1"/>
          </p:cNvSpPr>
          <p:nvPr/>
        </p:nvSpPr>
        <p:spPr bwMode="auto">
          <a:xfrm>
            <a:off x="314324" y="285356"/>
            <a:ext cx="11458575" cy="590931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spAutoFit/>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9pPr>
          </a:lstStyle>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200" b="1" i="0" u="none" strike="noStrike" cap="none" normalizeH="0" baseline="0">
                <a:ln>
                  <a:noFill/>
                </a:ln>
                <a:solidFill>
                  <a:schemeClr val="tx1"/>
                </a:solidFill>
                <a:effectLst/>
                <a:latin typeface="微软雅黑" panose="020b0503020204020204" charset="-122"/>
                <a:ea typeface="微软雅黑"/>
              </a:rPr>
              <a:t>【解题点津】</a:t>
            </a:r>
            <a:endParaRPr kumimoji="0" lang="zh-CN" altLang="zh-CN" sz="2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200" b="0" i="0" u="none" strike="noStrike" cap="none" normalizeH="0" baseline="0">
                <a:ln>
                  <a:noFill/>
                </a:ln>
                <a:solidFill>
                  <a:schemeClr val="tx1"/>
                </a:solidFill>
                <a:effectLst/>
                <a:latin typeface="Arial" pitchFamily="34" charset="0"/>
                <a:ea typeface="system-ui"/>
              </a:rPr>
              <a:t>1.</a:t>
            </a:r>
            <a:r>
              <a:rPr kumimoji="0" lang="zh-CN" altLang="zh-CN" sz="3200" b="0" i="0" u="none" strike="noStrike" cap="none" normalizeH="0" baseline="0">
                <a:ln>
                  <a:noFill/>
                </a:ln>
                <a:solidFill>
                  <a:schemeClr val="tx1"/>
                </a:solidFill>
                <a:effectLst/>
                <a:latin typeface="微软雅黑" panose="020b0503020204020204" charset="-122"/>
                <a:ea typeface="微软雅黑"/>
              </a:rPr>
              <a:t>在出现一些关键词，如</a:t>
            </a:r>
            <a:r>
              <a:rPr kumimoji="0" lang="zh-CN" altLang="zh-CN" sz="3200" b="0" i="0" u="none" strike="noStrike" cap="none" normalizeH="0" baseline="0">
                <a:ln>
                  <a:noFill/>
                </a:ln>
                <a:solidFill>
                  <a:schemeClr val="tx1"/>
                </a:solidFill>
                <a:effectLst/>
                <a:ea typeface="system-ui"/>
              </a:rPr>
              <a:t>however</a:t>
            </a:r>
            <a:r>
              <a:rPr kumimoji="0" lang="zh-CN" altLang="zh-CN" sz="3200" b="0" i="0" u="none" strike="noStrike" cap="none" normalizeH="0" baseline="0">
                <a:ln>
                  <a:noFill/>
                </a:ln>
                <a:solidFill>
                  <a:schemeClr val="tx1"/>
                </a:solidFill>
                <a:effectLst/>
                <a:latin typeface="微软雅黑" panose="020b0503020204020204" charset="-122"/>
                <a:ea typeface="微软雅黑"/>
              </a:rPr>
              <a:t>，</a:t>
            </a:r>
            <a:r>
              <a:rPr kumimoji="0" lang="zh-CN" altLang="zh-CN" sz="3200" b="0" i="0" u="none" strike="noStrike" cap="none" normalizeH="0" baseline="0">
                <a:ln>
                  <a:noFill/>
                </a:ln>
                <a:solidFill>
                  <a:schemeClr val="tx1"/>
                </a:solidFill>
                <a:effectLst/>
                <a:ea typeface="system-ui"/>
              </a:rPr>
              <a:t>but</a:t>
            </a:r>
            <a:r>
              <a:rPr kumimoji="0" lang="zh-CN" altLang="zh-CN" sz="3200" b="0" i="0" u="none" strike="noStrike" cap="none" normalizeH="0" baseline="0">
                <a:ln>
                  <a:noFill/>
                </a:ln>
                <a:solidFill>
                  <a:schemeClr val="tx1"/>
                </a:solidFill>
                <a:effectLst/>
                <a:latin typeface="微软雅黑" panose="020b0503020204020204" charset="-122"/>
                <a:ea typeface="微软雅黑"/>
              </a:rPr>
              <a:t>，</a:t>
            </a:r>
            <a:r>
              <a:rPr kumimoji="0" lang="zh-CN" altLang="zh-CN" sz="3200" b="0" i="0" u="none" strike="noStrike" cap="none" normalizeH="0" baseline="0">
                <a:ln>
                  <a:noFill/>
                </a:ln>
                <a:solidFill>
                  <a:schemeClr val="tx1"/>
                </a:solidFill>
                <a:effectLst/>
                <a:ea typeface="system-ui"/>
              </a:rPr>
              <a:t>moreover, therefore</a:t>
            </a:r>
            <a:r>
              <a:rPr kumimoji="0" lang="zh-CN" altLang="zh-CN" sz="3200" b="0" i="0" u="none" strike="noStrike" cap="none" normalizeH="0" baseline="0">
                <a:ln>
                  <a:noFill/>
                </a:ln>
                <a:solidFill>
                  <a:schemeClr val="tx1"/>
                </a:solidFill>
                <a:effectLst/>
                <a:latin typeface="微软雅黑" panose="020b0503020204020204" charset="-122"/>
                <a:ea typeface="微软雅黑"/>
              </a:rPr>
              <a:t>，</a:t>
            </a:r>
            <a:r>
              <a:rPr kumimoji="0" lang="zh-CN" altLang="zh-CN" sz="3200" b="0" i="0" u="none" strike="noStrike" cap="none" normalizeH="0" baseline="0">
                <a:ln>
                  <a:noFill/>
                </a:ln>
                <a:solidFill>
                  <a:schemeClr val="tx1"/>
                </a:solidFill>
                <a:effectLst/>
                <a:ea typeface="system-ui"/>
              </a:rPr>
              <a:t>thus</a:t>
            </a:r>
            <a:r>
              <a:rPr kumimoji="0" lang="zh-CN" altLang="zh-CN" sz="3200" b="0" i="0" u="none" strike="noStrike" cap="none" normalizeH="0" baseline="0">
                <a:ln>
                  <a:noFill/>
                </a:ln>
                <a:solidFill>
                  <a:schemeClr val="tx1"/>
                </a:solidFill>
                <a:effectLst/>
                <a:latin typeface="微软雅黑" panose="020b0503020204020204" charset="-122"/>
                <a:ea typeface="微软雅黑"/>
              </a:rPr>
              <a:t>时，要特别注意句子前后意义的转折、递进、因果等关系。</a:t>
            </a:r>
            <a:endParaRPr kumimoji="0" lang="zh-CN" altLang="zh-CN" sz="2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200" b="0" i="0" u="none" strike="noStrike" cap="none" normalizeH="0" baseline="0">
                <a:ln>
                  <a:noFill/>
                </a:ln>
                <a:solidFill>
                  <a:schemeClr val="tx1"/>
                </a:solidFill>
                <a:effectLst/>
                <a:latin typeface="Arial" pitchFamily="34" charset="0"/>
                <a:ea typeface="system-ui"/>
              </a:rPr>
              <a:t>2. </a:t>
            </a:r>
            <a:r>
              <a:rPr kumimoji="0" lang="zh-CN" altLang="zh-CN" sz="3200" b="0" i="0" u="none" strike="noStrike" cap="none" normalizeH="0" baseline="0">
                <a:ln>
                  <a:noFill/>
                </a:ln>
                <a:solidFill>
                  <a:schemeClr val="tx1"/>
                </a:solidFill>
                <a:effectLst/>
                <a:latin typeface="微软雅黑" panose="020b0503020204020204" charset="-122"/>
                <a:ea typeface="微软雅黑"/>
              </a:rPr>
              <a:t>细节理解题的答案可能是原文的</a:t>
            </a:r>
            <a:r>
              <a:rPr kumimoji="0" lang="zh-CN" altLang="zh-CN" sz="3200" b="0" i="0" u="none" strike="noStrike" cap="none" normalizeH="0" baseline="0">
                <a:ln>
                  <a:noFill/>
                </a:ln>
                <a:solidFill>
                  <a:srgbClr val="FF0000"/>
                </a:solidFill>
                <a:effectLst/>
                <a:latin typeface="微软雅黑" panose="020b0503020204020204" charset="-122"/>
                <a:ea typeface="微软雅黑"/>
              </a:rPr>
              <a:t>同义转换</a:t>
            </a:r>
            <a:r>
              <a:rPr kumimoji="0" lang="zh-CN" altLang="zh-CN" sz="3200" b="0" i="0" u="none" strike="noStrike" cap="none" normalizeH="0" baseline="0">
                <a:ln>
                  <a:noFill/>
                </a:ln>
                <a:solidFill>
                  <a:schemeClr val="tx1"/>
                </a:solidFill>
                <a:effectLst/>
                <a:latin typeface="微软雅黑" panose="020b0503020204020204" charset="-122"/>
                <a:ea typeface="微软雅黑"/>
              </a:rPr>
              <a:t>。</a:t>
            </a:r>
            <a:endParaRPr kumimoji="0" lang="zh-CN" altLang="zh-CN" sz="2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200" b="0" i="0" u="none" strike="noStrike" cap="none" normalizeH="0" baseline="0">
                <a:ln>
                  <a:noFill/>
                </a:ln>
                <a:solidFill>
                  <a:schemeClr val="tx1"/>
                </a:solidFill>
                <a:effectLst/>
                <a:latin typeface="Arial" pitchFamily="34" charset="0"/>
                <a:ea typeface="system-ui"/>
              </a:rPr>
              <a:t>3. </a:t>
            </a:r>
            <a:r>
              <a:rPr kumimoji="0" lang="zh-CN" altLang="zh-CN" sz="3200" b="0" i="0" u="none" strike="noStrike" cap="none" normalizeH="0" baseline="0">
                <a:ln>
                  <a:noFill/>
                </a:ln>
                <a:solidFill>
                  <a:schemeClr val="tx1"/>
                </a:solidFill>
                <a:effectLst/>
                <a:latin typeface="微软雅黑" panose="020b0503020204020204" charset="-122"/>
                <a:ea typeface="微软雅黑"/>
              </a:rPr>
              <a:t>注意选项中的副词、形容词和介词短语等与原文是否一致。如</a:t>
            </a:r>
            <a:r>
              <a:rPr kumimoji="0" lang="zh-CN" altLang="zh-CN" sz="3200" b="0" i="0" u="none" strike="noStrike" cap="none" normalizeH="0" baseline="0">
                <a:ln>
                  <a:noFill/>
                </a:ln>
                <a:solidFill>
                  <a:schemeClr val="tx1"/>
                </a:solidFill>
                <a:effectLst/>
                <a:ea typeface="system-ui"/>
              </a:rPr>
              <a:t>:must, may, often</a:t>
            </a:r>
            <a:r>
              <a:rPr kumimoji="0" lang="zh-CN" altLang="zh-CN" sz="3200" b="0" i="0" u="none" strike="noStrike" cap="none" normalizeH="0" baseline="0">
                <a:ln>
                  <a:noFill/>
                </a:ln>
                <a:solidFill>
                  <a:schemeClr val="tx1"/>
                </a:solidFill>
                <a:effectLst/>
                <a:latin typeface="微软雅黑" panose="020b0503020204020204" charset="-122"/>
                <a:ea typeface="微软雅黑"/>
              </a:rPr>
              <a:t>，</a:t>
            </a:r>
            <a:r>
              <a:rPr kumimoji="0" lang="zh-CN" altLang="zh-CN" sz="3200" b="0" i="0" u="none" strike="noStrike" cap="none" normalizeH="0" baseline="0">
                <a:ln>
                  <a:noFill/>
                </a:ln>
                <a:solidFill>
                  <a:schemeClr val="tx1"/>
                </a:solidFill>
                <a:effectLst/>
                <a:ea typeface="system-ui"/>
              </a:rPr>
              <a:t>should, usually, might, </a:t>
            </a:r>
            <a:r>
              <a:rPr kumimoji="0" lang="zh-CN" altLang="zh-CN" sz="3200" b="0" i="0" u="none" strike="noStrike" cap="none" normalizeH="0" baseline="0">
                <a:ln>
                  <a:noFill/>
                </a:ln>
                <a:solidFill>
                  <a:srgbClr val="FF0000"/>
                </a:solidFill>
                <a:effectLst/>
                <a:ea typeface="system-ui"/>
              </a:rPr>
              <a:t>most</a:t>
            </a:r>
            <a:r>
              <a:rPr kumimoji="0" lang="zh-CN" altLang="zh-CN" sz="3200" b="0" i="0" u="none" strike="noStrike" cap="none" normalizeH="0" baseline="0">
                <a:ln>
                  <a:noFill/>
                </a:ln>
                <a:solidFill>
                  <a:schemeClr val="tx1"/>
                </a:solidFill>
                <a:effectLst/>
                <a:ea typeface="system-ui"/>
              </a:rPr>
              <a:t>, more or less, likely, </a:t>
            </a:r>
            <a:r>
              <a:rPr kumimoji="0" lang="zh-CN" altLang="zh-CN" sz="3200" b="0" i="0" u="none" strike="noStrike" cap="none" normalizeH="0" baseline="0">
                <a:ln>
                  <a:noFill/>
                </a:ln>
                <a:solidFill>
                  <a:srgbClr val="FF0000"/>
                </a:solidFill>
                <a:effectLst/>
                <a:ea typeface="system-ui"/>
              </a:rPr>
              <a:t>all</a:t>
            </a:r>
            <a:r>
              <a:rPr kumimoji="0" lang="zh-CN" altLang="zh-CN" sz="3200" b="0" i="0" u="none" strike="noStrike" cap="none" normalizeH="0" baseline="0">
                <a:ln>
                  <a:noFill/>
                </a:ln>
                <a:solidFill>
                  <a:schemeClr val="tx1"/>
                </a:solidFill>
                <a:effectLst/>
                <a:ea typeface="system-ui"/>
              </a:rPr>
              <a:t>, never, few</a:t>
            </a:r>
            <a:r>
              <a:rPr kumimoji="0" lang="zh-CN" altLang="zh-CN" sz="3200" b="0" i="0" u="none" strike="noStrike" cap="none" normalizeH="0" baseline="0">
                <a:ln>
                  <a:noFill/>
                </a:ln>
                <a:solidFill>
                  <a:schemeClr val="tx1"/>
                </a:solidFill>
                <a:effectLst/>
                <a:latin typeface="微软雅黑" panose="020b0503020204020204" charset="-122"/>
                <a:ea typeface="微软雅黑"/>
              </a:rPr>
              <a:t>等存在程度不同，经常被偷换</a:t>
            </a:r>
            <a:r>
              <a:rPr kumimoji="0" lang="zh-CN" altLang="zh-CN" sz="3200" b="0" i="0" u="none" strike="noStrike" cap="none" normalizeH="0" baseline="0">
                <a:ln>
                  <a:noFill/>
                </a:ln>
                <a:solidFill>
                  <a:schemeClr val="tx1"/>
                </a:solidFill>
                <a:effectLst/>
                <a:ea typeface="system-ui"/>
              </a:rPr>
              <a:t>,</a:t>
            </a:r>
            <a:r>
              <a:rPr kumimoji="0" lang="zh-CN" altLang="zh-CN" sz="3200" b="0" i="0" u="none" strike="noStrike" cap="none" normalizeH="0" baseline="0">
                <a:ln>
                  <a:noFill/>
                </a:ln>
                <a:solidFill>
                  <a:schemeClr val="tx1"/>
                </a:solidFill>
                <a:effectLst/>
                <a:latin typeface="微软雅黑" panose="020b0503020204020204" charset="-122"/>
                <a:ea typeface="微软雅黑"/>
              </a:rPr>
              <a:t>往往被忽视。</a:t>
            </a:r>
            <a:endParaRPr kumimoji="0" lang="zh-CN" altLang="zh-CN" sz="2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200" b="0" i="0" u="none" strike="noStrike" cap="none" normalizeH="0" baseline="0">
                <a:ln>
                  <a:noFill/>
                </a:ln>
                <a:solidFill>
                  <a:schemeClr val="tx1"/>
                </a:solidFill>
                <a:effectLst/>
                <a:latin typeface="Arial" pitchFamily="34" charset="0"/>
                <a:ea typeface="system-ui"/>
              </a:rPr>
              <a:t>4. </a:t>
            </a:r>
            <a:r>
              <a:rPr kumimoji="0" lang="zh-CN" altLang="zh-CN" sz="3200" b="0" i="0" u="none" strike="noStrike" cap="none" normalizeH="0" baseline="0">
                <a:ln>
                  <a:noFill/>
                </a:ln>
                <a:solidFill>
                  <a:schemeClr val="tx1"/>
                </a:solidFill>
                <a:effectLst/>
                <a:latin typeface="微软雅黑" panose="020b0503020204020204" charset="-122"/>
                <a:ea typeface="微软雅黑"/>
              </a:rPr>
              <a:t>注意干扰项特点：</a:t>
            </a:r>
            <a:endParaRPr kumimoji="0" lang="en-US" altLang="zh-CN" sz="3200" b="0" i="0" u="none" strike="noStrike" cap="none" normalizeH="0" baseline="0">
              <a:ln>
                <a:noFill/>
              </a:ln>
              <a:solidFill>
                <a:schemeClr val="tx1"/>
              </a:solidFill>
              <a:effectLst/>
              <a:latin typeface="微软雅黑" panose="020b0503020204020204" charset="-122"/>
              <a:ea typeface="微软雅黑"/>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200" b="0" i="0" u="none" strike="noStrike" cap="none" normalizeH="0" baseline="0">
                <a:ln>
                  <a:noFill/>
                </a:ln>
                <a:solidFill>
                  <a:schemeClr val="tx1"/>
                </a:solidFill>
                <a:effectLst/>
                <a:latin typeface="微软雅黑" panose="020b0503020204020204" charset="-122"/>
                <a:ea typeface="微软雅黑"/>
              </a:rPr>
              <a:t>与原文内容相反；</a:t>
            </a:r>
            <a:endParaRPr kumimoji="0" lang="en-US" altLang="zh-CN" sz="3200" b="0" i="0" u="none" strike="noStrike" cap="none" normalizeH="0" baseline="0">
              <a:ln>
                <a:noFill/>
              </a:ln>
              <a:solidFill>
                <a:schemeClr val="tx1"/>
              </a:solidFill>
              <a:effectLst/>
              <a:latin typeface="微软雅黑" panose="020b0503020204020204" charset="-122"/>
              <a:ea typeface="微软雅黑"/>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200" b="0" i="0" u="none" strike="noStrike" cap="none" normalizeH="0" baseline="0">
                <a:ln>
                  <a:noFill/>
                </a:ln>
                <a:solidFill>
                  <a:schemeClr val="tx1"/>
                </a:solidFill>
                <a:effectLst/>
                <a:latin typeface="微软雅黑" panose="020b0503020204020204" charset="-122"/>
                <a:ea typeface="微软雅黑"/>
              </a:rPr>
              <a:t>与原文内容一半相符，一半不同</a:t>
            </a:r>
            <a:r>
              <a:rPr kumimoji="0" lang="zh-CN" altLang="zh-CN" sz="3200" b="0" i="0" u="none" strike="noStrike" cap="none" normalizeH="0" baseline="0">
                <a:ln>
                  <a:noFill/>
                </a:ln>
                <a:solidFill>
                  <a:schemeClr val="tx1"/>
                </a:solidFill>
                <a:effectLst/>
                <a:ea typeface="system-ui"/>
              </a:rPr>
              <a:t>;</a:t>
            </a:r>
            <a:endParaRPr kumimoji="0" lang="en-US" altLang="zh-CN" sz="3200" b="0" i="0" u="none" strike="noStrike" cap="none" normalizeH="0" baseline="0">
              <a:ln>
                <a:noFill/>
              </a:ln>
              <a:solidFill>
                <a:schemeClr val="tx1"/>
              </a:solidFill>
              <a:effectLst/>
              <a:ea typeface="system-ui"/>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200" b="0" i="0" u="none" strike="noStrike" cap="none" normalizeH="0" baseline="0">
                <a:ln>
                  <a:noFill/>
                </a:ln>
                <a:solidFill>
                  <a:schemeClr val="tx1"/>
                </a:solidFill>
                <a:effectLst/>
                <a:latin typeface="微软雅黑" panose="020b0503020204020204" charset="-122"/>
                <a:ea typeface="微软雅黑"/>
              </a:rPr>
              <a:t>叙述过于绝对化；</a:t>
            </a:r>
            <a:endParaRPr kumimoji="0" lang="en-US" altLang="zh-CN" sz="3200" b="0" i="0" u="none" strike="noStrike" cap="none" normalizeH="0" baseline="0">
              <a:ln>
                <a:noFill/>
              </a:ln>
              <a:solidFill>
                <a:schemeClr val="tx1"/>
              </a:solidFill>
              <a:effectLst/>
              <a:latin typeface="微软雅黑" panose="020b0503020204020204" charset="-122"/>
              <a:ea typeface="微软雅黑"/>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200" b="0" i="0" u="none" strike="noStrike" cap="none" normalizeH="0" baseline="0">
                <a:ln>
                  <a:noFill/>
                </a:ln>
                <a:solidFill>
                  <a:schemeClr val="tx1"/>
                </a:solidFill>
                <a:effectLst/>
                <a:latin typeface="微软雅黑" panose="020b0503020204020204" charset="-122"/>
                <a:ea typeface="微软雅黑"/>
              </a:rPr>
              <a:t>原文没有提及。</a:t>
            </a:r>
            <a:endParaRPr kumimoji="0" lang="zh-CN" altLang="zh-CN" sz="6000" b="0" i="0" u="none" strike="noStrike" cap="none" normalizeH="0" baseline="0">
              <a:ln>
                <a:noFill/>
              </a:ln>
              <a:solidFill>
                <a:schemeClr val="tx1"/>
              </a:solidFill>
              <a:effectLst/>
              <a:latin typeface="Arial" pitchFamily="34"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3" name="椭圆 2"/>
          <p:cNvSpPr/>
          <p:nvPr/>
        </p:nvSpPr>
        <p:spPr>
          <a:xfrm>
            <a:off x="741109" y="195318"/>
            <a:ext cx="5354891" cy="1152249"/>
          </a:xfrm>
          <a:prstGeom prst="ellipse">
            <a:avLst/>
          </a:prstGeom>
          <a:solidFill>
            <a:srgbClr val="C00000"/>
          </a:solidFill>
          <a:scene3d>
            <a:camera prst="obliqueTop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base"/>
            <a:r>
              <a:rPr lang="zh-CN" altLang="zh-CN" sz="3600" b="1">
                <a:solidFill>
                  <a:schemeClr val="tx1"/>
                </a:solidFill>
                <a:latin typeface="微软雅黑" panose="020b0503020204020204" charset="-122"/>
                <a:ea typeface="微软雅黑"/>
                <a:cs typeface="Calibri" panose="020f0502020204030204" pitchFamily="34" charset="0"/>
              </a:rPr>
              <a:t>（2）主旨大意题</a:t>
            </a:r>
            <a:endParaRPr lang="zh-CN" altLang="zh-CN" sz="1200">
              <a:solidFill>
                <a:schemeClr val="tx1"/>
              </a:solidFill>
            </a:endParaRPr>
          </a:p>
          <a:p>
            <a:pPr algn="ctr" fontAlgn="base"/>
            <a:endParaRPr lang="zh-CN" altLang="en-US" sz="3600" b="1" strike="noStrike" noProof="1">
              <a:effectLst>
                <a:outerShdw blurRad="38100" dist="38100" dir="2700000" algn="tl">
                  <a:srgbClr val="000000">
                    <a:alpha val="43137"/>
                  </a:srgbClr>
                </a:outerShdw>
              </a:effectLst>
              <a:latin typeface="微软雅黑" panose="020b0503020204020204" charset="-122"/>
              <a:ea typeface="微软雅黑"/>
            </a:endParaRPr>
          </a:p>
        </p:txBody>
      </p:sp>
      <p:grpSp>
        <p:nvGrpSpPr>
          <p:cNvPr id="20" name="组合 19"/>
          <p:cNvGrpSpPr/>
          <p:nvPr/>
        </p:nvGrpSpPr>
        <p:grpSpPr>
          <a:xfrm>
            <a:off x="5627712" y="942829"/>
            <a:ext cx="4927209" cy="865163"/>
            <a:chOff x="5289453" y="1167619"/>
            <a:chExt cx="6569612" cy="1153551"/>
          </a:xfrm>
        </p:grpSpPr>
        <p:sp>
          <p:nvSpPr>
            <p:cNvPr id="5" name="直接连接符 4"/>
            <p:cNvSpPr/>
            <p:nvPr/>
          </p:nvSpPr>
          <p:spPr>
            <a:xfrm flipV="1">
              <a:off x="5289453" y="1547446"/>
              <a:ext cx="6569612" cy="14068"/>
            </a:xfrm>
            <a:prstGeom prst="line">
              <a:avLst/>
            </a:prstGeom>
            <a:ln w="254000">
              <a:gradFill flip="none" rotWithShape="1">
                <a:gsLst>
                  <a:gs pos="0">
                    <a:srgbClr val="DDEBCF"/>
                  </a:gs>
                  <a:gs pos="50000">
                    <a:srgbClr val="9CB86E"/>
                  </a:gs>
                  <a:gs pos="100000">
                    <a:srgbClr val="156B13"/>
                  </a:gs>
                </a:gsLst>
                <a:lin ang="5400000" scaled="1"/>
              </a:gradFill>
            </a:ln>
          </p:spPr>
          <p:style>
            <a:lnRef idx="1">
              <a:schemeClr val="accent1"/>
            </a:lnRef>
            <a:fillRef idx="0">
              <a:schemeClr val="accent1"/>
            </a:fillRef>
            <a:effectRef idx="0">
              <a:schemeClr val="accent1"/>
            </a:effectRef>
            <a:fontRef idx="minor">
              <a:schemeClr val="tx1"/>
            </a:fontRef>
          </p:style>
          <p:txBody>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直接连接符 8"/>
            <p:cNvSpPr/>
            <p:nvPr/>
          </p:nvSpPr>
          <p:spPr>
            <a:xfrm>
              <a:off x="10972800" y="1167619"/>
              <a:ext cx="14068" cy="1153551"/>
            </a:xfrm>
            <a:prstGeom prst="line">
              <a:avLst/>
            </a:prstGeom>
            <a:ln w="254000">
              <a:gradFill flip="none" rotWithShape="1">
                <a:gsLst>
                  <a:gs pos="0">
                    <a:srgbClr val="DDEBCF"/>
                  </a:gs>
                  <a:gs pos="50000">
                    <a:srgbClr val="9CB86E"/>
                  </a:gs>
                  <a:gs pos="100000">
                    <a:srgbClr val="156B13"/>
                  </a:gs>
                </a:gsLst>
                <a:lin ang="5400000" scaled="1"/>
              </a:gradFill>
            </a:ln>
          </p:spPr>
          <p:style>
            <a:lnRef idx="1">
              <a:schemeClr val="accent1"/>
            </a:lnRef>
            <a:fillRef idx="0">
              <a:schemeClr val="accent1"/>
            </a:fillRef>
            <a:effectRef idx="0">
              <a:schemeClr val="accent1"/>
            </a:effectRef>
            <a:fontRef idx="minor">
              <a:schemeClr val="tx1"/>
            </a:fontRef>
          </p:style>
          <p:txBody>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grpSp>
        <p:nvGrpSpPr>
          <p:cNvPr id="19" name="组合 18"/>
          <p:cNvGrpSpPr/>
          <p:nvPr/>
        </p:nvGrpSpPr>
        <p:grpSpPr>
          <a:xfrm>
            <a:off x="1621106" y="5339534"/>
            <a:ext cx="4927209" cy="917917"/>
            <a:chOff x="222738" y="4951847"/>
            <a:chExt cx="6569612" cy="1223889"/>
          </a:xfrm>
        </p:grpSpPr>
        <p:sp>
          <p:nvSpPr>
            <p:cNvPr id="8" name="直接连接符 7"/>
            <p:cNvSpPr/>
            <p:nvPr/>
          </p:nvSpPr>
          <p:spPr>
            <a:xfrm flipV="1">
              <a:off x="222738" y="5892038"/>
              <a:ext cx="6569612" cy="14068"/>
            </a:xfrm>
            <a:prstGeom prst="line">
              <a:avLst/>
            </a:prstGeom>
            <a:ln w="254000">
              <a:gradFill flip="none" rotWithShape="1">
                <a:gsLst>
                  <a:gs pos="0">
                    <a:srgbClr val="DDEBCF"/>
                  </a:gs>
                  <a:gs pos="50000">
                    <a:srgbClr val="9CB86E"/>
                  </a:gs>
                  <a:gs pos="100000">
                    <a:srgbClr val="156B13"/>
                  </a:gs>
                </a:gsLst>
                <a:lin ang="5400000" scaled="1"/>
              </a:gradFill>
            </a:ln>
          </p:spPr>
          <p:style>
            <a:lnRef idx="1">
              <a:schemeClr val="accent1"/>
            </a:lnRef>
            <a:fillRef idx="0">
              <a:schemeClr val="accent1"/>
            </a:fillRef>
            <a:effectRef idx="0">
              <a:schemeClr val="accent1"/>
            </a:effectRef>
            <a:fontRef idx="minor">
              <a:schemeClr val="tx1"/>
            </a:fontRef>
          </p:style>
          <p:txBody>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直接连接符 14"/>
            <p:cNvSpPr/>
            <p:nvPr/>
          </p:nvSpPr>
          <p:spPr>
            <a:xfrm flipH="1">
              <a:off x="576775" y="4951847"/>
              <a:ext cx="1" cy="1223889"/>
            </a:xfrm>
            <a:prstGeom prst="line">
              <a:avLst/>
            </a:prstGeom>
            <a:ln w="254000">
              <a:gradFill flip="none" rotWithShape="1">
                <a:gsLst>
                  <a:gs pos="0">
                    <a:srgbClr val="DDEBCF"/>
                  </a:gs>
                  <a:gs pos="50000">
                    <a:srgbClr val="9CB86E"/>
                  </a:gs>
                  <a:gs pos="100000">
                    <a:srgbClr val="156B13"/>
                  </a:gs>
                </a:gsLst>
                <a:lin ang="5400000" scaled="1"/>
              </a:gradFill>
            </a:ln>
          </p:spPr>
          <p:style>
            <a:lnRef idx="1">
              <a:schemeClr val="accent1"/>
            </a:lnRef>
            <a:fillRef idx="0">
              <a:schemeClr val="accent1"/>
            </a:fillRef>
            <a:effectRef idx="0">
              <a:schemeClr val="accent1"/>
            </a:effectRef>
            <a:fontRef idx="minor">
              <a:schemeClr val="tx1"/>
            </a:fontRef>
          </p:style>
          <p:txBody>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sp>
        <p:nvSpPr>
          <p:cNvPr id="2" name="Rectangle 1"/>
          <p:cNvSpPr>
            <a:spLocks noChangeArrowheads="1"/>
          </p:cNvSpPr>
          <p:nvPr/>
        </p:nvSpPr>
        <p:spPr bwMode="auto">
          <a:xfrm>
            <a:off x="1043442" y="1375410"/>
            <a:ext cx="11009745" cy="73096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9pPr>
          </a:lstStyle>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Calibri" panose="020f0502020204030204" pitchFamily="34" charset="0"/>
                <a:cs typeface="Calibri" panose="020f0502020204030204" pitchFamily="34" charset="0"/>
              </a:rPr>
              <a:t>一、</a:t>
            </a:r>
            <a:r>
              <a:rPr kumimoji="0" lang="zh-CN" altLang="zh-CN" sz="2800" b="1" i="0" u="none" strike="noStrike" cap="none" normalizeH="0" baseline="0">
                <a:ln>
                  <a:noFill/>
                </a:ln>
                <a:solidFill>
                  <a:schemeClr val="tx1"/>
                </a:solidFill>
                <a:effectLst/>
                <a:latin typeface="微软雅黑" panose="020b0503020204020204" charset="-122"/>
                <a:ea typeface="微软雅黑"/>
                <a:cs typeface="Calibri" panose="020f0502020204030204" pitchFamily="34" charset="0"/>
              </a:rPr>
              <a:t>考查形式：</a:t>
            </a:r>
            <a:endParaRPr kumimoji="0" lang="zh-CN" altLang="zh-CN" sz="1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微软雅黑" panose="020b0503020204020204" charset="-122"/>
                <a:ea typeface="微软雅黑"/>
                <a:cs typeface="Calibri" panose="020f0502020204030204" pitchFamily="34" charset="0"/>
              </a:rPr>
              <a:t>（1）文章大意  （2）段落大意 （3）最佳标题          </a:t>
            </a:r>
            <a:endParaRPr kumimoji="0" lang="zh-CN" altLang="zh-CN" sz="1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微软雅黑" panose="020b0503020204020204" charset="-122"/>
                <a:ea typeface="微软雅黑"/>
                <a:cs typeface="Calibri" panose="020f0502020204030204" pitchFamily="34" charset="0"/>
              </a:rPr>
              <a:t>方法：</a:t>
            </a:r>
            <a:endParaRPr kumimoji="0" lang="zh-CN" altLang="zh-CN" sz="1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微软雅黑" panose="020b0503020204020204" charset="-122"/>
                <a:ea typeface="微软雅黑"/>
                <a:cs typeface="Calibri" panose="020f0502020204030204" pitchFamily="34" charset="0"/>
              </a:rPr>
              <a:t>（1）首尾段/段落首句(report/study showed...</a:t>
            </a:r>
            <a:endParaRPr kumimoji="0" lang="zh-CN" altLang="zh-CN" sz="1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微软雅黑" panose="020b0503020204020204" charset="-122"/>
                <a:ea typeface="微软雅黑"/>
                <a:cs typeface="Calibri" panose="020f0502020204030204" pitchFamily="34" charset="0"/>
              </a:rPr>
              <a:t>（2）高频词      </a:t>
            </a:r>
            <a:endParaRPr kumimoji="0" lang="zh-CN" altLang="zh-CN" sz="1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微软雅黑" panose="020b0503020204020204" charset="-122"/>
                <a:ea typeface="微软雅黑"/>
                <a:cs typeface="Calibri" panose="020f0502020204030204" pitchFamily="34" charset="0"/>
              </a:rPr>
              <a:t>（3）选项逆代入分析法</a:t>
            </a:r>
            <a:endParaRPr kumimoji="0" lang="zh-CN" altLang="zh-CN" sz="1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Wingdings" panose="05000000000000000000" pitchFamily="2" charset="2"/>
                <a:cs typeface="Calibri" panose="020f0502020204030204" pitchFamily="34" charset="0"/>
              </a:rPr>
              <a:t>l</a:t>
            </a:r>
            <a:r>
              <a:rPr kumimoji="0" lang="zh-CN" altLang="zh-CN" sz="2800" b="1" i="0" u="none" strike="noStrike" cap="none" normalizeH="0" baseline="0">
                <a:ln>
                  <a:noFill/>
                </a:ln>
                <a:solidFill>
                  <a:schemeClr val="tx1"/>
                </a:solidFill>
                <a:effectLst/>
                <a:latin typeface="微软雅黑" panose="020b0503020204020204" charset="-122"/>
                <a:ea typeface="微软雅黑"/>
                <a:cs typeface="Calibri" panose="020f0502020204030204" pitchFamily="34" charset="0"/>
              </a:rPr>
              <a:t>主旨题干扰项：</a:t>
            </a:r>
            <a:endParaRPr kumimoji="0" lang="zh-CN" altLang="zh-CN" sz="1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微软雅黑" panose="020b0503020204020204" charset="-122"/>
                <a:ea typeface="微软雅黑"/>
                <a:cs typeface="Calibri" panose="020f0502020204030204" pitchFamily="34" charset="0"/>
              </a:rPr>
              <a:t>（1）以偏概全</a:t>
            </a:r>
            <a:r>
              <a:rPr kumimoji="0" lang="zh-CN" altLang="zh-CN" sz="2800" b="1"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a:t>
            </a:r>
            <a:r>
              <a:rPr kumimoji="0" lang="zh-CN" altLang="zh-CN" sz="2800" b="1" i="0" u="none" strike="noStrike" cap="none" normalizeH="0" baseline="0">
                <a:ln>
                  <a:noFill/>
                </a:ln>
                <a:solidFill>
                  <a:schemeClr val="tx1"/>
                </a:solidFill>
                <a:effectLst/>
                <a:latin typeface="微软雅黑" panose="020b0503020204020204" charset="-122"/>
                <a:ea typeface="微软雅黑"/>
                <a:cs typeface="Calibri" panose="020f0502020204030204" pitchFamily="34" charset="0"/>
              </a:rPr>
              <a:t>文章中的一小部分</a:t>
            </a:r>
            <a:br>
              <a:rPr kumimoji="0" lang="zh-CN" altLang="zh-CN" b="0" i="0" u="none" strike="noStrike" cap="none" normalizeH="0" baseline="0">
                <a:ln>
                  <a:noFill/>
                </a:ln>
                <a:solidFill>
                  <a:schemeClr val="tx1"/>
                </a:solidFill>
                <a:effectLst/>
                <a:latin typeface="Calibri" panose="020f0502020204030204" pitchFamily="34" charset="0"/>
                <a:cs typeface="Calibri" panose="020f0502020204030204" pitchFamily="34" charset="0"/>
              </a:rPr>
            </a:br>
            <a:endParaRPr kumimoji="0" lang="zh-CN" altLang="zh-CN" sz="1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Calibri" panose="020f0502020204030204" pitchFamily="34" charset="0"/>
                <a:cs typeface="Calibri" panose="020f0502020204030204" pitchFamily="34" charset="0"/>
              </a:rPr>
              <a:t>（2）</a:t>
            </a:r>
            <a:r>
              <a:rPr kumimoji="0" lang="zh-CN" altLang="zh-CN" sz="2800" b="1" i="0" u="none" strike="noStrike" cap="none" normalizeH="0" baseline="0">
                <a:ln>
                  <a:noFill/>
                </a:ln>
                <a:solidFill>
                  <a:schemeClr val="tx1"/>
                </a:solidFill>
                <a:effectLst/>
                <a:latin typeface="微软雅黑" panose="020b0503020204020204" charset="-122"/>
                <a:ea typeface="微软雅黑"/>
                <a:cs typeface="Calibri" panose="020f0502020204030204" pitchFamily="34" charset="0"/>
              </a:rPr>
              <a:t>范围扩大——主题超出了文章要讨论的范围（鹅鹅鹅→家禽）</a:t>
            </a:r>
            <a:r>
              <a:rPr kumimoji="0" lang="zh-CN" altLang="zh-CN" b="0" i="0" u="none" strike="noStrike" cap="none" normalizeH="0" baseline="0">
                <a:ln>
                  <a:noFill/>
                </a:ln>
                <a:solidFill>
                  <a:schemeClr val="tx1"/>
                </a:solidFill>
                <a:effectLst/>
                <a:latin typeface="Calibri" panose="020f0502020204030204" pitchFamily="34" charset="0"/>
                <a:cs typeface="Calibri" panose="020f0502020204030204" pitchFamily="34" charset="0"/>
              </a:rPr>
              <a:t>    </a:t>
            </a:r>
            <a:endParaRPr kumimoji="0" lang="zh-CN" altLang="zh-CN" sz="1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Calibri" panose="020f0502020204030204" pitchFamily="34" charset="0"/>
                <a:cs typeface="Calibri" panose="020f0502020204030204" pitchFamily="34" charset="0"/>
              </a:rPr>
              <a:t>（3）</a:t>
            </a:r>
            <a:r>
              <a:rPr kumimoji="0" lang="zh-CN" altLang="zh-CN" sz="2800" b="1" i="0" u="none" strike="noStrike" cap="none" normalizeH="0" baseline="0">
                <a:ln>
                  <a:noFill/>
                </a:ln>
                <a:solidFill>
                  <a:schemeClr val="tx1"/>
                </a:solidFill>
                <a:effectLst/>
                <a:latin typeface="微软雅黑" panose="020b0503020204020204" charset="-122"/>
                <a:ea typeface="微软雅黑"/>
                <a:cs typeface="Calibri" panose="020f0502020204030204" pitchFamily="34" charset="0"/>
              </a:rPr>
              <a:t>无中生有——出现与文章不相干内容</a:t>
            </a:r>
            <a:endParaRPr kumimoji="0" lang="zh-CN" altLang="zh-CN" sz="14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t>
            </a:r>
            <a:r>
              <a:rPr kumimoji="0" lang="zh-CN" altLang="zh-CN" sz="179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a:t>
            </a:r>
            <a:endParaRPr kumimoji="0" lang="zh-CN" altLang="zh-CN" sz="1800" b="0" i="0" u="none" strike="noStrike" cap="none" normalizeH="0" baseline="0">
              <a:ln>
                <a:noFill/>
              </a:ln>
              <a:solidFill>
                <a:schemeClr val="tx1"/>
              </a:solidFill>
              <a:effectLst/>
              <a:latin typeface="Arial" pitchFamily="34" charset="0"/>
            </a:endParaRPr>
          </a:p>
        </p:txBody>
      </p:sp>
      <p:pic>
        <p:nvPicPr>
          <p:cNvPr id="4" name="Picture 4"/>
          <p:cNvPicPr>
            <a:picLocks noChangeAspect="1"/>
          </p:cNvPicPr>
          <p:nvPr/>
        </p:nvPicPr>
        <p:blipFill>
          <a:blip r:embed="rId2"/>
          <a:stretch>
            <a:fillRect/>
          </a:stretch>
        </p:blipFill>
        <p:spPr>
          <a:xfrm flipH="1">
            <a:off x="11074400" y="10706100"/>
            <a:ext cx="0" cy="0"/>
          </a:xfrm>
          <a:prstGeom prst="rect">
            <a:avLst/>
          </a:prstGeom>
          <a:ln>
            <a:noFill/>
          </a:ln>
        </p:spPr>
      </p:pic>
    </p:spTree>
  </p:cSld>
  <p:clrMapOvr>
    <a:masterClrMapping/>
  </p:clrMapOvr>
  <p:transition spd="slow">
    <p:randomBar dir="vert"/>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椭圆 2"/>
          <p:cNvSpPr/>
          <p:nvPr/>
        </p:nvSpPr>
        <p:spPr>
          <a:xfrm>
            <a:off x="1141095" y="169790"/>
            <a:ext cx="4007485" cy="843915"/>
          </a:xfrm>
          <a:prstGeom prst="ellipse">
            <a:avLst/>
          </a:prstGeom>
          <a:solidFill>
            <a:srgbClr val="C00000"/>
          </a:solidFill>
          <a:scene3d>
            <a:camera prst="obliqueTop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base"/>
            <a:r>
              <a:rPr lang="zh-CN" altLang="en-US" sz="3600" b="1" strike="noStrike" noProof="1">
                <a:effectLst>
                  <a:outerShdw blurRad="38100" dist="38100" dir="2700000" algn="tl">
                    <a:srgbClr val="000000">
                      <a:alpha val="43137"/>
                    </a:srgbClr>
                  </a:outerShdw>
                </a:effectLst>
                <a:latin typeface="微软雅黑" panose="020b0503020204020204" charset="-122"/>
                <a:ea typeface="微软雅黑"/>
              </a:rPr>
              <a:t>常见类型</a:t>
            </a:r>
            <a:endParaRPr lang="zh-CN" altLang="en-US" sz="3600" b="1" strike="noStrike" noProof="1">
              <a:effectLst>
                <a:outerShdw blurRad="38100" dist="38100" dir="2700000" algn="tl">
                  <a:srgbClr val="000000">
                    <a:alpha val="43137"/>
                  </a:srgbClr>
                </a:outerShdw>
              </a:effectLst>
              <a:latin typeface="微软雅黑" panose="020b0503020204020204" charset="-122"/>
              <a:ea typeface="微软雅黑"/>
            </a:endParaRPr>
          </a:p>
        </p:txBody>
      </p:sp>
      <p:grpSp>
        <p:nvGrpSpPr>
          <p:cNvPr id="20" name="组合 19"/>
          <p:cNvGrpSpPr/>
          <p:nvPr/>
        </p:nvGrpSpPr>
        <p:grpSpPr>
          <a:xfrm>
            <a:off x="6766903" y="1537189"/>
            <a:ext cx="4927209" cy="865163"/>
            <a:chOff x="5289453" y="1167619"/>
            <a:chExt cx="6569612" cy="1153551"/>
          </a:xfrm>
        </p:grpSpPr>
        <p:sp>
          <p:nvSpPr>
            <p:cNvPr id="5" name="直接连接符 4"/>
            <p:cNvSpPr/>
            <p:nvPr/>
          </p:nvSpPr>
          <p:spPr>
            <a:xfrm flipV="1">
              <a:off x="5289453" y="1547446"/>
              <a:ext cx="6569612" cy="14068"/>
            </a:xfrm>
            <a:prstGeom prst="line">
              <a:avLst/>
            </a:prstGeom>
            <a:ln w="254000">
              <a:gradFill flip="none" rotWithShape="1">
                <a:gsLst>
                  <a:gs pos="0">
                    <a:srgbClr val="DDEBCF"/>
                  </a:gs>
                  <a:gs pos="50000">
                    <a:srgbClr val="9CB86E"/>
                  </a:gs>
                  <a:gs pos="100000">
                    <a:srgbClr val="156B13"/>
                  </a:gs>
                </a:gsLst>
                <a:lin ang="5400000" scaled="1"/>
              </a:gradFill>
            </a:ln>
          </p:spPr>
          <p:style>
            <a:lnRef idx="1">
              <a:schemeClr val="accent1"/>
            </a:lnRef>
            <a:fillRef idx="0">
              <a:schemeClr val="accent1"/>
            </a:fillRef>
            <a:effectRef idx="0">
              <a:schemeClr val="accent1"/>
            </a:effectRef>
            <a:fontRef idx="minor">
              <a:schemeClr val="tx1"/>
            </a:fontRef>
          </p:style>
          <p:txBody>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直接连接符 8"/>
            <p:cNvSpPr/>
            <p:nvPr/>
          </p:nvSpPr>
          <p:spPr>
            <a:xfrm>
              <a:off x="10972800" y="1167619"/>
              <a:ext cx="14068" cy="1153551"/>
            </a:xfrm>
            <a:prstGeom prst="line">
              <a:avLst/>
            </a:prstGeom>
            <a:ln w="254000">
              <a:gradFill flip="none" rotWithShape="1">
                <a:gsLst>
                  <a:gs pos="0">
                    <a:srgbClr val="DDEBCF"/>
                  </a:gs>
                  <a:gs pos="50000">
                    <a:srgbClr val="9CB86E"/>
                  </a:gs>
                  <a:gs pos="100000">
                    <a:srgbClr val="156B13"/>
                  </a:gs>
                </a:gsLst>
                <a:lin ang="5400000" scaled="1"/>
              </a:gradFill>
            </a:ln>
          </p:spPr>
          <p:style>
            <a:lnRef idx="1">
              <a:schemeClr val="accent1"/>
            </a:lnRef>
            <a:fillRef idx="0">
              <a:schemeClr val="accent1"/>
            </a:fillRef>
            <a:effectRef idx="0">
              <a:schemeClr val="accent1"/>
            </a:effectRef>
            <a:fontRef idx="minor">
              <a:schemeClr val="tx1"/>
            </a:fontRef>
          </p:style>
          <p:txBody>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grpSp>
        <p:nvGrpSpPr>
          <p:cNvPr id="19" name="组合 18"/>
          <p:cNvGrpSpPr/>
          <p:nvPr/>
        </p:nvGrpSpPr>
        <p:grpSpPr>
          <a:xfrm>
            <a:off x="41226" y="4400369"/>
            <a:ext cx="4927209" cy="917917"/>
            <a:chOff x="222738" y="4951847"/>
            <a:chExt cx="6569612" cy="1223889"/>
          </a:xfrm>
        </p:grpSpPr>
        <p:sp>
          <p:nvSpPr>
            <p:cNvPr id="8" name="直接连接符 7"/>
            <p:cNvSpPr/>
            <p:nvPr/>
          </p:nvSpPr>
          <p:spPr>
            <a:xfrm flipV="1">
              <a:off x="222738" y="5892038"/>
              <a:ext cx="6569612" cy="14068"/>
            </a:xfrm>
            <a:prstGeom prst="line">
              <a:avLst/>
            </a:prstGeom>
            <a:ln w="254000">
              <a:gradFill flip="none" rotWithShape="1">
                <a:gsLst>
                  <a:gs pos="0">
                    <a:srgbClr val="DDEBCF"/>
                  </a:gs>
                  <a:gs pos="50000">
                    <a:srgbClr val="9CB86E"/>
                  </a:gs>
                  <a:gs pos="100000">
                    <a:srgbClr val="156B13"/>
                  </a:gs>
                </a:gsLst>
                <a:lin ang="5400000" scaled="1"/>
              </a:gradFill>
            </a:ln>
          </p:spPr>
          <p:style>
            <a:lnRef idx="1">
              <a:schemeClr val="accent1"/>
            </a:lnRef>
            <a:fillRef idx="0">
              <a:schemeClr val="accent1"/>
            </a:fillRef>
            <a:effectRef idx="0">
              <a:schemeClr val="accent1"/>
            </a:effectRef>
            <a:fontRef idx="minor">
              <a:schemeClr val="tx1"/>
            </a:fontRef>
          </p:style>
          <p:txBody>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直接连接符 14"/>
            <p:cNvSpPr/>
            <p:nvPr/>
          </p:nvSpPr>
          <p:spPr>
            <a:xfrm flipH="1">
              <a:off x="576775" y="4951847"/>
              <a:ext cx="1" cy="1223889"/>
            </a:xfrm>
            <a:prstGeom prst="line">
              <a:avLst/>
            </a:prstGeom>
            <a:ln w="254000">
              <a:gradFill flip="none" rotWithShape="1">
                <a:gsLst>
                  <a:gs pos="0">
                    <a:srgbClr val="DDEBCF"/>
                  </a:gs>
                  <a:gs pos="50000">
                    <a:srgbClr val="9CB86E"/>
                  </a:gs>
                  <a:gs pos="100000">
                    <a:srgbClr val="156B13"/>
                  </a:gs>
                </a:gsLst>
                <a:lin ang="5400000" scaled="1"/>
              </a:gradFill>
            </a:ln>
          </p:spPr>
          <p:style>
            <a:lnRef idx="1">
              <a:schemeClr val="accent1"/>
            </a:lnRef>
            <a:fillRef idx="0">
              <a:schemeClr val="accent1"/>
            </a:fillRef>
            <a:effectRef idx="0">
              <a:schemeClr val="accent1"/>
            </a:effectRef>
            <a:fontRef idx="minor">
              <a:schemeClr val="tx1"/>
            </a:fontRef>
          </p:style>
          <p:txBody>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sp>
        <p:nvSpPr>
          <p:cNvPr id="2" name="Rectangle 1"/>
          <p:cNvSpPr>
            <a:spLocks noChangeArrowheads="1"/>
          </p:cNvSpPr>
          <p:nvPr/>
        </p:nvSpPr>
        <p:spPr bwMode="auto">
          <a:xfrm>
            <a:off x="104238" y="1154676"/>
            <a:ext cx="10925175"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9pPr>
          </a:lstStyle>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600" b="0" i="0" u="none" strike="noStrike" cap="none" normalizeH="0" baseline="0">
                <a:ln>
                  <a:noFill/>
                </a:ln>
                <a:solidFill>
                  <a:schemeClr val="tx1"/>
                </a:solidFill>
                <a:effectLst/>
                <a:latin typeface="Arial" pitchFamily="34" charset="0"/>
                <a:ea typeface="system-ui"/>
              </a:rPr>
              <a:t>1.</a:t>
            </a:r>
            <a:r>
              <a:rPr kumimoji="0" lang="zh-CN" altLang="zh-CN" sz="3600" b="0" i="0" u="none" strike="noStrike" cap="none" normalizeH="0" baseline="0">
                <a:ln>
                  <a:noFill/>
                </a:ln>
                <a:solidFill>
                  <a:schemeClr val="tx1"/>
                </a:solidFill>
                <a:effectLst/>
                <a:latin typeface="微软雅黑" panose="020b0503020204020204" charset="-122"/>
                <a:ea typeface="微软雅黑"/>
              </a:rPr>
              <a:t>归纳标题题。特点：短小精悍，一般多为一个短语；涵盖性强，一般能覆盖全文意思；精确性强，表达范围要恰当，不能随意改变语意程度或色彩。</a:t>
            </a:r>
            <a:endParaRPr kumimoji="0" lang="zh-CN" altLang="zh-CN" sz="28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600" b="0" i="0" u="none" strike="noStrike" cap="none" normalizeH="0" baseline="0">
                <a:ln>
                  <a:noFill/>
                </a:ln>
                <a:solidFill>
                  <a:schemeClr val="tx1"/>
                </a:solidFill>
                <a:effectLst/>
                <a:latin typeface="微软雅黑" panose="020b0503020204020204" charset="-122"/>
                <a:ea typeface="微软雅黑"/>
              </a:rPr>
              <a:t>常见命题形式有：</a:t>
            </a:r>
            <a:endParaRPr kumimoji="0" lang="en-US" altLang="zh-CN" sz="3600" b="0" i="0" u="none" strike="noStrike" cap="none" normalizeH="0" baseline="0">
              <a:ln>
                <a:noFill/>
              </a:ln>
              <a:solidFill>
                <a:schemeClr val="tx1"/>
              </a:solidFill>
              <a:effectLst/>
              <a:latin typeface="微软雅黑" panose="020b0503020204020204" charset="-122"/>
              <a:ea typeface="微软雅黑"/>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600" b="0" i="0" u="none" strike="noStrike" cap="none" normalizeH="0" baseline="0">
                <a:ln>
                  <a:noFill/>
                </a:ln>
                <a:solidFill>
                  <a:schemeClr val="tx1"/>
                </a:solidFill>
                <a:effectLst/>
                <a:ea typeface="system-ui"/>
              </a:rPr>
              <a:t>What’s the best title for the text? </a:t>
            </a:r>
            <a:endParaRPr kumimoji="0" lang="en-US" altLang="zh-CN" sz="3600" b="0" i="0" u="none" strike="noStrike" cap="none" normalizeH="0" baseline="0">
              <a:ln>
                <a:noFill/>
              </a:ln>
              <a:solidFill>
                <a:schemeClr val="tx1"/>
              </a:solidFill>
              <a:effectLst/>
              <a:ea typeface="system-ui"/>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600" b="0" i="0" u="none" strike="noStrike" cap="none" normalizeH="0" baseline="0">
                <a:ln>
                  <a:noFill/>
                </a:ln>
                <a:solidFill>
                  <a:schemeClr val="tx1"/>
                </a:solidFill>
                <a:effectLst/>
                <a:ea typeface="system-ui"/>
              </a:rPr>
              <a:t>The best title for this passage is ___. </a:t>
            </a:r>
            <a:endParaRPr kumimoji="0" lang="en-US" altLang="zh-CN" sz="3600" b="0" i="0" u="none" strike="noStrike" cap="none" normalizeH="0" baseline="0">
              <a:ln>
                <a:noFill/>
              </a:ln>
              <a:solidFill>
                <a:schemeClr val="tx1"/>
              </a:solidFill>
              <a:effectLst/>
              <a:ea typeface="system-ui"/>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3600" b="0" i="0" u="none" strike="noStrike" cap="none" normalizeH="0" baseline="0">
                <a:ln>
                  <a:noFill/>
                </a:ln>
                <a:solidFill>
                  <a:schemeClr val="tx1"/>
                </a:solidFill>
                <a:effectLst/>
                <a:ea typeface="system-ui"/>
              </a:rPr>
              <a:t>Which of the following can be the best</a:t>
            </a:r>
            <a:r>
              <a:rPr kumimoji="0" lang="en-US" altLang="zh-CN" sz="3600" b="0" i="0" u="none" strike="noStrike" cap="none" normalizeH="0" baseline="0">
                <a:ln>
                  <a:noFill/>
                </a:ln>
                <a:solidFill>
                  <a:schemeClr val="tx1"/>
                </a:solidFill>
                <a:effectLst/>
                <a:ea typeface="system-ui"/>
              </a:rPr>
              <a:t>/suitable</a:t>
            </a:r>
            <a:r>
              <a:rPr kumimoji="0" lang="zh-CN" altLang="zh-CN" sz="3600" b="0" i="0" u="none" strike="noStrike" cap="none" normalizeH="0" baseline="0">
                <a:ln>
                  <a:noFill/>
                </a:ln>
                <a:solidFill>
                  <a:schemeClr val="tx1"/>
                </a:solidFill>
                <a:effectLst/>
                <a:ea typeface="system-ui"/>
              </a:rPr>
              <a:t> title for the passage?</a:t>
            </a:r>
            <a:endParaRPr kumimoji="0" lang="zh-CN" altLang="zh-CN" sz="6600" b="0" i="0" u="none" strike="noStrike" cap="none" normalizeH="0" baseline="0">
              <a:ln>
                <a:noFill/>
              </a:ln>
              <a:solidFill>
                <a:schemeClr val="tx1"/>
              </a:solidFill>
              <a:effectLst/>
              <a:latin typeface="Arial" pitchFamily="34" charset="0"/>
            </a:endParaRPr>
          </a:p>
        </p:txBody>
      </p:sp>
    </p:spTree>
  </p:cSld>
  <p:clrMapOvr>
    <a:masterClrMapping/>
  </p:clrMapOvr>
  <p:transition spd="slow">
    <p:randomBar dir="vert"/>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2" name="Rectangle 1"/>
          <p:cNvSpPr>
            <a:spLocks noChangeArrowheads="1"/>
          </p:cNvSpPr>
          <p:nvPr/>
        </p:nvSpPr>
        <p:spPr bwMode="auto">
          <a:xfrm>
            <a:off x="173620" y="123026"/>
            <a:ext cx="11942180"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defPPr>
              <a:defRPr lang="zh-CN"/>
            </a:defPPr>
            <a:lvl1pPr marL="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1pPr>
            <a:lvl2pPr marL="457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2pPr>
            <a:lvl3pPr marL="914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3pPr>
            <a:lvl4pPr marL="1371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4pPr>
            <a:lvl5pPr marL="18288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5pPr>
            <a:lvl6pPr marL="22860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6pPr>
            <a:lvl7pPr marL="27432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7pPr>
            <a:lvl8pPr marL="32004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8pPr>
            <a:lvl9pPr marL="3657600" algn="l" defTabSz="914400" rtl="0" eaLnBrk="0" fontAlgn="base" latinLnBrk="0" hangingPunct="0">
              <a:spcBef>
                <a:spcPct val="0"/>
              </a:spcBef>
              <a:spcAft>
                <a:spcPct val="0"/>
              </a:spcAft>
              <a:defRPr sz="1800" kern="1200">
                <a:solidFill>
                  <a:schemeClr val="tx1"/>
                </a:solidFill>
                <a:latin typeface="Arial" pitchFamily="34" charset="0"/>
                <a:ea typeface="+mn-ea"/>
                <a:cs typeface="+mn-cs"/>
              </a:defRPr>
            </a:lvl9pPr>
          </a:lstStyle>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a:ln>
                  <a:noFill/>
                </a:ln>
                <a:solidFill>
                  <a:schemeClr val="tx1"/>
                </a:solidFill>
                <a:effectLst/>
                <a:latin typeface="Arial" pitchFamily="34" charset="0"/>
                <a:ea typeface="system-ui"/>
              </a:rPr>
              <a:t>2.</a:t>
            </a:r>
            <a:r>
              <a:rPr kumimoji="0" lang="zh-CN" altLang="zh-CN" sz="4000" b="0" i="0" u="none" strike="noStrike" cap="none" normalizeH="0" baseline="0">
                <a:ln>
                  <a:noFill/>
                </a:ln>
                <a:solidFill>
                  <a:schemeClr val="tx1"/>
                </a:solidFill>
                <a:effectLst/>
                <a:latin typeface="微软雅黑" panose="020b0503020204020204" charset="-122"/>
                <a:ea typeface="微软雅黑"/>
              </a:rPr>
              <a:t>概括大意题。包括寻找段落大意（</a:t>
            </a:r>
            <a:r>
              <a:rPr kumimoji="0" lang="zh-CN" altLang="zh-CN" sz="4000" b="0" i="0" u="none" strike="noStrike" cap="none" normalizeH="0" baseline="0">
                <a:ln>
                  <a:noFill/>
                </a:ln>
                <a:solidFill>
                  <a:schemeClr val="tx1"/>
                </a:solidFill>
                <a:effectLst/>
                <a:ea typeface="system-ui"/>
              </a:rPr>
              <a:t>topic</a:t>
            </a:r>
            <a:r>
              <a:rPr kumimoji="0" lang="zh-CN" altLang="zh-CN" sz="4000" b="0" i="0" u="none" strike="noStrike" cap="none" normalizeH="0" baseline="0">
                <a:ln>
                  <a:noFill/>
                </a:ln>
                <a:solidFill>
                  <a:schemeClr val="tx1"/>
                </a:solidFill>
                <a:effectLst/>
                <a:latin typeface="微软雅黑" panose="020b0503020204020204" charset="-122"/>
                <a:ea typeface="微软雅黑"/>
              </a:rPr>
              <a:t>）和文章中心思想（</a:t>
            </a:r>
            <a:r>
              <a:rPr kumimoji="0" lang="zh-CN" altLang="zh-CN" sz="4000" b="0" i="0" u="none" strike="noStrike" cap="none" normalizeH="0" baseline="0">
                <a:ln>
                  <a:noFill/>
                </a:ln>
                <a:solidFill>
                  <a:schemeClr val="tx1"/>
                </a:solidFill>
                <a:effectLst/>
                <a:ea typeface="system-ui"/>
              </a:rPr>
              <a:t>main idea</a:t>
            </a:r>
            <a:r>
              <a:rPr kumimoji="0" lang="zh-CN" altLang="zh-CN" sz="4000" b="0" i="0" u="none" strike="noStrike" cap="none" normalizeH="0" baseline="0">
                <a:ln>
                  <a:noFill/>
                </a:ln>
                <a:solidFill>
                  <a:schemeClr val="tx1"/>
                </a:solidFill>
                <a:effectLst/>
                <a:latin typeface="微软雅黑" panose="020b0503020204020204" charset="-122"/>
                <a:ea typeface="微软雅黑"/>
              </a:rPr>
              <a:t>）。</a:t>
            </a:r>
            <a:endParaRPr kumimoji="0" lang="zh-CN" altLang="zh-CN" sz="3200" b="0" i="0" u="none" strike="noStrike" cap="none" normalizeH="0" baseline="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a:ln>
                  <a:noFill/>
                </a:ln>
                <a:solidFill>
                  <a:schemeClr val="tx1"/>
                </a:solidFill>
                <a:effectLst/>
                <a:latin typeface="微软雅黑" panose="020b0503020204020204" charset="-122"/>
                <a:ea typeface="微软雅黑"/>
              </a:rPr>
              <a:t>常见命题形式有：</a:t>
            </a:r>
            <a:endParaRPr kumimoji="0" lang="en-US" altLang="zh-CN" sz="4000" b="0" i="0" u="none" strike="noStrike" cap="none" normalizeH="0" baseline="0">
              <a:ln>
                <a:noFill/>
              </a:ln>
              <a:solidFill>
                <a:schemeClr val="tx1"/>
              </a:solidFill>
              <a:effectLst/>
              <a:latin typeface="微软雅黑" panose="020b0503020204020204" charset="-122"/>
              <a:ea typeface="微软雅黑"/>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a:ln>
                  <a:noFill/>
                </a:ln>
                <a:solidFill>
                  <a:schemeClr val="tx1"/>
                </a:solidFill>
                <a:effectLst/>
                <a:ea typeface="system-ui"/>
              </a:rPr>
              <a:t>What is the general/main idea of the passage</a:t>
            </a:r>
            <a:r>
              <a:rPr kumimoji="0" lang="zh-CN" altLang="zh-CN" sz="4000" b="0" i="0" u="none" strike="noStrike" cap="none" normalizeH="0" baseline="0">
                <a:ln>
                  <a:noFill/>
                </a:ln>
                <a:solidFill>
                  <a:schemeClr val="tx1"/>
                </a:solidFill>
                <a:effectLst/>
                <a:latin typeface="微软雅黑" panose="020b0503020204020204" charset="-122"/>
                <a:ea typeface="微软雅黑"/>
              </a:rPr>
              <a:t>？</a:t>
            </a:r>
            <a:r>
              <a:rPr kumimoji="0" lang="zh-CN" altLang="zh-CN" sz="4000" b="0" i="0" u="none" strike="noStrike" cap="none" normalizeH="0" baseline="0">
                <a:ln>
                  <a:noFill/>
                </a:ln>
                <a:solidFill>
                  <a:schemeClr val="tx1"/>
                </a:solidFill>
                <a:effectLst/>
                <a:ea typeface="system-ui"/>
              </a:rPr>
              <a:t> </a:t>
            </a:r>
            <a:endParaRPr kumimoji="0" lang="en-US" altLang="zh-CN" sz="4000" b="0" i="0" u="none" strike="noStrike" cap="none" normalizeH="0" baseline="0">
              <a:ln>
                <a:noFill/>
              </a:ln>
              <a:solidFill>
                <a:schemeClr val="tx1"/>
              </a:solidFill>
              <a:effectLst/>
              <a:ea typeface="system-ui"/>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a:ln>
                  <a:noFill/>
                </a:ln>
                <a:solidFill>
                  <a:schemeClr val="tx1"/>
                </a:solidFill>
                <a:effectLst/>
                <a:latin typeface="Arial" pitchFamily="34" charset="0"/>
                <a:ea typeface="system-ui"/>
              </a:rPr>
              <a:t>Which of the following expresses the main idea</a:t>
            </a:r>
            <a:r>
              <a:rPr kumimoji="0" lang="zh-CN" altLang="zh-CN" sz="4000" b="0" i="0" u="none" strike="noStrike" cap="none" normalizeH="0" baseline="0">
                <a:ln>
                  <a:noFill/>
                </a:ln>
                <a:solidFill>
                  <a:schemeClr val="tx1"/>
                </a:solidFill>
                <a:effectLst/>
                <a:latin typeface="微软雅黑" panose="020b0503020204020204" charset="-122"/>
                <a:ea typeface="微软雅黑"/>
              </a:rPr>
              <a:t>？</a:t>
            </a:r>
            <a:r>
              <a:rPr kumimoji="0" lang="zh-CN" altLang="zh-CN" sz="4000" b="0" i="0" u="none" strike="noStrike" cap="none" normalizeH="0" baseline="0">
                <a:ln>
                  <a:noFill/>
                </a:ln>
                <a:solidFill>
                  <a:schemeClr val="tx1"/>
                </a:solidFill>
                <a:effectLst/>
                <a:ea typeface="system-ui"/>
              </a:rPr>
              <a:t> </a:t>
            </a:r>
            <a:endParaRPr kumimoji="0" lang="en-US" altLang="zh-CN" sz="4000" b="0" i="0" u="none" strike="noStrike" cap="none" normalizeH="0" baseline="0">
              <a:ln>
                <a:noFill/>
              </a:ln>
              <a:solidFill>
                <a:schemeClr val="tx1"/>
              </a:solidFill>
              <a:effectLst/>
              <a:ea typeface="system-ui"/>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a:ln>
                  <a:noFill/>
                </a:ln>
                <a:solidFill>
                  <a:schemeClr val="tx1"/>
                </a:solidFill>
                <a:effectLst/>
                <a:latin typeface="Arial" pitchFamily="34" charset="0"/>
                <a:ea typeface="system-ui"/>
              </a:rPr>
              <a:t>What is the subject discussed in the text?</a:t>
            </a:r>
            <a:endParaRPr kumimoji="0" lang="en-US" altLang="zh-CN" sz="4000" b="0" i="0" u="none" strike="noStrike" cap="none" normalizeH="0" baseline="0">
              <a:ln>
                <a:noFill/>
              </a:ln>
              <a:solidFill>
                <a:schemeClr val="tx1"/>
              </a:solidFill>
              <a:effectLst/>
              <a:latin typeface="Arial" pitchFamily="34" charset="0"/>
              <a:ea typeface="system-ui"/>
            </a:endParaRPr>
          </a:p>
          <a:p>
            <a:pPr marL="0" marR="0" lvl="0" indent="0" algn="just" defTabSz="914400" rtl="0" eaLnBrk="0" fontAlgn="base" latinLnBrk="0" hangingPunct="0">
              <a:lnSpc>
                <a:spcPct val="100000"/>
              </a:lnSpc>
              <a:spcBef>
                <a:spcPct val="0"/>
              </a:spcBef>
              <a:spcAft>
                <a:spcPct val="0"/>
              </a:spcAft>
              <a:buClrTx/>
              <a:buSzTx/>
              <a:buFontTx/>
              <a:buNone/>
            </a:pPr>
            <a:r>
              <a:rPr kumimoji="0" lang="zh-CN" altLang="zh-CN" sz="4000" b="0" i="0" u="none" strike="noStrike" cap="none" normalizeH="0" baseline="0">
                <a:ln>
                  <a:noFill/>
                </a:ln>
                <a:solidFill>
                  <a:schemeClr val="tx1"/>
                </a:solidFill>
                <a:effectLst/>
                <a:latin typeface="Arial" pitchFamily="34" charset="0"/>
                <a:ea typeface="system-ui"/>
              </a:rPr>
              <a:t> What’ s the article mainly about </a:t>
            </a:r>
            <a:r>
              <a:rPr kumimoji="0" lang="zh-CN" altLang="zh-CN" sz="4000" b="0" i="0" u="none" strike="noStrike" cap="none" normalizeH="0" baseline="0">
                <a:ln>
                  <a:noFill/>
                </a:ln>
                <a:solidFill>
                  <a:schemeClr val="tx1"/>
                </a:solidFill>
                <a:effectLst/>
                <a:latin typeface="微软雅黑" panose="020b0503020204020204" charset="-122"/>
                <a:ea typeface="微软雅黑"/>
              </a:rPr>
              <a:t>？</a:t>
            </a:r>
            <a:endParaRPr kumimoji="0" lang="en-US" altLang="zh-CN" sz="4000" b="0" i="0" u="none" strike="noStrike" cap="none" normalizeH="0" baseline="0">
              <a:ln>
                <a:noFill/>
              </a:ln>
              <a:solidFill>
                <a:schemeClr val="tx1"/>
              </a:solidFill>
              <a:effectLst/>
              <a:latin typeface="微软雅黑" panose="020b0503020204020204" charset="-122"/>
              <a:ea typeface="微软雅黑"/>
            </a:endParaRPr>
          </a:p>
          <a:p>
            <a:pPr marL="0" marR="0" lvl="0" indent="0" algn="just" defTabSz="914400" rtl="0" eaLnBrk="0" fontAlgn="base" latinLnBrk="0" hangingPunct="0">
              <a:lnSpc>
                <a:spcPct val="100000"/>
              </a:lnSpc>
              <a:spcBef>
                <a:spcPct val="0"/>
              </a:spcBef>
              <a:spcAft>
                <a:spcPct val="0"/>
              </a:spcAft>
              <a:buClrTx/>
              <a:buSzTx/>
              <a:buFontTx/>
              <a:buNone/>
            </a:pPr>
            <a:r>
              <a:rPr lang="en-US" altLang="zh-CN" sz="4000" b="0" i="0">
                <a:effectLst/>
                <a:latin typeface="system-ui"/>
              </a:rPr>
              <a:t>The writer of the story wants to tell us that_____. </a:t>
            </a:r>
            <a:endParaRPr kumimoji="0" lang="zh-CN" altLang="zh-CN" sz="4000" b="0" i="0" u="none" strike="noStrike" cap="none" normalizeH="0" baseline="0">
              <a:ln>
                <a:noFill/>
              </a:ln>
              <a:solidFill>
                <a:schemeClr val="tx1"/>
              </a:solidFill>
              <a:effectLst/>
              <a:latin typeface="Arial" pitchFamily="34"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sp>
        <p:nvSpPr>
          <p:cNvPr id="2" name="椭圆 1"/>
          <p:cNvSpPr/>
          <p:nvPr/>
        </p:nvSpPr>
        <p:spPr>
          <a:xfrm>
            <a:off x="1141095" y="169790"/>
            <a:ext cx="6259830" cy="843915"/>
          </a:xfrm>
          <a:prstGeom prst="ellipse">
            <a:avLst/>
          </a:prstGeom>
          <a:solidFill>
            <a:srgbClr val="C00000"/>
          </a:solidFill>
          <a:scene3d>
            <a:camera prst="obliqueTop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base"/>
            <a:r>
              <a:rPr lang="zh-CN" altLang="en-US" sz="3600" b="1" noProof="1">
                <a:effectLst>
                  <a:outerShdw blurRad="38100" dist="38100" dir="2700000" algn="tl">
                    <a:srgbClr val="000000">
                      <a:alpha val="43137"/>
                    </a:srgbClr>
                  </a:outerShdw>
                </a:effectLst>
                <a:latin typeface="微软雅黑" panose="020b0503020204020204" charset="-122"/>
                <a:ea typeface="微软雅黑"/>
              </a:rPr>
              <a:t>文章大意</a:t>
            </a:r>
            <a:r>
              <a:rPr lang="zh-CN" altLang="en-US" sz="3600" b="1" strike="noStrike" noProof="1">
                <a:effectLst>
                  <a:outerShdw blurRad="38100" dist="38100" dir="2700000" algn="tl">
                    <a:srgbClr val="000000">
                      <a:alpha val="43137"/>
                    </a:srgbClr>
                  </a:outerShdw>
                </a:effectLst>
                <a:latin typeface="微软雅黑" panose="020b0503020204020204" charset="-122"/>
                <a:ea typeface="微软雅黑"/>
              </a:rPr>
              <a:t>解题方法</a:t>
            </a:r>
            <a:endParaRPr lang="zh-CN" altLang="en-US" sz="3600" b="1" strike="noStrike" noProof="1">
              <a:effectLst>
                <a:outerShdw blurRad="38100" dist="38100" dir="2700000" algn="tl">
                  <a:srgbClr val="000000">
                    <a:alpha val="43137"/>
                  </a:srgbClr>
                </a:outerShdw>
              </a:effectLst>
              <a:latin typeface="微软雅黑" panose="020b0503020204020204" charset="-122"/>
              <a:ea typeface="微软雅黑"/>
            </a:endParaRPr>
          </a:p>
        </p:txBody>
      </p:sp>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3373878" y="-2112522"/>
            <a:ext cx="5606170" cy="11858624"/>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文本框 2"/>
          <p:cNvSpPr txBox="1"/>
          <p:nvPr/>
        </p:nvSpPr>
        <p:spPr>
          <a:xfrm>
            <a:off x="0" y="1028700"/>
            <a:ext cx="12191999" cy="273921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66700" indent="-266700" algn="just">
              <a:spcBef>
                <a:spcPct val="0"/>
              </a:spcBef>
              <a:spcAft>
                <a:spcPct val="0"/>
              </a:spcAft>
            </a:pPr>
            <a:r>
              <a:rPr lang="en-US" altLang="zh-CN" sz="3200" b="1" i="0">
                <a:effectLst/>
                <a:latin typeface="Wingdings" panose="05000000000000000000" pitchFamily="2" charset="2"/>
              </a:rPr>
              <a:t>l</a:t>
            </a:r>
            <a:r>
              <a:rPr lang="zh-CN" altLang="en-US" sz="3200" b="1" i="0">
                <a:effectLst/>
                <a:latin typeface="微软雅黑" panose="020b0503020204020204" charset="-122"/>
                <a:ea typeface="微软雅黑"/>
              </a:rPr>
              <a:t>细节推理题</a:t>
            </a:r>
            <a:endParaRPr lang="zh-CN" altLang="en-US" sz="2000" b="0" i="0">
              <a:effectLst/>
              <a:latin typeface="Calibri" panose="020f0502020204030204" pitchFamily="34" charset="0"/>
            </a:endParaRPr>
          </a:p>
          <a:p>
            <a:pPr marL="536575" indent="-269875" algn="just">
              <a:spcBef>
                <a:spcPct val="0"/>
              </a:spcBef>
              <a:spcAft>
                <a:spcPct val="0"/>
              </a:spcAft>
            </a:pPr>
            <a:r>
              <a:rPr lang="en-US" altLang="zh-CN" sz="2800" b="1" i="0">
                <a:effectLst/>
                <a:latin typeface="Calibri" panose="020f0502020204030204" pitchFamily="34" charset="0"/>
              </a:rPr>
              <a:t>1.</a:t>
            </a:r>
            <a:r>
              <a:rPr lang="zh-CN" altLang="en-US" sz="2800" b="1" i="0">
                <a:effectLst/>
                <a:latin typeface="微软雅黑" panose="020b0503020204020204" charset="-122"/>
                <a:ea typeface="微软雅黑"/>
              </a:rPr>
              <a:t>信息定位</a:t>
            </a:r>
            <a:r>
              <a:rPr lang="en-US" altLang="zh-CN" sz="2800" b="1" i="0">
                <a:effectLst/>
                <a:latin typeface="微软雅黑" panose="020b0503020204020204" charset="-122"/>
                <a:ea typeface="微软雅黑"/>
              </a:rPr>
              <a:t>——</a:t>
            </a:r>
            <a:r>
              <a:rPr lang="zh-CN" altLang="en-US" sz="2800" b="1" i="0">
                <a:effectLst/>
                <a:latin typeface="微软雅黑" panose="020b0503020204020204" charset="-122"/>
                <a:ea typeface="微软雅黑"/>
              </a:rPr>
              <a:t>跳读，找到原文相关信息点；</a:t>
            </a:r>
            <a:endParaRPr lang="zh-CN" altLang="en-US" sz="2000" b="0" i="0">
              <a:effectLst/>
              <a:latin typeface="Calibri" panose="020f0502020204030204" pitchFamily="34" charset="0"/>
            </a:endParaRPr>
          </a:p>
          <a:p>
            <a:pPr marL="536575" indent="-269875" algn="just">
              <a:spcBef>
                <a:spcPct val="0"/>
              </a:spcBef>
              <a:spcAft>
                <a:spcPct val="0"/>
              </a:spcAft>
            </a:pPr>
            <a:r>
              <a:rPr lang="en-US" altLang="zh-CN" sz="2800" b="1" i="0">
                <a:effectLst/>
                <a:latin typeface="Calibri" panose="020f0502020204030204" pitchFamily="34" charset="0"/>
              </a:rPr>
              <a:t>2.</a:t>
            </a:r>
            <a:r>
              <a:rPr lang="zh-CN" altLang="en-US" sz="2800" b="1" i="0">
                <a:effectLst/>
                <a:latin typeface="微软雅黑" panose="020b0503020204020204" charset="-122"/>
                <a:ea typeface="微软雅黑"/>
              </a:rPr>
              <a:t>字面理解</a:t>
            </a:r>
            <a:r>
              <a:rPr lang="en-US" altLang="zh-CN" sz="2800" b="1" i="0">
                <a:effectLst/>
                <a:latin typeface="微软雅黑" panose="020b0503020204020204" charset="-122"/>
                <a:ea typeface="微软雅黑"/>
              </a:rPr>
              <a:t>——</a:t>
            </a:r>
            <a:r>
              <a:rPr lang="zh-CN" altLang="en-US" sz="2800" b="1" i="0">
                <a:effectLst/>
                <a:latin typeface="微软雅黑" panose="020b0503020204020204" charset="-122"/>
                <a:ea typeface="微软雅黑"/>
              </a:rPr>
              <a:t>细读，理解相关信息点的字面意义</a:t>
            </a:r>
            <a:endParaRPr lang="zh-CN" altLang="en-US" sz="2000" b="0" i="0">
              <a:effectLst/>
              <a:latin typeface="Calibri" panose="020f0502020204030204" pitchFamily="34" charset="0"/>
            </a:endParaRPr>
          </a:p>
          <a:p>
            <a:pPr marL="536575" indent="-269875" algn="just">
              <a:spcBef>
                <a:spcPct val="0"/>
              </a:spcBef>
              <a:spcAft>
                <a:spcPct val="0"/>
              </a:spcAft>
            </a:pPr>
            <a:r>
              <a:rPr lang="en-US" altLang="zh-CN" sz="2800" b="1" i="0">
                <a:effectLst/>
                <a:latin typeface="Calibri" panose="020f0502020204030204" pitchFamily="34" charset="0"/>
              </a:rPr>
              <a:t>3.</a:t>
            </a:r>
            <a:r>
              <a:rPr lang="zh-CN" altLang="en-US" sz="2800" b="1" i="0">
                <a:effectLst/>
                <a:latin typeface="微软雅黑" panose="020b0503020204020204" charset="-122"/>
                <a:ea typeface="微软雅黑"/>
              </a:rPr>
              <a:t>深层理解</a:t>
            </a:r>
            <a:r>
              <a:rPr lang="en-US" altLang="zh-CN" sz="2800" b="1" i="0">
                <a:effectLst/>
                <a:latin typeface="微软雅黑" panose="020b0503020204020204" charset="-122"/>
                <a:ea typeface="微软雅黑"/>
              </a:rPr>
              <a:t>——</a:t>
            </a:r>
            <a:r>
              <a:rPr lang="zh-CN" altLang="en-US" sz="2800" b="1" i="0">
                <a:effectLst/>
                <a:latin typeface="微软雅黑" panose="020b0503020204020204" charset="-122"/>
                <a:ea typeface="微软雅黑"/>
              </a:rPr>
              <a:t>分析推理，在理解字面意义的基础上进行合理推断，从而理解作者的言外之意</a:t>
            </a:r>
            <a:endParaRPr lang="zh-CN" altLang="en-US" sz="2000" b="0" i="0">
              <a:effectLst/>
              <a:latin typeface="Calibri" panose="020f0502020204030204" pitchFamily="34" charset="0"/>
            </a:endParaRPr>
          </a:p>
          <a:p>
            <a:pPr marL="536575" indent="-269875" algn="just">
              <a:spcBef>
                <a:spcPct val="0"/>
              </a:spcBef>
              <a:spcAft>
                <a:spcPct val="0"/>
              </a:spcAft>
            </a:pPr>
            <a:r>
              <a:rPr lang="en-US" altLang="zh-CN" sz="2800" b="1" i="0">
                <a:effectLst/>
                <a:latin typeface="Calibri" panose="020f0502020204030204" pitchFamily="34" charset="0"/>
              </a:rPr>
              <a:t>4.</a:t>
            </a:r>
            <a:r>
              <a:rPr lang="zh-CN" altLang="en-US" sz="2800" b="1" i="0">
                <a:effectLst/>
                <a:latin typeface="微软雅黑" panose="020b0503020204020204" charset="-122"/>
                <a:ea typeface="微软雅黑"/>
              </a:rPr>
              <a:t>通常含有</a:t>
            </a:r>
            <a:r>
              <a:rPr lang="en-US" altLang="zh-CN" sz="2800" b="1" i="0">
                <a:effectLst/>
                <a:latin typeface="微软雅黑" panose="020b0503020204020204" charset="-122"/>
                <a:ea typeface="微软雅黑"/>
              </a:rPr>
              <a:t>infer, suggest, imply</a:t>
            </a:r>
            <a:r>
              <a:rPr lang="zh-CN" altLang="en-US" sz="2800" b="1" i="0">
                <a:effectLst/>
                <a:latin typeface="微软雅黑" panose="020b0503020204020204" charset="-122"/>
                <a:ea typeface="微软雅黑"/>
              </a:rPr>
              <a:t>，</a:t>
            </a:r>
            <a:r>
              <a:rPr lang="en-US" altLang="zh-CN" sz="2800" b="1" i="0">
                <a:effectLst/>
                <a:latin typeface="微软雅黑" panose="020b0503020204020204" charset="-122"/>
                <a:ea typeface="微软雅黑"/>
              </a:rPr>
              <a:t>conclude</a:t>
            </a:r>
            <a:r>
              <a:rPr lang="zh-CN" altLang="en-US" sz="2800" b="1" i="0">
                <a:effectLst/>
                <a:latin typeface="微软雅黑" panose="020b0503020204020204" charset="-122"/>
                <a:ea typeface="微软雅黑"/>
              </a:rPr>
              <a:t>，</a:t>
            </a:r>
            <a:r>
              <a:rPr lang="en-US" altLang="zh-CN" sz="2800" b="1" i="0">
                <a:effectLst/>
                <a:latin typeface="微软雅黑" panose="020b0503020204020204" charset="-122"/>
                <a:ea typeface="微软雅黑"/>
              </a:rPr>
              <a:t>intend</a:t>
            </a:r>
            <a:r>
              <a:rPr lang="zh-CN" altLang="en-US" sz="2800" b="1" i="0">
                <a:effectLst/>
                <a:latin typeface="微软雅黑" panose="020b0503020204020204" charset="-122"/>
                <a:ea typeface="微软雅黑"/>
              </a:rPr>
              <a:t>等标志性词语</a:t>
            </a:r>
            <a:endParaRPr lang="zh-CN" altLang="en-US" sz="2000" b="0" i="0">
              <a:effectLst/>
              <a:latin typeface="Calibri" panose="020f0502020204030204" pitchFamily="34" charset="0"/>
            </a:endParaRPr>
          </a:p>
        </p:txBody>
      </p:sp>
      <p:sp>
        <p:nvSpPr>
          <p:cNvPr id="4" name="椭圆 3"/>
          <p:cNvSpPr/>
          <p:nvPr/>
        </p:nvSpPr>
        <p:spPr>
          <a:xfrm>
            <a:off x="1607820" y="0"/>
            <a:ext cx="2903220" cy="843915"/>
          </a:xfrm>
          <a:prstGeom prst="ellipse">
            <a:avLst/>
          </a:prstGeom>
          <a:solidFill>
            <a:srgbClr val="C00000"/>
          </a:solidFill>
          <a:scene3d>
            <a:camera prst="obliqueTopRigh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fontAlgn="base"/>
            <a:r>
              <a:rPr lang="zh-CN" altLang="en-US" sz="3600" b="1" noProof="1">
                <a:effectLst>
                  <a:outerShdw blurRad="38100" dist="38100" dir="2700000" algn="tl">
                    <a:srgbClr val="000000">
                      <a:alpha val="43137"/>
                    </a:srgbClr>
                  </a:outerShdw>
                </a:effectLst>
                <a:latin typeface="微软雅黑" panose="020b0503020204020204" charset="-122"/>
                <a:ea typeface="微软雅黑"/>
              </a:rPr>
              <a:t>推理判断</a:t>
            </a:r>
            <a:endParaRPr lang="zh-CN" altLang="en-US" sz="3600" b="1" strike="noStrike" noProof="1">
              <a:effectLst>
                <a:outerShdw blurRad="38100" dist="38100" dir="2700000" algn="tl">
                  <a:srgbClr val="000000">
                    <a:alpha val="43137"/>
                  </a:srgbClr>
                </a:outerShdw>
              </a:effectLst>
              <a:latin typeface="微软雅黑" panose="020b0503020204020204" charset="-122"/>
              <a:ea typeface="微软雅黑"/>
            </a:endParaRPr>
          </a:p>
        </p:txBody>
      </p:sp>
      <p:sp>
        <p:nvSpPr>
          <p:cNvPr id="6" name="文本框 5"/>
          <p:cNvSpPr txBox="1"/>
          <p:nvPr/>
        </p:nvSpPr>
        <p:spPr>
          <a:xfrm>
            <a:off x="161926" y="3785324"/>
            <a:ext cx="12030074" cy="283154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effectLst/>
              </a:rPr>
              <a:t>常见命题形式有：</a:t>
            </a:r>
            <a:br>
              <a:rPr lang="zh-CN" altLang="en-US" sz="3200">
                <a:effectLst/>
              </a:rPr>
            </a:br>
            <a:r>
              <a:rPr lang="en-US" altLang="zh-CN" sz="3200">
                <a:effectLst/>
              </a:rPr>
              <a:t>It can be inferred/ concluded from the text that __________.</a:t>
            </a:r>
            <a:br>
              <a:rPr lang="en-US" altLang="zh-CN" sz="3200">
                <a:effectLst/>
              </a:rPr>
            </a:br>
            <a:r>
              <a:rPr lang="en-US" altLang="zh-CN" sz="3200">
                <a:effectLst/>
              </a:rPr>
              <a:t>The author implies/ suggests that_____.</a:t>
            </a:r>
            <a:br>
              <a:rPr lang="en-US" altLang="zh-CN" sz="3200">
                <a:effectLst/>
              </a:rPr>
            </a:br>
            <a:r>
              <a:rPr lang="en-US" altLang="zh-CN" sz="3200">
                <a:effectLst/>
              </a:rPr>
              <a:t>We may infer that _________.</a:t>
            </a:r>
            <a:br>
              <a:rPr lang="en-US" altLang="zh-CN" sz="3200">
                <a:effectLst/>
              </a:rPr>
            </a:br>
            <a:r>
              <a:rPr lang="en-US" altLang="zh-CN" sz="3200">
                <a:effectLst/>
              </a:rPr>
              <a:t>Which of the following statements is implied but NOT stated</a:t>
            </a:r>
            <a:r>
              <a:rPr lang="en-US" altLang="zh-CN">
                <a:effectLst/>
              </a:rPr>
              <a:t>?</a:t>
            </a:r>
            <a:br>
              <a:rPr lang="en-US" altLang="zh-CN">
                <a:effectLst/>
              </a:rPr>
            </a:br>
            <a:endParaRPr lang="zh-CN" altLang="en-US"/>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2"/>
          <a:stretch>
            <a:fillRect/>
          </a:stretch>
        </a:blipFill>
        <a:effectLst/>
      </p:bgPr>
    </p:bg>
    <p:spTree>
      <p:nvGrpSpPr>
        <p:cNvPr id="1" name=""/>
        <p:cNvGrpSpPr/>
        <p:nvPr/>
      </p:nvGrpSpPr>
      <p:grpSpPr>
        <a:xfrm>
          <a:off x="0" y="0"/>
          <a:ext cx="0" cy="0"/>
        </a:xfrm>
      </p:grpSpPr>
      <p:sp>
        <p:nvSpPr>
          <p:cNvPr id="3" name="文本框 2"/>
          <p:cNvSpPr txBox="1"/>
          <p:nvPr/>
        </p:nvSpPr>
        <p:spPr>
          <a:xfrm>
            <a:off x="214312" y="182940"/>
            <a:ext cx="11763375" cy="550920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just">
              <a:spcBef>
                <a:spcPct val="0"/>
              </a:spcBef>
              <a:spcAft>
                <a:spcPct val="0"/>
              </a:spcAft>
            </a:pPr>
            <a:r>
              <a:rPr lang="zh-CN" altLang="en-US" sz="3200" b="0" i="0">
                <a:effectLst/>
                <a:latin typeface="微软雅黑" panose="020b0503020204020204" charset="-122"/>
                <a:ea typeface="微软雅黑"/>
              </a:rPr>
              <a:t>例题演练：</a:t>
            </a:r>
            <a:endParaRPr lang="zh-CN" altLang="en-US" sz="2400" b="0" i="0">
              <a:effectLst/>
              <a:latin typeface="Calibri" panose="020f0502020204030204" pitchFamily="34" charset="0"/>
            </a:endParaRPr>
          </a:p>
          <a:p>
            <a:pPr marL="0" indent="304800" algn="just">
              <a:spcBef>
                <a:spcPct val="0"/>
              </a:spcBef>
              <a:spcAft>
                <a:spcPct val="0"/>
              </a:spcAft>
            </a:pPr>
            <a:r>
              <a:rPr lang="en-US" altLang="zh-CN" sz="3200" b="0" i="0">
                <a:effectLst/>
                <a:latin typeface="Times New Roman" panose="02020603050405020304" pitchFamily="18" charset="0"/>
              </a:rPr>
              <a:t>A new report from the International Bar Association (IBA) suggests machines will most likely replace humans in a growing number of occupations. One of the authors of the report, Gerlind Wisskirchen, believes that governments need to introduce human quotas (</a:t>
            </a:r>
            <a:r>
              <a:rPr lang="zh-CN" altLang="en-US" sz="3200" b="0" i="0">
                <a:effectLst/>
                <a:latin typeface="Times New Roman" panose="02020603050405020304" pitchFamily="18" charset="0"/>
              </a:rPr>
              <a:t>配额</a:t>
            </a:r>
            <a:r>
              <a:rPr lang="en-US" altLang="zh-CN" sz="3200" b="0" i="0">
                <a:effectLst/>
                <a:latin typeface="Times New Roman" panose="02020603050405020304" pitchFamily="18" charset="0"/>
              </a:rPr>
              <a:t>) in some sectors in order to protect jobs.</a:t>
            </a:r>
            <a:endParaRPr lang="en-US" altLang="zh-CN" sz="2400" b="0" i="0">
              <a:effectLst/>
              <a:latin typeface="Calibri" panose="020f0502020204030204" pitchFamily="34" charset="0"/>
            </a:endParaRPr>
          </a:p>
          <a:p>
            <a:pPr marL="0" indent="0" algn="just">
              <a:spcBef>
                <a:spcPct val="0"/>
              </a:spcBef>
              <a:spcAft>
                <a:spcPct val="0"/>
              </a:spcAft>
            </a:pPr>
            <a:r>
              <a:rPr lang="en-US" altLang="zh-CN" sz="3200" b="0" i="0">
                <a:effectLst/>
                <a:latin typeface="Times New Roman" panose="02020603050405020304" pitchFamily="18" charset="0"/>
              </a:rPr>
              <a:t>1</a:t>
            </a:r>
            <a:r>
              <a:rPr lang="zh-CN" altLang="en-US" sz="3200" b="0" i="0">
                <a:effectLst/>
                <a:latin typeface="Times New Roman" panose="02020603050405020304" pitchFamily="18" charset="0"/>
              </a:rPr>
              <a:t>．</a:t>
            </a:r>
            <a:r>
              <a:rPr lang="en-US" altLang="zh-CN" sz="3200" b="0" i="0">
                <a:effectLst/>
                <a:latin typeface="Times New Roman" panose="02020603050405020304" pitchFamily="18" charset="0"/>
              </a:rPr>
              <a:t>What message does the new report from the IBA send?  </a:t>
            </a:r>
            <a:endParaRPr lang="en-US" altLang="zh-CN" sz="2400" b="0" i="0">
              <a:effectLst/>
              <a:latin typeface="Calibri" panose="020f0502020204030204" pitchFamily="34" charset="0"/>
            </a:endParaRPr>
          </a:p>
          <a:p>
            <a:pPr marL="0" indent="0" algn="just">
              <a:spcBef>
                <a:spcPct val="0"/>
              </a:spcBef>
              <a:spcAft>
                <a:spcPct val="0"/>
              </a:spcAft>
            </a:pPr>
            <a:r>
              <a:rPr lang="en-US" altLang="zh-CN" sz="3200" b="0" i="0">
                <a:effectLst/>
                <a:latin typeface="Times New Roman" panose="02020603050405020304" pitchFamily="18" charset="0"/>
              </a:rPr>
              <a:t>      A</a:t>
            </a:r>
            <a:r>
              <a:rPr lang="zh-CN" altLang="en-US" sz="3200" b="0" i="0">
                <a:effectLst/>
                <a:latin typeface="Times New Roman" panose="02020603050405020304" pitchFamily="18" charset="0"/>
              </a:rPr>
              <a:t>．</a:t>
            </a:r>
            <a:r>
              <a:rPr lang="en-US" altLang="zh-CN" sz="3200" b="0" i="0">
                <a:effectLst/>
                <a:latin typeface="Times New Roman" panose="02020603050405020304" pitchFamily="18" charset="0"/>
              </a:rPr>
              <a:t>More jobs will be offered to humans.</a:t>
            </a:r>
            <a:endParaRPr lang="en-US" altLang="zh-CN" sz="2400" b="0" i="0">
              <a:effectLst/>
              <a:latin typeface="Calibri" panose="020f0502020204030204" pitchFamily="34" charset="0"/>
            </a:endParaRPr>
          </a:p>
          <a:p>
            <a:pPr marL="0" indent="0" algn="just">
              <a:spcBef>
                <a:spcPct val="0"/>
              </a:spcBef>
              <a:spcAft>
                <a:spcPct val="0"/>
              </a:spcAft>
            </a:pPr>
            <a:r>
              <a:rPr lang="en-US" altLang="zh-CN" sz="3200" b="0" i="0">
                <a:effectLst/>
                <a:latin typeface="Times New Roman" panose="02020603050405020304" pitchFamily="18" charset="0"/>
              </a:rPr>
              <a:t>      B</a:t>
            </a:r>
            <a:r>
              <a:rPr lang="zh-CN" altLang="en-US" sz="3200" b="0" i="0">
                <a:effectLst/>
                <a:latin typeface="Times New Roman" panose="02020603050405020304" pitchFamily="18" charset="0"/>
              </a:rPr>
              <a:t>．</a:t>
            </a:r>
            <a:r>
              <a:rPr lang="en-US" altLang="zh-CN" sz="3200" b="0" i="0">
                <a:effectLst/>
                <a:latin typeface="Times New Roman" panose="02020603050405020304" pitchFamily="18" charset="0"/>
              </a:rPr>
              <a:t>Someday humans won’t need to work.</a:t>
            </a:r>
            <a:endParaRPr lang="en-US" altLang="zh-CN" sz="2400" b="0" i="0">
              <a:effectLst/>
              <a:latin typeface="Calibri" panose="020f0502020204030204" pitchFamily="34" charset="0"/>
            </a:endParaRPr>
          </a:p>
          <a:p>
            <a:pPr marL="0" indent="0" algn="just">
              <a:spcBef>
                <a:spcPct val="0"/>
              </a:spcBef>
              <a:spcAft>
                <a:spcPct val="0"/>
              </a:spcAft>
            </a:pPr>
            <a:r>
              <a:rPr lang="en-US" altLang="zh-CN" sz="3200" b="0" i="0">
                <a:effectLst/>
                <a:latin typeface="Times New Roman" panose="02020603050405020304" pitchFamily="18" charset="0"/>
              </a:rPr>
              <a:t>      C</a:t>
            </a:r>
            <a:r>
              <a:rPr lang="zh-CN" altLang="en-US" sz="3200" b="0" i="0">
                <a:effectLst/>
                <a:latin typeface="Times New Roman" panose="02020603050405020304" pitchFamily="18" charset="0"/>
              </a:rPr>
              <a:t>．</a:t>
            </a:r>
            <a:r>
              <a:rPr lang="en-US" altLang="zh-CN" sz="3200" b="0" i="0">
                <a:effectLst/>
                <a:latin typeface="Times New Roman" panose="02020603050405020304" pitchFamily="18" charset="0"/>
              </a:rPr>
              <a:t>More jobs will be created because of AI.</a:t>
            </a:r>
            <a:endParaRPr lang="en-US" altLang="zh-CN" sz="2400" b="0" i="0">
              <a:effectLst/>
              <a:latin typeface="Calibri" panose="020f0502020204030204" pitchFamily="34" charset="0"/>
            </a:endParaRPr>
          </a:p>
          <a:p>
            <a:pPr marL="0" indent="266700" algn="just">
              <a:spcBef>
                <a:spcPct val="0"/>
              </a:spcBef>
              <a:spcAft>
                <a:spcPct val="0"/>
              </a:spcAft>
            </a:pPr>
            <a:r>
              <a:rPr lang="en-US" altLang="zh-CN" sz="3200" b="0" i="0">
                <a:effectLst/>
                <a:latin typeface="Times New Roman" panose="02020603050405020304" pitchFamily="18" charset="0"/>
              </a:rPr>
              <a:t>D</a:t>
            </a:r>
            <a:r>
              <a:rPr lang="zh-CN" altLang="en-US" sz="3200" b="0" i="0">
                <a:effectLst/>
                <a:latin typeface="Times New Roman" panose="02020603050405020304" pitchFamily="18" charset="0"/>
              </a:rPr>
              <a:t>．</a:t>
            </a:r>
            <a:r>
              <a:rPr lang="en-US" altLang="zh-CN" sz="3200" b="0" i="0">
                <a:effectLst/>
                <a:latin typeface="Times New Roman" panose="02020603050405020304" pitchFamily="18" charset="0"/>
              </a:rPr>
              <a:t>Someday robots will take over your job</a:t>
            </a:r>
            <a:endParaRPr lang="en-US" altLang="zh-CN" sz="2400" b="0" i="0">
              <a:effectLst/>
              <a:latin typeface="Calibri" panose="020f0502020204030204" pitchFamily="34" charset="0"/>
            </a:endParaRPr>
          </a:p>
        </p:txBody>
      </p:sp>
      <p:sp>
        <p:nvSpPr>
          <p:cNvPr id="2" name="笑脸 1"/>
          <p:cNvSpPr/>
          <p:nvPr/>
        </p:nvSpPr>
        <p:spPr>
          <a:xfrm>
            <a:off x="314325" y="5038725"/>
            <a:ext cx="914400" cy="914400"/>
          </a:xfrm>
          <a:prstGeom prst="smileyFac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https://d.book118.com/046124143133010050</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TEMPLATE_JOB_ID" val="2"/>
  <p:tag name="KSO_WM_TEMPLATE_OUTLINE_ID" val="15"/>
  <p:tag name="KSO_WM_TEMPLATE_SCENE_ID" val="1"/>
  <p:tag name="KSO_WM_TEMPLATE_TOPIC_DEFAULT" val="1"/>
  <p:tag name="KSO_WM_TEMPLATE_TOPIC_ID" val="2869567"/>
</p:tagLst>
</file>

<file path=ppt/tags/tag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21</Slides>
  <Notes>1</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21</vt:i4>
      </vt:variant>
    </vt:vector>
  </HeadingPairs>
  <TitlesOfParts>
    <vt:vector baseType="lpstr" size="33">
      <vt:lpstr>Arial</vt:lpstr>
      <vt:lpstr>Calibri</vt:lpstr>
      <vt:lpstr>微软雅黑</vt:lpstr>
      <vt:lpstr>等线</vt:lpstr>
      <vt:lpstr>华文新魏</vt:lpstr>
      <vt:lpstr>Calibri Light</vt:lpstr>
      <vt:lpstr>system-ui</vt:lpstr>
      <vt:lpstr>Times New Roman</vt:lpstr>
      <vt:lpstr>Time New Romans</vt:lpstr>
      <vt:lpstr>Aptos Display</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2024-09-15T21:33:49.711</cp:lastPrinted>
  <dcterms:created xsi:type="dcterms:W3CDTF">2024-09-15T13:33:49Z</dcterms:created>
  <dcterms:modified xsi:type="dcterms:W3CDTF">2024-09-15T13:33:51Z</dcterms:modified>
</cp:coreProperties>
</file>