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5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3C5CB-E030-41C6-95AB-7A48DA3A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C7D80-3A3F-457B-87D5-C50D7EF2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B75DA-34EC-4417-B2A6-9AA0963C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0CD05-4813-43BF-A44B-67DD5F8D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2ABB1-4B7F-4F4E-A591-86962A15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938F3-6232-4B14-B4A7-5F4346C45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3120C-1E3E-4666-A2A1-36AD18ABA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55A36-DE17-44F1-95C9-5FF7462C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03158-1270-4A94-8CB1-E0A03FA2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3E084-A10A-492B-917B-807E0BEF0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1ABF4-357D-423B-8371-00854BB0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47" r:id="rId2"/>
    <p:sldLayoutId id="2147487348" r:id="rId3"/>
    <p:sldLayoutId id="2147487349" r:id="rId4"/>
    <p:sldLayoutId id="2147487350" r:id="rId5"/>
    <p:sldLayoutId id="2147487351" r:id="rId6"/>
    <p:sldLayoutId id="2147487352" r:id="rId7"/>
    <p:sldLayoutId id="2147487353" r:id="rId8"/>
    <p:sldLayoutId id="2147487354" r:id="rId9"/>
    <p:sldLayoutId id="2147487355" r:id="rId10"/>
    <p:sldLayoutId id="21474873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310201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农村教育投入与乡村振兴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农村教育现状与问题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农村教育资源不足</a:t>
            </a:r>
            <a:endParaRPr lang="zh-CN" altLang="en-US"/>
          </a:p>
        </p:txBody>
      </p:sp>
      <p:sp>
        <p:nvSpPr>
          <p:cNvPr id="104888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农村学校师资力量薄弱，教师队伍整体素质不高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农村地区优质教育资源匮乏，难以满足学生和家长的需求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农村地区教育经费投入不足，影响教学质量和学校发展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农村学校基础设施落后，教学设备不足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农村教育质量不高</a:t>
            </a:r>
            <a:endParaRPr lang="zh-CN" altLang="en-US"/>
          </a:p>
        </p:txBody>
      </p:sp>
      <p:sp>
        <p:nvSpPr>
          <p:cNvPr id="1048958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师资力量薄弱：农村地区教师数量不足，教学质量参差不齐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教育资源匮乏：农村学校设施设备落后，教材和教学资源有限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教育观念落后：部分农村地区仍存在重男轻女、读书无用的思想观念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家庭教育缺失：农村家庭对教育的重视程度不够，缺乏有效的家庭教育支持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农村学生流失严重</a:t>
            </a:r>
            <a:endParaRPr lang="zh-CN" altLang="en-US"/>
          </a:p>
        </p:txBody>
      </p:sp>
      <p:sp>
        <p:nvSpPr>
          <p:cNvPr id="1049016" name="Rectangle 6"/>
          <p:cNvSpPr/>
          <p:nvPr>
            <p:custDataLst>
              <p:tags r:id="rId2"/>
            </p:custDataLst>
          </p:nvPr>
        </p:nvSpPr>
        <p:spPr>
          <a:xfrm>
            <a:off x="1705168" y="1906904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8" name="Rectangle 6"/>
          <p:cNvSpPr/>
          <p:nvPr>
            <p:custDataLst>
              <p:tags r:id="rId3"/>
            </p:custDataLst>
          </p:nvPr>
        </p:nvSpPr>
        <p:spPr>
          <a:xfrm>
            <a:off x="1705168" y="2924409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20" name="Rectangle 6"/>
          <p:cNvSpPr/>
          <p:nvPr>
            <p:custDataLst>
              <p:tags r:id="rId4"/>
            </p:custDataLst>
          </p:nvPr>
        </p:nvSpPr>
        <p:spPr>
          <a:xfrm>
            <a:off x="1705168" y="3942483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22" name="Rectangle 6"/>
          <p:cNvSpPr/>
          <p:nvPr>
            <p:custDataLst>
              <p:tags r:id="rId5"/>
            </p:custDataLst>
          </p:nvPr>
        </p:nvSpPr>
        <p:spPr>
          <a:xfrm>
            <a:off x="1705168" y="4959988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24" name="矩形: 圆角 26"/>
          <p:cNvSpPr/>
          <p:nvPr>
            <p:custDataLst>
              <p:tags r:id="rId6"/>
            </p:custDataLst>
          </p:nvPr>
        </p:nvSpPr>
        <p:spPr>
          <a:xfrm>
            <a:off x="1524000" y="2922130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26" name="矩形: 圆角 27"/>
          <p:cNvSpPr/>
          <p:nvPr>
            <p:custDataLst>
              <p:tags r:id="rId7"/>
            </p:custDataLst>
          </p:nvPr>
        </p:nvSpPr>
        <p:spPr>
          <a:xfrm>
            <a:off x="1524000" y="1904626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28" name="矩形: 圆角 28"/>
          <p:cNvSpPr/>
          <p:nvPr>
            <p:custDataLst>
              <p:tags r:id="rId8"/>
            </p:custDataLst>
          </p:nvPr>
        </p:nvSpPr>
        <p:spPr>
          <a:xfrm>
            <a:off x="1524000" y="4957139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30" name="矩形: 圆角 29"/>
          <p:cNvSpPr/>
          <p:nvPr>
            <p:custDataLst>
              <p:tags r:id="rId9"/>
            </p:custDataLst>
          </p:nvPr>
        </p:nvSpPr>
        <p:spPr>
          <a:xfrm>
            <a:off x="1524000" y="3939635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10"/>
            </p:custDataLst>
          </p:nvPr>
        </p:nvSpPr>
        <p:spPr>
          <a:xfrm>
            <a:off x="3482098" y="1910892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农村学生流失现状：大量农村学生选择到城市求学，导致农村学校生源减少。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11"/>
            </p:custDataLst>
          </p:nvPr>
        </p:nvSpPr>
        <p:spPr>
          <a:xfrm>
            <a:off x="1616863" y="1910892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6" name="正文"/>
          <p:cNvSpPr txBox="1"/>
          <p:nvPr>
            <p:custDataLst>
              <p:tags r:id="rId12"/>
            </p:custDataLst>
          </p:nvPr>
        </p:nvSpPr>
        <p:spPr>
          <a:xfrm>
            <a:off x="3482098" y="2928397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原因分析：城市教育资源相对集中，优质教育资源更丰富；农村学校师资力量薄弱，教学质量相对较低。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8" name="标题"/>
          <p:cNvSpPr txBox="1"/>
          <p:nvPr>
            <p:custDataLst>
              <p:tags r:id="rId13"/>
            </p:custDataLst>
          </p:nvPr>
        </p:nvSpPr>
        <p:spPr>
          <a:xfrm>
            <a:off x="1616863" y="2928397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0" name="正文"/>
          <p:cNvSpPr txBox="1"/>
          <p:nvPr>
            <p:custDataLst>
              <p:tags r:id="rId14"/>
            </p:custDataLst>
          </p:nvPr>
        </p:nvSpPr>
        <p:spPr>
          <a:xfrm>
            <a:off x="3482098" y="3945901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影响：农村学生流失严重影响了农村教育的发展，导致农村地区教育水平低下，进一步加剧城乡教育差距。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15"/>
            </p:custDataLst>
          </p:nvPr>
        </p:nvSpPr>
        <p:spPr>
          <a:xfrm>
            <a:off x="1616863" y="3945901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4" name="正文"/>
          <p:cNvSpPr txBox="1"/>
          <p:nvPr>
            <p:custDataLst>
              <p:tags r:id="rId16"/>
            </p:custDataLst>
          </p:nvPr>
        </p:nvSpPr>
        <p:spPr>
          <a:xfrm>
            <a:off x="3482098" y="4963406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应对措施：政府应加大对农村教育的投入，提高农村学校的教学质量，吸引学生回流；同时，鼓励社会力量参与农村教育建设，提高农村教育的整体水平。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7"/>
            </p:custDataLst>
          </p:nvPr>
        </p:nvSpPr>
        <p:spPr>
          <a:xfrm>
            <a:off x="1616863" y="4963406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加大农村教育投入的必要性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提高农村人口素质</a:t>
            </a:r>
            <a:endParaRPr lang="zh-CN" altLang="en-US"/>
          </a:p>
        </p:txBody>
      </p:sp>
      <p:sp>
        <p:nvSpPr>
          <p:cNvPr id="10491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农村教育投入是提高农村人口素质的关键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提高农村人口素质是实现乡村振兴战略的重要保障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加大农村教育投入有助于缩小城乡发展差距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加大农村教育投入有助于培养新型职业农民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培养农村人才队伍</a:t>
            </a:r>
            <a:endParaRPr lang="zh-CN" altLang="en-US"/>
          </a:p>
        </p:txBody>
      </p:sp>
      <p:sp>
        <p:nvSpPr>
          <p:cNvPr id="104918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农村教育投入是实现乡村振兴战略的重要保障，可以为农村地区提供更多的人才支持，推动农村经济的持续发展。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农村教育投入的增加，可以改善农村教育的环境和条件，吸引更多的优秀教师和毕业生到农村地区工作和生活。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农村教育投入是培养高素质农民的必要条件，有助于提高农民的综合素质和技能水平。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加大农村教育投入，可以促进农村学校的发展，提高农村教育的质量和水平，培养更多的优秀人才。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促进农村经济社会发展</a:t>
            </a:r>
            <a:endParaRPr lang="zh-CN" altLang="en-US"/>
          </a:p>
        </p:txBody>
      </p:sp>
      <p:sp>
        <p:nvSpPr>
          <p:cNvPr id="10492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提高农民素质：通过教育培养高素质的新型职业农民，为农村经济社会发展提供人才支撑。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促进农业现代化：教育能够传授农业科技知识，提高农业生产效率，推动农业现代化进程。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增强乡村吸引力：加大对农村教育的投入，可以改善农村教育环境，提高农村教育质量，增强乡村对人才的吸引力。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缩小城乡差距：通过教育提升农村人口素质，增强农村地区的发展能力，逐步缩小城乡发展差距。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加大农村教育投入的措施</a:t>
            </a:r>
            <a:endParaRPr lang="zh-CN" altLang="en-US"/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增加农村教育经费投入</a:t>
            </a:r>
            <a:endParaRPr lang="zh-CN" altLang="en-US"/>
          </a:p>
        </p:txBody>
      </p:sp>
      <p:sp>
        <p:nvSpPr>
          <p:cNvPr id="1049328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0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优化教育经费分配结构，重点支持贫困地区和薄弱学校。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加强教育经费监管，确保资金使用规范、透明。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8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政府加大财政拨款力度，确保农村教育经费的稳定增长。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0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鼓励社会力量参与农村教育捐赠，拓宽教育经费来源。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https://d.book118.com/046131020130010041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农村教育投入与乡村振兴</vt:lpstr>
      <vt:lpstr>目录</vt:lpstr>
      <vt:lpstr>添加章节标题</vt:lpstr>
      <vt:lpstr>农村教育现状与问题</vt:lpstr>
      <vt:lpstr>农村教育资源不足</vt:lpstr>
      <vt:lpstr>农村教育质量不高</vt:lpstr>
      <vt:lpstr>农村学生流失严重</vt:lpstr>
      <vt:lpstr>加大农村教育投入的必要性</vt:lpstr>
      <vt:lpstr>提高农村人口素质</vt:lpstr>
      <vt:lpstr>培养农村人才队伍</vt:lpstr>
      <vt:lpstr>促进农村经济社会发展</vt:lpstr>
      <vt:lpstr>加大农村教育投入的措施</vt:lpstr>
      <vt:lpstr>增加农村教育经费投入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2024-09-08T11:18:06.877</cp:lastPrinted>
  <dcterms:created xsi:type="dcterms:W3CDTF">2024-09-08T03:18:06Z</dcterms:created>
  <dcterms:modified xsi:type="dcterms:W3CDTF">2024-09-08T03:18:08Z</dcterms:modified>
</cp:coreProperties>
</file>