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871F98A4-A3BC-441A-8979-06C0C312BCEC}"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9" name="PlaceHolder 1"/>
          <p:cNvSpPr>
            <a:spLocks noGrp="1"/>
          </p:cNvSpPr>
          <p:nvPr>
            <p:ph type="sldImg"/>
          </p:nvPr>
        </p:nvSpPr>
        <p:spPr>
          <a:xfrm>
            <a:off x="685800" y="1143000"/>
            <a:ext cx="5486040" cy="3085920"/>
          </a:xfrm>
          <a:prstGeom prst="rect">
            <a:avLst/>
          </a:prstGeom>
          <a:ln w="0">
            <a:noFill/>
          </a:ln>
        </p:spPr>
      </p:sp>
      <p:sp>
        <p:nvSpPr>
          <p:cNvPr id="34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2" name="PlaceHolder 1"/>
          <p:cNvSpPr>
            <a:spLocks noGrp="1"/>
          </p:cNvSpPr>
          <p:nvPr>
            <p:ph type="sldImg"/>
          </p:nvPr>
        </p:nvSpPr>
        <p:spPr>
          <a:xfrm>
            <a:off x="685800" y="1143000"/>
            <a:ext cx="5486040" cy="3085920"/>
          </a:xfrm>
          <a:prstGeom prst="rect">
            <a:avLst/>
          </a:prstGeom>
          <a:ln w="0">
            <a:noFill/>
          </a:ln>
        </p:spPr>
      </p:sp>
      <p:sp>
        <p:nvSpPr>
          <p:cNvPr id="34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5" name="PlaceHolder 1"/>
          <p:cNvSpPr>
            <a:spLocks noGrp="1"/>
          </p:cNvSpPr>
          <p:nvPr>
            <p:ph type="sldImg"/>
          </p:nvPr>
        </p:nvSpPr>
        <p:spPr>
          <a:xfrm>
            <a:off x="685800" y="1143000"/>
            <a:ext cx="5486040" cy="3085920"/>
          </a:xfrm>
          <a:prstGeom prst="rect">
            <a:avLst/>
          </a:prstGeom>
          <a:ln w="0">
            <a:noFill/>
          </a:ln>
        </p:spPr>
      </p:sp>
      <p:sp>
        <p:nvSpPr>
          <p:cNvPr id="34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8" name="PlaceHolder 1"/>
          <p:cNvSpPr>
            <a:spLocks noGrp="1"/>
          </p:cNvSpPr>
          <p:nvPr>
            <p:ph type="sldImg"/>
          </p:nvPr>
        </p:nvSpPr>
        <p:spPr>
          <a:xfrm>
            <a:off x="685800" y="1143000"/>
            <a:ext cx="5486040" cy="3085920"/>
          </a:xfrm>
          <a:prstGeom prst="rect">
            <a:avLst/>
          </a:prstGeom>
          <a:ln w="0">
            <a:noFill/>
          </a:ln>
        </p:spPr>
      </p:sp>
      <p:sp>
        <p:nvSpPr>
          <p:cNvPr id="34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1" name="PlaceHolder 1"/>
          <p:cNvSpPr>
            <a:spLocks noGrp="1"/>
          </p:cNvSpPr>
          <p:nvPr>
            <p:ph type="sldImg"/>
          </p:nvPr>
        </p:nvSpPr>
        <p:spPr>
          <a:xfrm>
            <a:off x="685800" y="1143000"/>
            <a:ext cx="5486040" cy="3085920"/>
          </a:xfrm>
          <a:prstGeom prst="rect">
            <a:avLst/>
          </a:prstGeom>
          <a:ln w="0">
            <a:noFill/>
          </a:ln>
        </p:spPr>
      </p:sp>
      <p:sp>
        <p:nvSpPr>
          <p:cNvPr id="35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4" name="PlaceHolder 1"/>
          <p:cNvSpPr>
            <a:spLocks noGrp="1"/>
          </p:cNvSpPr>
          <p:nvPr>
            <p:ph type="sldImg"/>
          </p:nvPr>
        </p:nvSpPr>
        <p:spPr>
          <a:xfrm>
            <a:off x="685800" y="1143000"/>
            <a:ext cx="5486040" cy="3085920"/>
          </a:xfrm>
          <a:prstGeom prst="rect">
            <a:avLst/>
          </a:prstGeom>
          <a:ln w="0">
            <a:noFill/>
          </a:ln>
        </p:spPr>
      </p:sp>
      <p:sp>
        <p:nvSpPr>
          <p:cNvPr id="355"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6"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10BB92C-8134-494F-92D8-B359C9187D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261A87-3FEB-450A-A335-9B83331E01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6327DB-91E9-4C6F-ACA9-CE1977D3B8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5D2AD4-1FED-4265-BD14-1ABEAFF10E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1E935E9-FB1B-4E03-B630-85068137460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EC0B09-E650-4F07-9E77-BC46D9782C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7B3592-4D09-4DB0-8631-5E94F0A927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415638-EFBB-408E-A268-E8987D2658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43D01E-8AAC-4709-9B44-C9DAAF8664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9851D8-4D0A-4D9F-BB05-0021EB8D73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ABB808-77DB-432A-8531-49D04BE676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71B22FA8-D370-4D84-9A77-D9D981617E05}"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E4BCE39D-E93C-4C5C-A9E1-93055CB59C79}"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7.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7.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6131113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增强售后服务绩效考核意识</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知识概述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设立明确的绩效考核指标</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加强培训和技能提升</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提供激励机制和奖励措施</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有效的绩效评估方法</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知识概述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什么是售后服务绩效考核意识？</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售后服务绩效考核意识是指对售后服务员工的工作表现进行评估和激励的意识，旨在提高售后服务的效率和质量。</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为什么需要增强售后服务绩效考核意识？</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实现服务卓越</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提升售后服务团队的整体绩效</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建立品牌忠诚</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提高客户满意度和忠诚度</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激励个人发展</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促进员工个人成长和绩效提升</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加强培训和技能提升</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持续学习进步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提升专业素养</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提供激励机制和奖励措施</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激发工作动力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奖励优秀表现</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如何增强售后服务绩效考核意识？</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设立明确的绩效考核指标</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明确目标任务</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量化指标标准</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售后服务绩效考核意识的关键因素</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确保评价准确</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有效的绩效评估方法</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促进信息流通</a:t>
            </a:r>
            <a:endParaRPr lang="en-US" sz="2000" b="0" strike="noStrike" spc="-1">
              <a:solidFill>
                <a:srgbClr val="000000"/>
              </a:solidFill>
              <a:latin typeface="Arial"/>
            </a:endParaRPr>
          </a:p>
        </p:txBody>
      </p:sp>
      <p:sp>
        <p:nvSpPr>
          <p:cNvPr id="1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良好的沟通和反馈机制</a:t>
            </a:r>
            <a:endParaRPr lang="en-US" sz="3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建立公平环境</a:t>
            </a:r>
            <a:endParaRPr lang="en-US" sz="2000" b="0" strike="noStrike" spc="-1">
              <a:solidFill>
                <a:srgbClr val="000000"/>
              </a:solidFill>
              <a:latin typeface="Arial"/>
            </a:endParaRPr>
          </a:p>
        </p:txBody>
      </p:sp>
      <p:sp>
        <p:nvSpPr>
          <p:cNvPr id="1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公平公正的奖惩机制</a:t>
            </a:r>
            <a:endParaRPr lang="en-US" sz="3000" b="0" strike="noStrike" spc="-1">
              <a:solidFill>
                <a:srgbClr val="000000"/>
              </a:solidFill>
              <a:latin typeface="Arial"/>
            </a:endParaRPr>
          </a:p>
        </p:txBody>
      </p:sp>
      <p:sp>
        <p:nvSpPr>
          <p:cNvPr id="115"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通过增强售后服务绩效考核意识，可以提升团队整体绩效，增强客户满意度和忠诚度，促进人员成长和绩效提升，确保售后服务质量和效率。</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设立明确的绩效考核指标</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2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投诉处理速度</a:t>
            </a:r>
            <a:endParaRPr lang="en-US" sz="2200" b="0" strike="noStrike" spc="-1">
              <a:solidFill>
                <a:srgbClr val="000000"/>
              </a:solidFill>
              <a:latin typeface="Arial"/>
            </a:endParaRPr>
          </a:p>
        </p:txBody>
      </p:sp>
      <p:sp>
        <p:nvSpPr>
          <p:cNvPr id="12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问题解决率</a:t>
            </a:r>
            <a:endParaRPr lang="en-US" sz="2200" b="0" strike="noStrike" spc="-1">
              <a:solidFill>
                <a:srgbClr val="000000"/>
              </a:solidFill>
              <a:latin typeface="Arial"/>
            </a:endParaRPr>
          </a:p>
        </p:txBody>
      </p:sp>
      <p:sp>
        <p:nvSpPr>
          <p:cNvPr id="12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2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设立关于服务质量的指标</a:t>
            </a:r>
            <a:endParaRPr lang="en-US" sz="3600" b="0" strike="noStrike" spc="-1">
              <a:solidFill>
                <a:schemeClr val="dk1"/>
              </a:solidFill>
              <a:latin typeface="Arial"/>
            </a:endParaRPr>
          </a:p>
        </p:txBody>
      </p:sp>
      <p:sp>
        <p:nvSpPr>
          <p:cNvPr id="13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客户满意度调查结果</a:t>
            </a:r>
            <a:endParaRPr lang="en-US" sz="2200" b="0" strike="noStrike" spc="-1">
              <a:solidFill>
                <a:srgbClr val="000000"/>
              </a:solidFill>
              <a:latin typeface="Arial"/>
            </a:endParaRPr>
          </a:p>
        </p:txBody>
      </p:sp>
      <p:sp>
        <p:nvSpPr>
          <p:cNvPr id="13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设立关于效率的指标</a:t>
            </a:r>
            <a:endParaRPr lang="en-US" sz="3600" b="0" strike="noStrike" spc="-1">
              <a:solidFill>
                <a:schemeClr val="dk1"/>
              </a:solidFill>
              <a:latin typeface="Arial"/>
            </a:endParaRPr>
          </a:p>
        </p:txBody>
      </p:sp>
      <p:sp>
        <p:nvSpPr>
          <p:cNvPr id="13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维修工单处理的时间</a:t>
            </a:r>
            <a:endParaRPr lang="en-US" sz="2000" b="0" strike="noStrike" spc="-1">
              <a:solidFill>
                <a:srgbClr val="000000"/>
              </a:solidFill>
              <a:latin typeface="Arial"/>
            </a:endParaRPr>
          </a:p>
        </p:txBody>
      </p:sp>
      <p:sp>
        <p:nvSpPr>
          <p:cNvPr id="13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工单处理时效</a:t>
            </a:r>
            <a:endParaRPr lang="en-US" sz="3000" b="0" strike="noStrike" spc="-1">
              <a:solidFill>
                <a:srgbClr val="000000"/>
              </a:solidFill>
              <a:latin typeface="Arial"/>
            </a:endParaRPr>
          </a:p>
        </p:txBody>
      </p:sp>
      <p:sp>
        <p:nvSpPr>
          <p:cNvPr id="13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完成的服务工作量统计</a:t>
            </a:r>
            <a:endParaRPr lang="en-US" sz="2000" b="0" strike="noStrike" spc="-1">
              <a:solidFill>
                <a:srgbClr val="000000"/>
              </a:solidFill>
              <a:latin typeface="Arial"/>
            </a:endParaRPr>
          </a:p>
        </p:txBody>
      </p:sp>
      <p:sp>
        <p:nvSpPr>
          <p:cNvPr id="13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服务工作量完成量</a:t>
            </a:r>
            <a:endParaRPr lang="en-US" sz="3000" b="0" strike="noStrike" spc="-1">
              <a:solidFill>
                <a:srgbClr val="000000"/>
              </a:solidFill>
              <a:latin typeface="Arial"/>
            </a:endParaRPr>
          </a:p>
        </p:txBody>
      </p:sp>
      <p:sp>
        <p:nvSpPr>
          <p:cNvPr id="14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客户提出问题后的服务回应时间</a:t>
            </a:r>
            <a:endParaRPr lang="en-US" sz="2000" b="0" strike="noStrike" spc="-1">
              <a:solidFill>
                <a:srgbClr val="000000"/>
              </a:solidFill>
              <a:latin typeface="Arial"/>
            </a:endParaRPr>
          </a:p>
        </p:txBody>
      </p:sp>
      <p:sp>
        <p:nvSpPr>
          <p:cNvPr id="14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服务响应时间</a:t>
            </a:r>
            <a:endParaRPr lang="en-US" sz="3000" b="0" strike="noStrike" spc="-1">
              <a:solidFill>
                <a:srgbClr val="000000"/>
              </a:solidFill>
              <a:latin typeface="Arial"/>
            </a:endParaRPr>
          </a:p>
        </p:txBody>
      </p:sp>
      <p:sp>
        <p:nvSpPr>
          <p:cNvPr id="143"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4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设立关于团队合作的指标</a:t>
            </a:r>
            <a:endParaRPr lang="en-US" sz="3600" b="0" strike="noStrike" spc="-1">
              <a:solidFill>
                <a:schemeClr val="dk1"/>
              </a:solidFill>
              <a:latin typeface="Arial"/>
            </a:endParaRPr>
          </a:p>
        </p:txBody>
      </p:sp>
      <p:sp>
        <p:nvSpPr>
          <p:cNvPr id="14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团队合作是保障售后服务绩效的重要因素，通过协作和互助能够提升团队效率。重要的指标包括协助同事处理问题的次数、团队成员间的互助情况和团队目标的完成情况。</a:t>
            </a:r>
            <a:endParaRPr lang="en-US" sz="2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4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个人技能提升情况</a:t>
            </a:r>
            <a:endParaRPr lang="en-US" sz="2200" b="0" strike="noStrike" spc="-1">
              <a:solidFill>
                <a:srgbClr val="000000"/>
              </a:solidFill>
              <a:latin typeface="Arial"/>
            </a:endParaRPr>
          </a:p>
        </p:txBody>
      </p:sp>
      <p:sp>
        <p:nvSpPr>
          <p:cNvPr id="14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个人客户评价</a:t>
            </a:r>
            <a:endParaRPr lang="en-US" sz="2200" b="0" strike="noStrike" spc="-1">
              <a:solidFill>
                <a:srgbClr val="000000"/>
              </a:solidFill>
              <a:latin typeface="Arial"/>
            </a:endParaRPr>
          </a:p>
        </p:txBody>
      </p:sp>
      <p:sp>
        <p:nvSpPr>
          <p:cNvPr id="15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设立关于个人表现的指标</a:t>
            </a:r>
            <a:endParaRPr lang="en-US" sz="3600" b="0" strike="noStrike" spc="-1">
              <a:solidFill>
                <a:schemeClr val="dk1"/>
              </a:solidFill>
              <a:latin typeface="Arial"/>
            </a:endParaRPr>
          </a:p>
        </p:txBody>
      </p:sp>
      <p:sp>
        <p:nvSpPr>
          <p:cNvPr id="15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个人目标完成情况</a:t>
            </a:r>
            <a:endParaRPr lang="en-US" sz="2200" b="0" strike="noStrike" spc="-1">
              <a:solidFill>
                <a:srgbClr val="000000"/>
              </a:solidFill>
              <a:latin typeface="Arial"/>
            </a:endParaRPr>
          </a:p>
        </p:txBody>
      </p:sp>
      <p:sp>
        <p:nvSpPr>
          <p:cNvPr id="15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6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设立相关指标以提升售后服务绩效</a:t>
            </a:r>
            <a:endParaRPr lang="en-US" sz="2000" b="0" strike="noStrike" spc="-1">
              <a:solidFill>
                <a:srgbClr val="000000"/>
              </a:solidFill>
              <a:latin typeface="Arial"/>
            </a:endParaRPr>
          </a:p>
        </p:txBody>
      </p:sp>
      <p:sp>
        <p:nvSpPr>
          <p:cNvPr id="16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明确绩效考核指标</a:t>
            </a:r>
            <a:endParaRPr lang="en-US" sz="3000" b="0" strike="noStrike" spc="-1">
              <a:solidFill>
                <a:srgbClr val="000000"/>
              </a:solidFill>
              <a:latin typeface="Arial"/>
            </a:endParaRPr>
          </a:p>
        </p:txBody>
      </p:sp>
      <p:sp>
        <p:nvSpPr>
          <p:cNvPr id="16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奖励优秀绩效以激励更好表现</a:t>
            </a:r>
            <a:endParaRPr lang="en-US" sz="2000" b="0" strike="noStrike" spc="-1">
              <a:solidFill>
                <a:srgbClr val="000000"/>
              </a:solidFill>
              <a:latin typeface="Arial"/>
            </a:endParaRPr>
          </a:p>
        </p:txBody>
      </p:sp>
      <p:sp>
        <p:nvSpPr>
          <p:cNvPr id="16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激励优秀表现</a:t>
            </a:r>
            <a:endParaRPr lang="en-US" sz="3000" b="0" strike="noStrike" spc="-1">
              <a:solidFill>
                <a:srgbClr val="000000"/>
              </a:solidFill>
              <a:latin typeface="Arial"/>
            </a:endParaRPr>
          </a:p>
        </p:txBody>
      </p:sp>
      <p:sp>
        <p:nvSpPr>
          <p:cNvPr id="16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定期评估员工的表现并提供反馈</a:t>
            </a:r>
            <a:endParaRPr lang="en-US" sz="2000" b="0" strike="noStrike" spc="-1">
              <a:solidFill>
                <a:srgbClr val="000000"/>
              </a:solidFill>
              <a:latin typeface="Arial"/>
            </a:endParaRPr>
          </a:p>
        </p:txBody>
      </p:sp>
      <p:sp>
        <p:nvSpPr>
          <p:cNvPr id="16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跟踪评估表现</a:t>
            </a:r>
            <a:endParaRPr lang="en-US" sz="3000" b="0" strike="noStrike" spc="-1">
              <a:solidFill>
                <a:srgbClr val="000000"/>
              </a:solidFill>
              <a:latin typeface="Arial"/>
            </a:endParaRPr>
          </a:p>
        </p:txBody>
      </p:sp>
      <p:sp>
        <p:nvSpPr>
          <p:cNvPr id="168"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加强培训和技能提升</a:t>
            </a:r>
            <a:endParaRPr lang="en-US" sz="3600" b="0" strike="noStrike" spc="-1">
              <a:solidFill>
                <a:schemeClr val="dk1"/>
              </a:solidFill>
              <a:latin typeface="Arial"/>
            </a:endParaRPr>
          </a:p>
        </p:txBody>
      </p:sp>
      <p:sp>
        <p:nvSpPr>
          <p:cNvPr id="17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制定个人培训计划</a:t>
            </a:r>
            <a:endParaRPr lang="en-US" sz="3500" b="0" strike="noStrike" spc="-1">
              <a:solidFill>
                <a:srgbClr val="000000"/>
              </a:solidFill>
              <a:latin typeface="Arial"/>
            </a:endParaRPr>
          </a:p>
        </p:txBody>
      </p:sp>
      <p:sp>
        <p:nvSpPr>
          <p:cNvPr id="17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为了提升售后服务绩效，制定个人培训计划至关重要。根据员工的岗位和能力，制定具体的培训计划，重点注重技能的提升和知识的更新。只有通过培训提升员工的专业素养，才能更好地提升服务质量和绩效表现。</a:t>
            </a:r>
            <a:endParaRPr lang="en-US" sz="2500" b="0" strike="noStrike" spc="-1">
              <a:solidFill>
                <a:srgbClr val="000000"/>
              </a:solidFill>
              <a:latin typeface="Arial"/>
            </a:endParaRPr>
          </a:p>
        </p:txBody>
      </p:sp>
      <p:sp>
        <p:nvSpPr>
          <p:cNvPr id="17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提供专业培训课程</a:t>
            </a:r>
            <a:endParaRPr lang="en-US" sz="3600" b="0" strike="noStrike" spc="-1">
              <a:solidFill>
                <a:schemeClr val="dk1"/>
              </a:solidFill>
              <a:latin typeface="Arial"/>
            </a:endParaRPr>
          </a:p>
        </p:txBody>
      </p:sp>
      <p:sp>
        <p:nvSpPr>
          <p:cNvPr id="17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培训内容包括售后服务技巧、沟通技能等</a:t>
            </a:r>
            <a:endParaRPr lang="en-US" sz="1500" b="0" strike="noStrike" spc="-1">
              <a:solidFill>
                <a:srgbClr val="000000"/>
              </a:solidFill>
              <a:latin typeface="Arial"/>
            </a:endParaRPr>
          </a:p>
        </p:txBody>
      </p:sp>
      <p:sp>
        <p:nvSpPr>
          <p:cNvPr id="17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售后服务技能</a:t>
            </a:r>
            <a:endParaRPr lang="en-US" sz="2200" b="0" strike="noStrike" spc="-1">
              <a:solidFill>
                <a:srgbClr val="000000"/>
              </a:solidFill>
              <a:latin typeface="Arial"/>
            </a:endParaRPr>
          </a:p>
        </p:txBody>
      </p:sp>
      <p:sp>
        <p:nvSpPr>
          <p:cNvPr id="17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着重培训员工积极、耐心、细致的服务态度</a:t>
            </a:r>
            <a:endParaRPr lang="en-US" sz="1500" b="0" strike="noStrike" spc="-1">
              <a:solidFill>
                <a:srgbClr val="000000"/>
              </a:solidFill>
              <a:latin typeface="Arial"/>
            </a:endParaRPr>
          </a:p>
        </p:txBody>
      </p:sp>
      <p:sp>
        <p:nvSpPr>
          <p:cNvPr id="18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服务态度</a:t>
            </a:r>
            <a:endParaRPr lang="en-US" sz="2200" b="0" strike="noStrike" spc="-1">
              <a:solidFill>
                <a:srgbClr val="000000"/>
              </a:solidFill>
              <a:latin typeface="Arial"/>
            </a:endParaRPr>
          </a:p>
        </p:txBody>
      </p:sp>
      <p:sp>
        <p:nvSpPr>
          <p:cNvPr id="18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培养员工分析问题和解决问题的能力</a:t>
            </a:r>
            <a:endParaRPr lang="en-US" sz="1500" b="0" strike="noStrike" spc="-1">
              <a:solidFill>
                <a:srgbClr val="000000"/>
              </a:solidFill>
              <a:latin typeface="Arial"/>
            </a:endParaRPr>
          </a:p>
        </p:txBody>
      </p:sp>
      <p:sp>
        <p:nvSpPr>
          <p:cNvPr id="18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解决问题能力</a:t>
            </a:r>
            <a:endParaRPr lang="en-US" sz="2200" b="0" strike="noStrike" spc="-1">
              <a:solidFill>
                <a:srgbClr val="000000"/>
              </a:solidFill>
              <a:latin typeface="Arial"/>
            </a:endParaRPr>
          </a:p>
        </p:txBody>
      </p:sp>
      <p:sp>
        <p:nvSpPr>
          <p:cNvPr id="18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8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培训成效评估</a:t>
            </a:r>
            <a:endParaRPr lang="en-US" sz="3600" b="0" strike="noStrike" spc="-1">
              <a:solidFill>
                <a:schemeClr val="dk1"/>
              </a:solidFill>
              <a:latin typeface="Arial"/>
            </a:endParaRPr>
          </a:p>
        </p:txBody>
      </p:sp>
      <p:sp>
        <p:nvSpPr>
          <p:cNvPr id="18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培训后需要定期进行评估，了解培训效果</a:t>
            </a:r>
            <a:endParaRPr lang="en-US" sz="1500" b="0" strike="noStrike" spc="-1">
              <a:solidFill>
                <a:srgbClr val="000000"/>
              </a:solidFill>
              <a:latin typeface="Arial"/>
            </a:endParaRPr>
          </a:p>
        </p:txBody>
      </p:sp>
      <p:sp>
        <p:nvSpPr>
          <p:cNvPr id="18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定期评估</a:t>
            </a:r>
            <a:endParaRPr lang="en-US" sz="2200" b="0" strike="noStrike" spc="-1">
              <a:solidFill>
                <a:srgbClr val="000000"/>
              </a:solidFill>
              <a:latin typeface="Arial"/>
            </a:endParaRPr>
          </a:p>
        </p:txBody>
      </p:sp>
      <p:sp>
        <p:nvSpPr>
          <p:cNvPr id="18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通过评估结果，及时调整培训计划</a:t>
            </a:r>
            <a:endParaRPr lang="en-US" sz="1500" b="0" strike="noStrike" spc="-1">
              <a:solidFill>
                <a:srgbClr val="000000"/>
              </a:solidFill>
              <a:latin typeface="Arial"/>
            </a:endParaRPr>
          </a:p>
        </p:txBody>
      </p:sp>
      <p:sp>
        <p:nvSpPr>
          <p:cNvPr id="18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跟踪效果</a:t>
            </a:r>
            <a:endParaRPr lang="en-US" sz="2200" b="0" strike="noStrike" spc="-1">
              <a:solidFill>
                <a:srgbClr val="000000"/>
              </a:solidFill>
              <a:latin typeface="Arial"/>
            </a:endParaRPr>
          </a:p>
        </p:txBody>
      </p:sp>
      <p:sp>
        <p:nvSpPr>
          <p:cNvPr id="19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培训激励机制</a:t>
            </a:r>
            <a:endParaRPr lang="en-US" sz="3600" b="0" strike="noStrike" spc="-1">
              <a:solidFill>
                <a:schemeClr val="dk1"/>
              </a:solidFill>
              <a:latin typeface="Arial"/>
            </a:endParaRPr>
          </a:p>
        </p:txBody>
      </p:sp>
      <p:sp>
        <p:nvSpPr>
          <p:cNvPr id="19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成功完成培训的员工将获得相应奖励</a:t>
            </a:r>
            <a:endParaRPr lang="en-US" sz="2000" b="0" strike="noStrike" spc="-1">
              <a:solidFill>
                <a:srgbClr val="000000"/>
              </a:solidFill>
              <a:latin typeface="Arial"/>
            </a:endParaRPr>
          </a:p>
        </p:txBody>
      </p:sp>
      <p:sp>
        <p:nvSpPr>
          <p:cNvPr id="19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奖励机制</a:t>
            </a:r>
            <a:endParaRPr lang="en-US" sz="3000" b="0" strike="noStrike" spc="-1">
              <a:solidFill>
                <a:srgbClr val="000000"/>
              </a:solidFill>
              <a:latin typeface="Arial"/>
            </a:endParaRPr>
          </a:p>
        </p:txBody>
      </p:sp>
      <p:sp>
        <p:nvSpPr>
          <p:cNvPr id="19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培训是员工晋升的基础，提供晋升机会</a:t>
            </a:r>
            <a:endParaRPr lang="en-US" sz="2000" b="0" strike="noStrike" spc="-1">
              <a:solidFill>
                <a:srgbClr val="000000"/>
              </a:solidFill>
              <a:latin typeface="Arial"/>
            </a:endParaRPr>
          </a:p>
        </p:txBody>
      </p:sp>
      <p:sp>
        <p:nvSpPr>
          <p:cNvPr id="19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晋升机会</a:t>
            </a:r>
            <a:endParaRPr lang="en-US" sz="3000" b="0" strike="noStrike" spc="-1">
              <a:solidFill>
                <a:srgbClr val="000000"/>
              </a:solidFill>
              <a:latin typeface="Arial"/>
            </a:endParaRPr>
          </a:p>
        </p:txBody>
      </p:sp>
      <p:sp>
        <p:nvSpPr>
          <p:cNvPr id="20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0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员工的培训实绩与绩效考核挂钩</a:t>
            </a:r>
            <a:endParaRPr lang="en-US" sz="2000" b="0" strike="noStrike" spc="-1">
              <a:solidFill>
                <a:srgbClr val="000000"/>
              </a:solidFill>
              <a:latin typeface="Arial"/>
            </a:endParaRPr>
          </a:p>
        </p:txBody>
      </p:sp>
      <p:sp>
        <p:nvSpPr>
          <p:cNvPr id="20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绩效考核</a:t>
            </a:r>
            <a:endParaRPr lang="en-US" sz="3000" b="0" strike="noStrike" spc="-1">
              <a:solidFill>
                <a:srgbClr val="000000"/>
              </a:solidFill>
              <a:latin typeface="Arial"/>
            </a:endParaRPr>
          </a:p>
        </p:txBody>
      </p:sp>
      <p:sp>
        <p:nvSpPr>
          <p:cNvPr id="203"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https://d.book118.com/046131113012010104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128</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增强售后服务绩效考核意识</vt:lpstr>
      <vt:lpstr>目录</vt:lpstr>
      <vt:lpstr>第一章 知识概述</vt:lpstr>
      <vt:lpstr> </vt:lpstr>
      <vt:lpstr>为什么需要增强售后服务绩效考核意识？</vt:lpstr>
      <vt:lpstr>如何增强售后服务绩效考核意识？</vt:lpstr>
      <vt:lpstr>售后服务绩效考核意识的关键因素</vt:lpstr>
      <vt:lpstr>总结</vt:lpstr>
      <vt:lpstr>第2章 设立明确的绩效考核指标</vt:lpstr>
      <vt:lpstr>设立关于服务质量的指标</vt:lpstr>
      <vt:lpstr>设立关于效率的指标</vt:lpstr>
      <vt:lpstr>设立关于团队合作的指标</vt:lpstr>
      <vt:lpstr>设立关于个人表现的指标</vt:lpstr>
      <vt:lpstr>总结</vt:lpstr>
      <vt:lpstr>第3章 加强培训和技能提升</vt:lpstr>
      <vt:lpstr> </vt:lpstr>
      <vt:lpstr>提供专业培训课程</vt:lpstr>
      <vt:lpstr>培训成效评估</vt:lpstr>
      <vt:lpstr>培训激励机制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2024-09-29T14:17:56.784</cp:lastPrinted>
  <dcterms:created xsi:type="dcterms:W3CDTF">2024-09-29T06:17:56Z</dcterms:created>
  <dcterms:modified xsi:type="dcterms:W3CDTF">2024-09-29T06:17:58Z</dcterms:modified>
</cp:coreProperties>
</file>