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QPITER+MS-UIGothic"/>
      <p:regular r:id="rId18"/>
    </p:embeddedFont>
    <p:embeddedFont>
      <p:font typeface="UGRUWK+SIODEB+ArialMT"/>
      <p:regular r:id="rId19"/>
    </p:embeddedFont>
    <p:embeddedFont>
      <p:font typeface="EDPSTM+BVLBUH+MicrosoftYaHei"/>
      <p:regular r:id="rId20"/>
    </p:embeddedFont>
    <p:embeddedFont>
      <p:font typeface="UQRSWK+BLWGWL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78552-FE1C-4A08-8993-CCF60AFE9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16B7F-37B8-47B5-A3F4-9D18C1615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97CCB-414F-4CD3-ACF8-F490D212F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6AF42-32D6-4854-9CA8-1315B2D13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934D0E-38F7-4C3D-B134-63DDF5E10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631C61-358D-45E4-A253-B8C06942A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85CE5A-0F9C-4970-9D4B-D4E4A896B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0ADFDB-1D27-4274-A620-279919EE1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313624-37C7-4E1E-9F8C-B46862B73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DFF7C-1066-4989-B99B-32D3543A6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7DAD4-6F1F-41C6-BD00-01DF23BB6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14412420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19309" y="690086"/>
            <a:ext cx="2667000" cy="190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00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QPITER+MS-UIGothic"/>
                <a:cs typeface="QPITER+MS-UIGothic"/>
              </a:rPr>
              <a:t>目</a:t>
            </a:r>
            <a:r>
              <a:rPr sz="60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5764" y="1908365"/>
            <a:ext cx="3099983" cy="19040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UGRUWK+SIODEB+ArialMT"/>
                <a:cs typeface="UGRUWK+SIODEB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FFFFFF"/>
                </a:solidFill>
                <a:latin typeface="QPITER+MS-UIGothic"/>
                <a:cs typeface="QPITER+MS-UIGothic"/>
              </a:rPr>
              <a:t>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2400">
                <a:solidFill>
                  <a:srgbClr val="FFFFFF"/>
                </a:solidFill>
                <a:latin typeface="QPITER+MS-UIGothic"/>
                <a:cs typeface="QPITER+MS-UIGothic"/>
              </a:rPr>
              <a:t>量基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FFFFFF"/>
                </a:solidFill>
                <a:latin typeface="QPITER+MS-UIGothic"/>
                <a:cs typeface="QPITER+MS-UIGothic"/>
              </a:rPr>
              <a:t>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UGRUWK+SIODEB+ArialMT"/>
                <a:cs typeface="UGRUWK+SIODEB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FFFFFF"/>
                </a:solidFill>
                <a:latin typeface="QPITER+MS-UIGothic"/>
                <a:cs typeface="QPITER+MS-UIGothic"/>
              </a:rPr>
              <a:t>流与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电压</a:t>
            </a:r>
            <a:r>
              <a:rPr sz="2400">
                <a:solidFill>
                  <a:srgbClr val="FFFFFF"/>
                </a:solidFill>
                <a:latin typeface="QPITER+MS-UIGothic"/>
                <a:cs typeface="QPITER+MS-UIGothic"/>
              </a:rPr>
              <a:t>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2400">
                <a:solidFill>
                  <a:srgbClr val="FFFFFF"/>
                </a:solidFill>
                <a:latin typeface="QPITER+MS-UIGothic"/>
                <a:cs typeface="QPITER+MS-UIGothic"/>
              </a:rPr>
              <a:t>量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UGRUWK+SIODEB+ArialMT"/>
                <a:cs typeface="UGRUWK+SIODEB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FFFFFF"/>
                </a:solidFill>
                <a:latin typeface="QPITER+MS-UIGothic"/>
                <a:cs typeface="QPITER+MS-UIGothic"/>
              </a:rPr>
              <a:t>阻的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2400">
                <a:solidFill>
                  <a:srgbClr val="FFFFFF"/>
                </a:solidFill>
                <a:latin typeface="QPITER+MS-UIGothic"/>
                <a:cs typeface="QPITER+MS-UIGothic"/>
              </a:rPr>
              <a:t>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675764" y="3587305"/>
            <a:ext cx="3404705" cy="13438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UGRUWK+SIODEB+ArialMT"/>
                <a:cs typeface="UGRUWK+SIODEB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FFFFFF"/>
                </a:solidFill>
                <a:latin typeface="QPITER+MS-UIGothic"/>
                <a:cs typeface="QPITER+MS-UIGothic"/>
              </a:rPr>
              <a:t>功率与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FFFFFF"/>
                </a:solidFill>
                <a:latin typeface="QPITER+MS-UIGothic"/>
                <a:cs typeface="QPITER+MS-UIGothic"/>
              </a:rPr>
              <a:t>能的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2400">
                <a:solidFill>
                  <a:srgbClr val="FFFFFF"/>
                </a:solidFill>
                <a:latin typeface="QPITER+MS-UIGothic"/>
                <a:cs typeface="QPITER+MS-UIGothic"/>
              </a:rPr>
              <a:t>量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UGRUWK+SIODEB+ArialMT"/>
                <a:cs typeface="UGRUWK+SIODEB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QPITER+MS-UIGothic"/>
                <a:cs typeface="QPITER+MS-UIGothic"/>
              </a:rPr>
              <a:t>交流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FFFFFF"/>
                </a:solidFill>
                <a:latin typeface="QPITER+MS-UIGothic"/>
                <a:cs typeface="QPITER+MS-UIGothic"/>
              </a:rPr>
              <a:t>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2400">
                <a:solidFill>
                  <a:srgbClr val="FFFFFF"/>
                </a:solidFill>
                <a:latin typeface="QPITER+MS-UIGothic"/>
                <a:cs typeface="QPITER+MS-UIGothic"/>
              </a:rPr>
              <a:t>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8C8C8C"/>
                </a:solidFill>
                <a:latin typeface="QPITER+MS-UIGothic"/>
                <a:cs typeface="QPITER+MS-UIGothic"/>
              </a:rPr>
              <a:t>工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测</a:t>
            </a:r>
            <a:r>
              <a:rPr sz="3000">
                <a:solidFill>
                  <a:srgbClr val="8C8C8C"/>
                </a:solidFill>
                <a:latin typeface="QPITER+MS-UIGothic"/>
                <a:cs typeface="QPITER+MS-UIGothic"/>
              </a:rPr>
              <a:t>量的定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8C8C8C"/>
                </a:solidFill>
                <a:latin typeface="QPITER+MS-UIGothic"/>
                <a:cs typeface="QPITER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99322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量的定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是使用各种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表和工具，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对电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路中的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电压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流、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阻、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容、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感等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气参数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量和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程。其目的是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了了解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路的工作状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判断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路的故障，以及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行相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QPITER+MS-UIGothic"/>
                <a:cs typeface="QPITE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96555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量是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气工程中非常重要的一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，它涉及到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路的各种参数的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量和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是保障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路安全、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定运行的关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手段。通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过电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量，可以了解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路的工作状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发现电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路中的故障和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隐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患，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修提供依据。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8C8C8C"/>
                </a:solidFill>
                <a:latin typeface="QPITER+MS-UIGothic"/>
                <a:cs typeface="QPITER+MS-UIGothic"/>
              </a:rPr>
              <a:t>工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测</a:t>
            </a:r>
            <a:r>
              <a:rPr sz="3000">
                <a:solidFill>
                  <a:srgbClr val="8C8C8C"/>
                </a:solidFill>
                <a:latin typeface="QPITER+MS-UIGothic"/>
                <a:cs typeface="QPITER+MS-UIGothic"/>
              </a:rPr>
              <a:t>量的基本原理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8C8C8C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1575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量的基本原理是建立在欧姆定律、基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尔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霍夫定律等基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本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学原理基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上的。通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过测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量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路中的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电压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流、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阻、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容、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感等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气参数，可以推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出相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的物理量和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路的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工作状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8C8C8C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8C8C8C"/>
                </a:solidFill>
                <a:latin typeface="QPITER+MS-UIGothic"/>
                <a:cs typeface="QPITE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26354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量的基本原理是欧姆定律和基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尔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霍夫定律等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学原理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用。通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过测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量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路中的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电压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流、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阻、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容、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感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等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气参数，可以推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出相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的物理量和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路的工作状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从而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实现对电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路的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8C8C8C"/>
                </a:solidFill>
                <a:latin typeface="QPITER+MS-UIGothic"/>
                <a:cs typeface="QPITER+MS-UIGothic"/>
              </a:rPr>
              <a:t>工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测</a:t>
            </a:r>
            <a:r>
              <a:rPr sz="3000">
                <a:solidFill>
                  <a:srgbClr val="8C8C8C"/>
                </a:solidFill>
                <a:latin typeface="QPITER+MS-UIGothic"/>
                <a:cs typeface="QPITER+MS-UIGothic"/>
              </a:rPr>
              <a:t>量的常用工具与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8C8C8C"/>
                </a:solidFill>
                <a:latin typeface="QPITER+MS-UIGothic"/>
                <a:cs typeface="QPITER+MS-UIGothic"/>
              </a:rPr>
              <a:t>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36669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量的常用工具与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器包括万用表、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钳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形表、兆欧表、示波器等。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些工具和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器各有特点，适用于不同的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量需求和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景。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8C8C8C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8C8C8C"/>
                </a:solidFill>
                <a:latin typeface="QPITER+MS-UIGothic"/>
                <a:cs typeface="QPITE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464646"/>
                </a:solidFill>
                <a:latin typeface="QPITER+MS-UIGothic"/>
                <a:cs typeface="QPITER+MS-UIGothic"/>
              </a:rPr>
              <a:t>万用表是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464646"/>
                </a:solidFill>
                <a:latin typeface="QPITER+MS-UIGothic"/>
                <a:cs typeface="QPITER+MS-UIGothic"/>
              </a:rPr>
              <a:t>工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464646"/>
                </a:solidFill>
                <a:latin typeface="QPITER+MS-UIGothic"/>
                <a:cs typeface="QPITER+MS-UIGothic"/>
              </a:rPr>
              <a:t>量中最常用的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464646"/>
                </a:solidFill>
                <a:latin typeface="QPITER+MS-UIGothic"/>
                <a:cs typeface="QPITER+MS-UIGothic"/>
              </a:rPr>
              <a:t>表之一，可以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464646"/>
                </a:solidFill>
                <a:latin typeface="QPITER+MS-UIGothic"/>
                <a:cs typeface="QPITER+MS-UIGothic"/>
              </a:rPr>
              <a:t>量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电压</a:t>
            </a:r>
            <a:r>
              <a:rPr sz="1500">
                <a:solidFill>
                  <a:srgbClr val="464646"/>
                </a:solidFill>
                <a:latin typeface="QPITER+MS-UIGothic"/>
                <a:cs typeface="QPITER+MS-UIGothic"/>
              </a:rPr>
              <a:t>、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464646"/>
                </a:solidFill>
                <a:latin typeface="QPITER+MS-UIGothic"/>
                <a:cs typeface="QPITER+MS-UIGothic"/>
              </a:rPr>
              <a:t>流和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464646"/>
                </a:solidFill>
                <a:latin typeface="QPITER+MS-UIGothic"/>
                <a:cs typeface="QPITER+MS-UIGothic"/>
              </a:rPr>
              <a:t>阻等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464646"/>
                </a:solidFill>
                <a:latin typeface="QPITER+MS-UIGothic"/>
                <a:cs typeface="QPITER+MS-UIGothic"/>
              </a:rPr>
              <a:t>气参数。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钳</a:t>
            </a:r>
            <a:r>
              <a:rPr sz="1500">
                <a:solidFill>
                  <a:srgbClr val="464646"/>
                </a:solidFill>
                <a:latin typeface="QPITER+MS-UIGothic"/>
                <a:cs typeface="QPITER+MS-UIGothic"/>
              </a:rPr>
              <a:t>形表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464646"/>
                </a:solidFill>
                <a:latin typeface="QPITER+MS-UIGothic"/>
                <a:cs typeface="QPITER+MS-UIGothic"/>
              </a:rPr>
              <a:t>适用于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464646"/>
                </a:solidFill>
                <a:latin typeface="QPITER+MS-UIGothic"/>
                <a:cs typeface="QPITER+MS-UIGothic"/>
              </a:rPr>
              <a:t>量大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464646"/>
                </a:solidFill>
                <a:latin typeface="QPITER+MS-UIGothic"/>
                <a:cs typeface="QPITER+MS-UIGothic"/>
              </a:rPr>
              <a:t>流，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464646"/>
                </a:solidFill>
                <a:latin typeface="QPITER+MS-UIGothic"/>
                <a:cs typeface="QPITER+MS-UIGothic"/>
              </a:rPr>
              <a:t>兆欧表用于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464646"/>
                </a:solidFill>
                <a:latin typeface="QPITER+MS-UIGothic"/>
                <a:cs typeface="QPITER+MS-UIGothic"/>
              </a:rPr>
              <a:t>量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绝缘电</a:t>
            </a:r>
            <a:r>
              <a:rPr sz="1500">
                <a:solidFill>
                  <a:srgbClr val="464646"/>
                </a:solidFill>
                <a:latin typeface="QPITER+MS-UIGothic"/>
                <a:cs typeface="QPITER+MS-UIGothic"/>
              </a:rPr>
              <a:t>阻，示波器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464646"/>
                </a:solidFill>
                <a:latin typeface="QPITER+MS-UIGothic"/>
                <a:cs typeface="QPITER+MS-UIGothic"/>
              </a:rPr>
              <a:t>可以用于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观测</a:t>
            </a:r>
            <a:r>
              <a:rPr sz="1500">
                <a:solidFill>
                  <a:srgbClr val="464646"/>
                </a:solidFill>
                <a:latin typeface="QPITER+MS-UIGothic"/>
                <a:cs typeface="QPITER+MS-UIGothic"/>
              </a:rPr>
              <a:t>信号波形。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464646"/>
                </a:solidFill>
                <a:latin typeface="QPITER+MS-UIGothic"/>
                <a:cs typeface="QPITER+MS-UIGothic"/>
              </a:rPr>
              <a:t>些工具和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464646"/>
                </a:solidFill>
                <a:latin typeface="QPITER+MS-UIGothic"/>
                <a:cs typeface="QPITER+MS-UIGothic"/>
              </a:rPr>
              <a:t>器在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464646"/>
                </a:solidFill>
                <a:latin typeface="QPITER+MS-UIGothic"/>
                <a:cs typeface="QPITER+MS-UIGothic"/>
              </a:rPr>
              <a:t>工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464646"/>
                </a:solidFill>
                <a:latin typeface="QPITER+MS-UIGothic"/>
                <a:cs typeface="QPITER+MS-UIGothic"/>
              </a:rPr>
              <a:t>量中各有其独特的用途，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464646"/>
                </a:solidFill>
                <a:latin typeface="QPITER+MS-UIGothic"/>
                <a:cs typeface="QPITER+MS-UIGothic"/>
              </a:rPr>
              <a:t>是保障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464646"/>
                </a:solidFill>
                <a:latin typeface="QPITER+MS-UIGothic"/>
                <a:cs typeface="QPITER+MS-UIGothic"/>
              </a:rPr>
              <a:t>路安全、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464646"/>
                </a:solidFill>
                <a:latin typeface="QPITER+MS-UIGothic"/>
                <a:cs typeface="QPITER+MS-UIGothic"/>
              </a:rPr>
              <a:t>定运行的重要工具。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8C8C8C"/>
                </a:solidFill>
                <a:latin typeface="QPITER+MS-UIGothic"/>
                <a:cs typeface="QPITER+MS-UIGothic"/>
              </a:rPr>
              <a:t>流的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测</a:t>
            </a:r>
            <a:r>
              <a:rPr sz="3000">
                <a:solidFill>
                  <a:srgbClr val="8C8C8C"/>
                </a:solidFill>
                <a:latin typeface="QPITER+MS-UIGothic"/>
                <a:cs typeface="QPITER+MS-UIGothic"/>
              </a:rPr>
              <a:t>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DPSTM+BVLBUH+MicrosoftYaHei"/>
                <a:cs typeface="EDPSTM+BVLBUH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DPSTM+BVLBUH+MicrosoftYaHei"/>
                <a:cs typeface="EDPSTM+BVLBUH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DPSTM+BVLBUH+MicrosoftYaHei"/>
                <a:cs typeface="EDPSTM+BVLBUH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DPSTM+BVLBUH+MicrosoftYaHei"/>
                <a:cs typeface="EDPSTM+BVLBUH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76729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测</a:t>
            </a:r>
            <a:r>
              <a:rPr sz="1550" spc="25">
                <a:solidFill>
                  <a:srgbClr val="8C8C8C"/>
                </a:solidFill>
                <a:latin typeface="QPITER+MS-UIGothic"/>
                <a:cs typeface="QPITER+MS-UIGothic"/>
              </a:rPr>
              <a:t>量方法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QPITER+MS-UIGothic"/>
                <a:cs typeface="QPITER+MS-UIGothic"/>
              </a:rPr>
              <a:t>注意事</a:t>
            </a:r>
            <a:r>
              <a:rPr sz="1550">
                <a:solidFill>
                  <a:srgbClr val="8C8C8C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测</a:t>
            </a:r>
            <a:r>
              <a:rPr sz="1550" spc="25">
                <a:solidFill>
                  <a:srgbClr val="8C8C8C"/>
                </a:solidFill>
                <a:latin typeface="QPITER+MS-UIGothic"/>
                <a:cs typeface="QPITER+MS-UIGothic"/>
              </a:rPr>
              <a:t>量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误</a:t>
            </a:r>
            <a:r>
              <a:rPr sz="1550" spc="25">
                <a:solidFill>
                  <a:srgbClr val="8C8C8C"/>
                </a:solidFill>
                <a:latin typeface="QPITER+MS-UIGothic"/>
                <a:cs typeface="QPITER+MS-UIGothic"/>
              </a:rPr>
              <a:t>差分析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流的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量是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量的基本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技能之一，需要掌握正确的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测</a:t>
            </a:r>
          </a:p>
          <a:p>
            <a:pPr marL="34290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量方法和注意事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使用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流表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量，将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流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表串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路中，根据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数判</a:t>
            </a:r>
          </a:p>
          <a:p>
            <a:pPr marL="2571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断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流的大小和方向。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流表必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须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与被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测电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路串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流表的量程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应选择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合适，避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免超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量程或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量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差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大。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量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差可能来源于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流表的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准确度、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阻以及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测</a:t>
            </a:r>
          </a:p>
          <a:p>
            <a:pPr marL="5143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量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境的影响。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电压</a:t>
            </a:r>
            <a:r>
              <a:rPr sz="3000">
                <a:solidFill>
                  <a:srgbClr val="8C8C8C"/>
                </a:solidFill>
                <a:latin typeface="QPITER+MS-UIGothic"/>
                <a:cs typeface="QPITER+MS-UIGothic"/>
              </a:rPr>
              <a:t>的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测</a:t>
            </a:r>
            <a:r>
              <a:rPr sz="3000">
                <a:solidFill>
                  <a:srgbClr val="8C8C8C"/>
                </a:solidFill>
                <a:latin typeface="QPITER+MS-UIGothic"/>
                <a:cs typeface="QPITER+MS-UIGothic"/>
              </a:rPr>
              <a:t>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9850" y="2105655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QPITER+MS-UIGothic"/>
                <a:cs typeface="QPITER+MS-UIGothic"/>
              </a:rPr>
              <a:t>注意事</a:t>
            </a:r>
            <a:r>
              <a:rPr sz="1550">
                <a:solidFill>
                  <a:srgbClr val="8C8C8C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电压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量是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量的重要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技能之一，需要掌握正确的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测</a:t>
            </a:r>
          </a:p>
          <a:p>
            <a:pPr marL="8572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量方法和注意事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电压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表必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须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与被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测电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路并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电压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表的量程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应选择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合适，避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免超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量程或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量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差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测</a:t>
            </a:r>
            <a:r>
              <a:rPr sz="1550" spc="25">
                <a:solidFill>
                  <a:srgbClr val="8C8C8C"/>
                </a:solidFill>
                <a:latin typeface="QPITER+MS-UIGothic"/>
                <a:cs typeface="QPITER+MS-UIGothic"/>
              </a:rPr>
              <a:t>量方法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测</a:t>
            </a:r>
            <a:r>
              <a:rPr sz="1550" spc="25">
                <a:solidFill>
                  <a:srgbClr val="8C8C8C"/>
                </a:solidFill>
                <a:latin typeface="QPITER+MS-UIGothic"/>
                <a:cs typeface="QPITER+MS-UIGothic"/>
              </a:rPr>
              <a:t>量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误</a:t>
            </a:r>
            <a:r>
              <a:rPr sz="1550" spc="25">
                <a:solidFill>
                  <a:srgbClr val="8C8C8C"/>
                </a:solidFill>
                <a:latin typeface="QPITER+MS-UIGothic"/>
                <a:cs typeface="QPITER+MS-UIGothic"/>
              </a:rPr>
              <a:t>差分析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使用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电压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量，将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电压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量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差可能来源于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电压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表的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032000" y="5431008"/>
            <a:ext cx="2496941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表并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路中，根据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数判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断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电压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的大小和方向。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046719" y="5557373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准确度、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阻以及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测</a:t>
            </a:r>
          </a:p>
          <a:p>
            <a:pPr marL="12001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量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境的影响。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测</a:t>
            </a:r>
            <a:r>
              <a:rPr sz="3000">
                <a:solidFill>
                  <a:srgbClr val="8C8C8C"/>
                </a:solidFill>
                <a:latin typeface="QPITER+MS-UIGothic"/>
                <a:cs typeface="QPITER+MS-UIGothic"/>
              </a:rPr>
              <a:t>量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误</a:t>
            </a:r>
            <a:r>
              <a:rPr sz="3000">
                <a:solidFill>
                  <a:srgbClr val="8C8C8C"/>
                </a:solidFill>
                <a:latin typeface="QPITER+MS-UIGothic"/>
                <a:cs typeface="QPITER+MS-UIGothic"/>
              </a:rPr>
              <a:t>差的分析与减小方法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误</a:t>
            </a:r>
            <a:r>
              <a:rPr sz="1600">
                <a:solidFill>
                  <a:srgbClr val="FFFFFF"/>
                </a:solidFill>
                <a:latin typeface="QPITER+MS-UIGothic"/>
                <a:cs typeface="QPITER+MS-UIGothic"/>
              </a:rPr>
              <a:t>差原因分析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5052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了解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生的原因并采取相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措施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生的原因主要包括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差、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为误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差和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差。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78300" y="2531483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可以减小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差，提高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量的准确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78300" y="280580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度。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90365" y="4123689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QPITER+MS-UIGothic"/>
                <a:cs typeface="QPITER+MS-UIGothic"/>
              </a:rPr>
              <a:t>减小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误</a:t>
            </a:r>
            <a:r>
              <a:rPr sz="1600">
                <a:solidFill>
                  <a:srgbClr val="FFFFFF"/>
                </a:solidFill>
                <a:latin typeface="QPITER+MS-UIGothic"/>
                <a:cs typeface="QPITER+MS-UIGothic"/>
              </a:rPr>
              <a:t>差的方法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210550" y="41236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误</a:t>
            </a:r>
            <a:r>
              <a:rPr sz="1600">
                <a:solidFill>
                  <a:srgbClr val="FFFFFF"/>
                </a:solidFill>
                <a:latin typeface="QPITER+MS-UIGothic"/>
                <a:cs typeface="QPITER+MS-UIGothic"/>
              </a:rPr>
              <a:t>差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600">
                <a:solidFill>
                  <a:srgbClr val="FFFFFF"/>
                </a:solidFill>
                <a:latin typeface="QPITER+MS-UIGothic"/>
                <a:cs typeface="QPITER+MS-UIGothic"/>
              </a:rPr>
              <a:t>理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178300" y="4851138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高精度的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器、提高操作者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的技能水平、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合适的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境和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条件、多次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量取平均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等。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198484" y="485431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对测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行数据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理，如修正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差、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统计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分析等，以提高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量的准确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PITER+MS-UIGothic"/>
                <a:cs typeface="QPITER+MS-UIGothic"/>
              </a:rPr>
              <a:t>性和可靠性。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QPITER+MS-UIGothic"/>
                <a:cs typeface="QPITER+MS-UIGothic"/>
              </a:rPr>
              <a:t>欧姆定律与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8C8C8C"/>
                </a:solidFill>
                <a:latin typeface="QPITER+MS-UIGothic"/>
                <a:cs typeface="QPITER+MS-UIGothic"/>
              </a:rPr>
              <a:t>阻的定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54032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PITER+MS-UIGothic"/>
                <a:cs typeface="QPITER+MS-UIGothic"/>
              </a:rPr>
              <a:t>理解欧姆定律和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7F7F7"/>
                </a:solidFill>
                <a:latin typeface="QPITER+MS-UIGothic"/>
                <a:cs typeface="QPITER+MS-UIGothic"/>
              </a:rPr>
              <a:t>阻的基本概念是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QPITER+MS-UIGothic"/>
                <a:cs typeface="QPITER+MS-UIGothic"/>
              </a:rPr>
              <a:t>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7F7F7"/>
                </a:solidFill>
                <a:latin typeface="QPITER+MS-UIGothic"/>
                <a:cs typeface="QPITER+MS-UIGothic"/>
              </a:rPr>
              <a:t>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7F7F7"/>
                </a:solidFill>
                <a:latin typeface="QPITER+MS-UIGothic"/>
                <a:cs typeface="QPITER+MS-UIGothic"/>
              </a:rPr>
              <a:t>量的基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7F7F7"/>
                </a:solidFill>
                <a:latin typeface="QPITER+MS-UIGothic"/>
                <a:cs typeface="QPITE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8C8C8C"/>
                </a:solidFill>
                <a:latin typeface="QPITER+MS-UIGothic"/>
                <a:cs typeface="QPITE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PITER+MS-UIGothic"/>
                <a:cs typeface="QPITER+MS-UIGothic"/>
              </a:rPr>
              <a:t>欧姆定律是描述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7F7F7"/>
                </a:solidFill>
                <a:latin typeface="QPITER+MS-UIGothic"/>
                <a:cs typeface="QPITER+MS-UIGothic"/>
              </a:rPr>
              <a:t>路中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电压</a:t>
            </a:r>
            <a:r>
              <a:rPr sz="1500">
                <a:solidFill>
                  <a:srgbClr val="F7F7F7"/>
                </a:solidFill>
                <a:latin typeface="QPITER+MS-UIGothic"/>
                <a:cs typeface="QPITER+MS-UIGothic"/>
              </a:rPr>
              <a:t>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7F7F7"/>
                </a:solidFill>
                <a:latin typeface="QPITER+MS-UIGothic"/>
                <a:cs typeface="QPITER+MS-UIGothic"/>
              </a:rPr>
              <a:t>流和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7F7F7"/>
                </a:solidFill>
                <a:latin typeface="QPITER+MS-UIGothic"/>
                <a:cs typeface="QPITER+MS-UIGothic"/>
              </a:rPr>
              <a:t>阻之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7F7F7"/>
                </a:solidFill>
                <a:latin typeface="QPITER+MS-UIGothic"/>
                <a:cs typeface="QPITER+MS-UIGothic"/>
              </a:rPr>
              <a:t>关系的定律，即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电压</a:t>
            </a:r>
            <a:r>
              <a:rPr sz="1500">
                <a:solidFill>
                  <a:srgbClr val="F7F7F7"/>
                </a:solidFill>
                <a:latin typeface="QPITER+MS-UIGothic"/>
                <a:cs typeface="QPITER+MS-UIGothic"/>
              </a:rPr>
              <a:t>等于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7F7F7"/>
                </a:solidFill>
                <a:latin typeface="QPITER+MS-UIGothic"/>
                <a:cs typeface="QPITER+MS-UIGothic"/>
              </a:rPr>
              <a:t>流乘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PITER+MS-UIGothic"/>
                <a:cs typeface="QPITER+MS-UIGothic"/>
              </a:rPr>
              <a:t>以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7F7F7"/>
                </a:solidFill>
                <a:latin typeface="QPITER+MS-UIGothic"/>
                <a:cs typeface="QPITER+MS-UIGothic"/>
              </a:rPr>
              <a:t>阻。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7F7F7"/>
                </a:solidFill>
                <a:latin typeface="QPITER+MS-UIGothic"/>
                <a:cs typeface="QPITER+MS-UIGothic"/>
              </a:rPr>
              <a:t>阻是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7F7F7"/>
                </a:solidFill>
                <a:latin typeface="QPITER+MS-UIGothic"/>
                <a:cs typeface="QPITER+MS-UIGothic"/>
              </a:rPr>
              <a:t>体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对电</a:t>
            </a:r>
            <a:r>
              <a:rPr sz="1500">
                <a:solidFill>
                  <a:srgbClr val="F7F7F7"/>
                </a:solidFill>
                <a:latin typeface="QPITER+MS-UIGothic"/>
                <a:cs typeface="QPITER+MS-UIGothic"/>
              </a:rPr>
              <a:t>流的阻碍作用，其大小与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7F7F7"/>
                </a:solidFill>
                <a:latin typeface="QPITER+MS-UIGothic"/>
                <a:cs typeface="QPITER+MS-UIGothic"/>
              </a:rPr>
              <a:t>体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7F7F7"/>
                </a:solidFill>
                <a:latin typeface="QPITER+MS-UIGothic"/>
                <a:cs typeface="QPITER+MS-UIGothic"/>
              </a:rPr>
              <a:t>度、截面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7F7F7"/>
                </a:solidFill>
                <a:latin typeface="QPITER+MS-UIGothic"/>
                <a:cs typeface="QPITER+MS-UIGothic"/>
              </a:rPr>
              <a:t>、材料和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PITER+MS-UIGothic"/>
                <a:cs typeface="QPITER+MS-UIGothic"/>
              </a:rPr>
              <a:t>温度等因素有关。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8C8C8C"/>
                </a:solidFill>
                <a:latin typeface="QPITER+MS-UIGothic"/>
                <a:cs typeface="QPITER+MS-UIGothic"/>
              </a:rPr>
              <a:t>阻的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测</a:t>
            </a:r>
            <a:r>
              <a:rPr sz="3000">
                <a:solidFill>
                  <a:srgbClr val="8C8C8C"/>
                </a:solidFill>
                <a:latin typeface="QPITER+MS-UIGothic"/>
                <a:cs typeface="QPITER+MS-UIGothic"/>
              </a:rPr>
              <a:t>量方法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掌握常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量方法是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工必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5319" y="2268708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PITER+MS-UIGothic"/>
                <a:cs typeface="QPITER+MS-UIGothic"/>
              </a:rPr>
              <a:t>的技能。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QPITER+MS-UIGothic"/>
                <a:cs typeface="QPITER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量方法有直接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量法、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法、伏安法、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电桥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法等。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些方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法各有特点和使用范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，需要根据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情况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合适的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FFFFF"/>
                </a:solidFill>
                <a:latin typeface="QPITER+MS-UIGothic"/>
                <a:cs typeface="QPITER+MS-UIGothic"/>
              </a:rPr>
              <a:t>量方法。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https://d.book118.com/046144124204010042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QPITER+MS-UIGothic</vt:lpstr>
      <vt:lpstr>SimSun</vt:lpstr>
      <vt:lpstr>UGRUWK+SIODEB+ArialMT</vt:lpstr>
      <vt:lpstr>Times New Roman</vt:lpstr>
      <vt:lpstr>EDPSTM+BVLBUH+MicrosoftYaHei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2024-09-10T09:21:18.649</cp:lastPrinted>
  <dcterms:created xsi:type="dcterms:W3CDTF">2024-09-10T01:21:18Z</dcterms:created>
  <dcterms:modified xsi:type="dcterms:W3CDTF">2024-09-10T01:21:19Z</dcterms:modified>
</cp:coreProperties>
</file>