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embeddedFontLst>
    <p:embeddedFont>
      <p:font typeface="PIUOCF+JDQILP+ArialMT"/>
      <p:regular r:id="rId21"/>
    </p:embeddedFont>
    <p:embeddedFont>
      <p:font typeface="ACCHRI+MS-UIGothic"/>
      <p:regular r:id="rId22"/>
    </p:embeddedFont>
    <p:embeddedFont>
      <p:font typeface="LPCAER+LBSNOI+MicrosoftYaHei-Bold"/>
      <p:regular r:id="rId23"/>
    </p:embeddedFont>
    <p:embeddedFont>
      <p:font typeface="PEMANO+VWVPGF+MicrosoftYaHei"/>
      <p:regular r:id="rId24"/>
    </p:embeddedFont>
  </p:embeddedFontLst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font" Target="fonts/font1.fntdata" /><Relationship Id="rId22" Type="http://schemas.openxmlformats.org/officeDocument/2006/relationships/font" Target="fonts/font2.fntdata" /><Relationship Id="rId23" Type="http://schemas.openxmlformats.org/officeDocument/2006/relationships/font" Target="fonts/font3.fntdata" /><Relationship Id="rId24" Type="http://schemas.openxmlformats.org/officeDocument/2006/relationships/font" Target="fonts/font4.fntdata" /><Relationship Id="rId25" Type="http://schemas.openxmlformats.org/officeDocument/2006/relationships/presProps" Target="presProps.xml" /><Relationship Id="rId26" Type="http://schemas.openxmlformats.org/officeDocument/2006/relationships/viewProps" Target="viewProps.xml" /><Relationship Id="rId27" Type="http://schemas.openxmlformats.org/officeDocument/2006/relationships/theme" Target="theme/theme1.xml" /><Relationship Id="rId28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85E977-EB4A-4FAF-8718-6E20636C35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7B0B6C-4037-4E77-B429-2986C09491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3398C2-9558-472E-92D3-997E61239B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28D6D4-4566-468E-BDDC-FBA2338DF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26E924-A416-42A1-9C34-EA6CC301A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2914FB-38E3-4C84-8E17-B0319DBC57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0E1900-9B0A-46AD-A34F-B52D5A3B7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3DD6D1-3125-4756-9647-CA51B9339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5F2A70-CACC-4070-8EF1-A38B4710C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D62A30-8DE0-4CEA-827D-8D86C2F5C6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E15625-9057-4334-B3A1-36B7D01F9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615110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1273124" cy="7858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引言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4790381" cy="35267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概述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需求分析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统设计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统实现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与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测试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统评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估与改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00B6FF"/>
                </a:solidFill>
                <a:latin typeface="PIUOCF+JDQILP+ArialMT"/>
                <a:cs typeface="PIUOCF+JDQILP+ArialMT"/>
              </a:rPr>
              <a:t>•</a:t>
            </a:r>
            <a:r>
              <a:rPr sz="2450" spc="128">
                <a:solidFill>
                  <a:srgbClr val="00B6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B6FF"/>
                </a:solidFill>
                <a:latin typeface="SimSun"/>
                <a:cs typeface="SimSun"/>
              </a:rPr>
              <a:t>结论</a:t>
            </a:r>
            <a:r>
              <a:rPr sz="2400">
                <a:solidFill>
                  <a:srgbClr val="00B6FF"/>
                </a:solidFill>
                <a:latin typeface="ACCHRI+MS-UIGothic"/>
                <a:cs typeface="ACCHRI+MS-UIGothic"/>
              </a:rPr>
              <a:t>与展望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CCHRI+MS-UIGothic"/>
                <a:cs typeface="ACCHRI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A9B5F6"/>
                </a:solidFill>
                <a:latin typeface="LPCAER+LBSNOI+MicrosoftYaHei-Bold"/>
                <a:cs typeface="LPCAER+LBSNOI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目的和背景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目的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研究意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提高学生档案管理的效率和准确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性，减少人工操作成本，避免数</a:t>
            </a:r>
          </a:p>
          <a:p>
            <a:pPr marL="6667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错误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丢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失。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学生档案信息的共享和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学校的决策提供更加准确和及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的数据支持，推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学校信息化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展。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08854" y="4623172"/>
            <a:ext cx="27007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CCHRI+MS-UIGothic"/>
                <a:cs typeface="ACCHRI+MS-UIGothic"/>
              </a:rPr>
              <a:t>管理，提高管理水平和效率。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研究方法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0729" y="1541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文献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综</a:t>
            </a:r>
            <a:r>
              <a:rPr sz="2300">
                <a:solidFill>
                  <a:srgbClr val="00B6FF"/>
                </a:solidFill>
                <a:latin typeface="ACCHRI+MS-UIGothic"/>
                <a:cs typeface="ACCHRI+MS-UIGothic"/>
              </a:rPr>
              <a:t>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47150" y="154158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553844" y="33113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调查问</a:t>
            </a:r>
            <a:r>
              <a:rPr sz="2300">
                <a:solidFill>
                  <a:srgbClr val="00B6FF"/>
                </a:solidFill>
                <a:latin typeface="ACCHRI+MS-UIGothic"/>
                <a:cs typeface="ACCHRI+MS-UIGothic"/>
              </a:rPr>
              <a:t>卷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403080" y="33113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统实现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957704" y="510329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案例分析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942069" y="510329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统评</a:t>
            </a:r>
            <a:r>
              <a:rPr sz="2300">
                <a:solidFill>
                  <a:srgbClr val="00B6FF"/>
                </a:solidFill>
                <a:latin typeface="ACCHRI+MS-UIGothic"/>
                <a:cs typeface="ACCHRI+MS-UIGothic"/>
              </a:rPr>
              <a:t>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定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291921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CAER+LBSNOI+MicrosoftYaHei-Bold"/>
                <a:cs typeface="LPCAER+LBSNOI+MicrosoftYaHei-Bold"/>
              </a:rPr>
              <a:t>01</a:t>
            </a:r>
          </a:p>
          <a:p>
            <a:pPr marL="0" marR="0">
              <a:lnSpc>
                <a:spcPts val="3125"/>
              </a:lnSpc>
              <a:spcBef>
                <a:spcPts val="12284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LPCAER+LBSNOI+MicrosoftYaHei-Bold"/>
                <a:cs typeface="LPCAER+LBSNOI+MicrosoftYaHei-Bold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53514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HRI+MS-UIGothic"/>
                <a:cs typeface="ACCHRI+MS-UIGothic"/>
              </a:rPr>
              <a:t>高效性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7642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HRI+MS-UIGothic"/>
                <a:cs typeface="ACCHRI+MS-UIGothic"/>
              </a:rPr>
              <a:t>可靠性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181850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HRI+MS-UIGothic"/>
                <a:cs typeface="ACCHRI+MS-UIGothic"/>
              </a:rPr>
              <a:t>安全性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0013315" y="3720369"/>
            <a:ext cx="11493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CCHRI+MS-UIGothic"/>
                <a:cs typeface="ACCHRI+MS-UIGothic"/>
              </a:rPr>
              <a:t>易用性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学生档案管理系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快速地存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查询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索学生档案信息，提高</a:t>
            </a:r>
          </a:p>
          <a:p>
            <a:pPr marL="476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工作效率。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668258"/>
            <a:ext cx="2190750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学生档案管理系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份和恢复功能，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数据的可靠性和完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整性。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597015" y="4839708"/>
            <a:ext cx="219075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学生档案管理系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统应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完善的安全机制，保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448165" y="4839708"/>
            <a:ext cx="219075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学生档案管理系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统应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友好的用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界面，方</a:t>
            </a:r>
          </a:p>
          <a:p>
            <a:pPr marL="1905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便用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操作使用。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6406515" y="5525508"/>
            <a:ext cx="2555304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障学生档案信息的安全性。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学生档案管理系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统现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81355" y="4293088"/>
            <a:ext cx="3088444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随着信息化技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展，学生档案管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理系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的需求日益增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，但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有系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仍存在一些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，如数据不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范、信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息孤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岛</a:t>
            </a:r>
            <a:r>
              <a:rPr sz="1350">
                <a:solidFill>
                  <a:srgbClr val="FFFFFF"/>
                </a:solidFill>
                <a:latin typeface="ACCHRI+MS-UIGothic"/>
                <a:cs typeface="ACCHRI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功能需求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664709" y="123360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学生信息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录</a:t>
            </a:r>
            <a:r>
              <a:rPr sz="2300">
                <a:solidFill>
                  <a:srgbClr val="00B6FF"/>
                </a:solidFill>
                <a:latin typeface="ACCHRI+MS-UIGothic"/>
                <a:cs typeface="ACCHRI+MS-UIGothic"/>
              </a:rPr>
              <a:t>入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255634" y="296271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学生信息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2800" y="29912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统计</a:t>
            </a:r>
            <a:r>
              <a:rPr sz="2300" spc="23">
                <a:solidFill>
                  <a:srgbClr val="00B6FF"/>
                </a:solidFill>
                <a:latin typeface="ACCHRI+MS-UIGothic"/>
                <a:cs typeface="ACCHRI+MS-UIGothic"/>
              </a:rPr>
              <a:t>与分析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78560" y="509758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成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绩录</a:t>
            </a:r>
            <a:r>
              <a:rPr sz="2300" spc="23">
                <a:solidFill>
                  <a:srgbClr val="00B6FF"/>
                </a:solidFill>
                <a:latin typeface="ACCHRI+MS-UIGothic"/>
                <a:cs typeface="ACCHRI+MS-UIGothic"/>
              </a:rPr>
              <a:t>入与</a:t>
            </a:r>
            <a:r>
              <a:rPr sz="2300" spc="25">
                <a:solidFill>
                  <a:srgbClr val="00B6FF"/>
                </a:solidFill>
                <a:latin typeface="SimSun"/>
                <a:cs typeface="SimSun"/>
              </a:rPr>
              <a:t>查询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7947659" y="509758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B6FF"/>
                </a:solidFill>
                <a:latin typeface="ACCHRI+MS-UIGothic"/>
                <a:cs typeface="ACCHRI+MS-UIGothic"/>
              </a:rPr>
              <a:t>学生信息修改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性能需求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EMANO+VWVPGF+MicrosoftYaHei"/>
                <a:cs typeface="PEMANO+VWVPG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EMANO+VWVPGF+MicrosoftYaHei"/>
                <a:cs typeface="PEMANO+VWVPG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EMANO+VWVPGF+MicrosoftYaHei"/>
                <a:cs typeface="PEMANO+VWVPG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PEMANO+VWVPGF+MicrosoftYaHei"/>
                <a:cs typeface="PEMANO+VWVPG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响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速度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483100" y="4788530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稳</a:t>
            </a: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定性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可</a:t>
            </a:r>
            <a:r>
              <a:rPr sz="1550" spc="25">
                <a:solidFill>
                  <a:srgbClr val="00B6FF"/>
                </a:solidFill>
                <a:latin typeface="SimSun"/>
                <a:cs typeface="SimSun"/>
              </a:rPr>
              <a:t>扩</a:t>
            </a: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展性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834880" y="4788530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B6FF"/>
                </a:solidFill>
                <a:latin typeface="ACCHRI+MS-UIGothic"/>
                <a:cs typeface="ACCHRI+MS-UIGothic"/>
              </a:rPr>
              <a:t>易用性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安全需求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32610" y="1781809"/>
            <a:ext cx="132323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数据安全性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532754" y="178117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用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户权</a:t>
            </a: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限控制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739900" y="433577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防止非法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访问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430520" y="4335779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数据</a:t>
            </a:r>
            <a:r>
              <a:rPr sz="1600">
                <a:solidFill>
                  <a:srgbClr val="FFFFFF"/>
                </a:solidFill>
                <a:latin typeface="SimSun"/>
                <a:cs typeface="SimSun"/>
              </a:rPr>
              <a:t>备</a:t>
            </a:r>
            <a:r>
              <a:rPr sz="1600">
                <a:solidFill>
                  <a:srgbClr val="FFFFFF"/>
                </a:solidFill>
                <a:latin typeface="ACCHRI+MS-UIGothic"/>
                <a:cs typeface="ACCHRI+MS-UIGothic"/>
              </a:rPr>
              <a:t>份与恢复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系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统</a:t>
            </a:r>
            <a:r>
              <a:rPr sz="3000">
                <a:solidFill>
                  <a:srgbClr val="00B6FF"/>
                </a:solidFill>
                <a:latin typeface="ACCHRI+MS-UIGothic"/>
                <a:cs typeface="ACCHRI+MS-UIGothic"/>
              </a:rPr>
              <a:t>架构</a:t>
            </a:r>
            <a:r>
              <a:rPr sz="3000">
                <a:solidFill>
                  <a:srgbClr val="00B6FF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590039" y="1709959"/>
            <a:ext cx="2558541" cy="65112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CCHRI+MS-UIGothic"/>
                <a:cs typeface="ACCHRI+MS-UIGothic"/>
              </a:rPr>
              <a:t>客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2000" spc="25">
                <a:solidFill>
                  <a:srgbClr val="FFFDFD"/>
                </a:solidFill>
                <a:latin typeface="ACCHRI+MS-UIGothic"/>
                <a:cs typeface="ACCHRI+MS-UIGothic"/>
              </a:rPr>
              <a:t>端</a:t>
            </a:r>
            <a:r>
              <a:rPr sz="2000" spc="25">
                <a:solidFill>
                  <a:srgbClr val="FFFDFD"/>
                </a:solidFill>
                <a:latin typeface="LPCAER+LBSNOI+MicrosoftYaHei-Bold"/>
                <a:cs typeface="LPCAER+LBSNOI+MicrosoftYaHei-Bold"/>
              </a:rPr>
              <a:t>/</a:t>
            </a:r>
            <a:r>
              <a:rPr sz="2000" spc="23">
                <a:solidFill>
                  <a:srgbClr val="FFFDFD"/>
                </a:solidFill>
                <a:latin typeface="ACCHRI+MS-UIGothic"/>
                <a:cs typeface="ACCHRI+MS-UIGothic"/>
              </a:rPr>
              <a:t>服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2000" spc="25">
                <a:solidFill>
                  <a:srgbClr val="FFFDFD"/>
                </a:solidFill>
                <a:latin typeface="ACCHRI+MS-UIGothic"/>
                <a:cs typeface="ACCHRI+MS-UIGothic"/>
              </a:rPr>
              <a:t>器架构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CCHRI+MS-UIGothic"/>
                <a:cs typeface="ACCHRI+MS-UIGothic"/>
              </a:rPr>
              <a:t>模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2000" spc="25">
                <a:solidFill>
                  <a:srgbClr val="FFFDFD"/>
                </a:solidFill>
                <a:latin typeface="ACCHRI+MS-UIGothic"/>
                <a:cs typeface="ACCHRI+MS-UIGothic"/>
              </a:rPr>
              <a:t>化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设计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将系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功能划分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多个模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，每个模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块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独立开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测试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，提高系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性和可重用性。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69035" y="2624192"/>
            <a:ext cx="352520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基于互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联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网技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，采用客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户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端</a:t>
            </a:r>
            <a:r>
              <a:rPr sz="1500">
                <a:solidFill>
                  <a:srgbClr val="FFFDFD"/>
                </a:solidFill>
                <a:latin typeface="PEMANO+VWVPGF+MicrosoftYaHei"/>
                <a:cs typeface="PEMANO+VWVPGF+MicrosoftYaHei"/>
              </a:rPr>
              <a:t>/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架构，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数据共享和信息交互。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302884" y="385371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CCHRI+MS-UIGothic"/>
                <a:cs typeface="ACCHRI+MS-UIGothic"/>
              </a:rPr>
              <a:t>多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层应</a:t>
            </a:r>
            <a:r>
              <a:rPr sz="2000" spc="25">
                <a:solidFill>
                  <a:srgbClr val="FFFDFD"/>
                </a:solidFill>
                <a:latin typeface="ACCHRI+MS-UIGothic"/>
                <a:cs typeface="ACCHRI+MS-UIGothic"/>
              </a:rPr>
              <a:t>用架构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577083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采用多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层应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用架构，包括表示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层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业务逻辑层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和数据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访问层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，方便系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FFFDFD"/>
                </a:solidFill>
                <a:latin typeface="ACCHRI+MS-UIGothic"/>
                <a:cs typeface="ACCHRI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https://d.book118.com/046151104140010040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6">
      <vt:lpstr>Arial</vt:lpstr>
      <vt:lpstr>Calibri</vt:lpstr>
      <vt:lpstr>PIUOCF+JDQILP+ArialMT</vt:lpstr>
      <vt:lpstr>Times New Roman</vt:lpstr>
      <vt:lpstr>ACCHRI+MS-UIGothic</vt:lpstr>
      <vt:lpstr>SimSun</vt:lpstr>
      <vt:lpstr>LPCAER+LBSNOI+MicrosoftYaHei-Bold</vt:lpstr>
      <vt:lpstr>PEMANO+VWVPGF+MicrosoftYaHei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2024-09-07T02:40:57.181</cp:lastPrinted>
  <dcterms:created xsi:type="dcterms:W3CDTF">2024-09-06T18:40:57Z</dcterms:created>
  <dcterms:modified xsi:type="dcterms:W3CDTF">2024-09-06T18:40:58Z</dcterms:modified>
</cp:coreProperties>
</file>