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image" Target="../media/image2.png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5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3138-3824-4309-9E2B-F7EA1099C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E2820-0FC2-441A-B371-D291F154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1EB82-83D3-4F99-8D37-5E812E83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5E84A-AC1E-4312-9730-23A21DFD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CA611-D91B-4565-BBB3-8C3505AA9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C3147-CADC-4C68-9EC2-53B919BE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729EE-5BBC-472E-B832-20915EA1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AE5B3-0D2B-49B7-B8EB-17F1CD24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7CF70-4A73-44F1-85BE-4E74B23B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3F7F0-1538-4410-A2B7-15732867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5D2B8-DC0D-4D7D-932D-FC1733C9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48670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43498" y="0"/>
            <a:ext cx="8133715" cy="6858000"/>
          </a:xfrm>
          <a:custGeom>
            <a:gdLst>
              <a:gd name="connsiteX0" fmla="*/ 0 w 8133715"/>
              <a:gd name="connsiteY0" fmla="*/ 0 h 6858000"/>
              <a:gd name="connsiteX1" fmla="*/ 7222986 w 8133715"/>
              <a:gd name="connsiteY1" fmla="*/ 0 h 6858000"/>
              <a:gd name="connsiteX2" fmla="*/ 7375991 w 8133715"/>
              <a:gd name="connsiteY2" fmla="*/ 272912 h 6858000"/>
              <a:gd name="connsiteX3" fmla="*/ 8133715 w 8133715"/>
              <a:gd name="connsiteY3" fmla="*/ 3292475 h 6858000"/>
              <a:gd name="connsiteX4" fmla="*/ 7152404 w 8133715"/>
              <a:gd name="connsiteY4" fmla="*/ 6710845 h 6858000"/>
              <a:gd name="connsiteX5" fmla="*/ 7057808 w 8133715"/>
              <a:gd name="connsiteY5" fmla="*/ 6858000 h 6858000"/>
              <a:gd name="connsiteX6" fmla="*/ 0 w 8133715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33715" h="6858000">
                <a:moveTo>
                  <a:pt x="0" y="0"/>
                </a:moveTo>
                <a:lnTo>
                  <a:pt x="7222986" y="0"/>
                </a:lnTo>
                <a:lnTo>
                  <a:pt x="7375991" y="272912"/>
                </a:lnTo>
                <a:cubicBezTo>
                  <a:pt x="7866190" y="1214460"/>
                  <a:pt x="8133715" y="2231496"/>
                  <a:pt x="8133715" y="3292475"/>
                </a:cubicBezTo>
                <a:cubicBezTo>
                  <a:pt x="8133715" y="4505023"/>
                  <a:pt x="7784294" y="5660175"/>
                  <a:pt x="7152404" y="6710845"/>
                </a:cubicBezTo>
                <a:lnTo>
                  <a:pt x="70578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97153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299835" y="1270635"/>
            <a:ext cx="5184140" cy="507492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26008" y="2667484"/>
            <a:ext cx="6345936" cy="1911096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6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67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838200" y="595087"/>
            <a:ext cx="6345936" cy="1911096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3600" b="0">
                <a:solidFill>
                  <a:schemeClr val="tx2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单击编辑副标题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783025"/>
            <a:ext cx="2712910" cy="644181"/>
          </a:xfrm>
          <a:prstGeom prst="roundRect">
            <a:avLst>
              <a:gd name="adj" fmla="val 50000"/>
            </a:avLst>
          </a:prstGeom>
          <a:solidFill>
            <a:schemeClr val="accent1">
              <a:alpha val="80000"/>
            </a:schemeClr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bg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38200" y="290285"/>
            <a:ext cx="6894195" cy="1422401"/>
          </a:xfrm>
          <a:noFill/>
        </p:spPr>
        <p:txBody>
          <a:bodyPr wrap="square" anchor="b" anchorCtr="0">
            <a:normAutofit/>
          </a:bodyPr>
          <a:lstStyle>
            <a:lvl1pPr algn="l">
              <a:defRPr sz="5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097155" name="@png2x_01_目录" descr="C:/Users/kingsoft/AppData/Local/Temp/fig2wpp/@png2x_01_目录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781290" y="676275"/>
            <a:ext cx="2770505" cy="2770505"/>
          </a:xfrm>
          <a:prstGeom prst="rect">
            <a:avLst/>
          </a:prstGeom>
        </p:spPr>
      </p:pic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2097157" name="@svg_02_章节" descr="C:/Users/kingsoft/AppData/Local/Temp/fig2wpp/@svg_02_章节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644130" cy="6858000"/>
          </a:xfrm>
          <a:prstGeom prst="rect">
            <a:avLst/>
          </a:prstGeom>
        </p:spPr>
      </p:pic>
      <p:pic>
        <p:nvPicPr>
          <p:cNvPr id="2097159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38785" y="1398905"/>
            <a:ext cx="6400800" cy="4617720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>
            <a:lvl1pPr algn="r">
              <a:defRPr sz="4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4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 anchorCtr="0">
            <a:normAutofit/>
          </a:bodyPr>
          <a:lstStyle>
            <a:lvl1pPr marL="0" indent="0" algn="r">
              <a:buNone/>
              <a:defRPr sz="9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730" y="331470"/>
            <a:ext cx="10158730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730" y="1771650"/>
            <a:ext cx="5005070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71650"/>
            <a:ext cx="5001260" cy="44059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730" y="331470"/>
            <a:ext cx="10158730" cy="1195070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3142" y="1650938"/>
            <a:ext cx="4982845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730" y="2285999"/>
            <a:ext cx="4982845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0612" y="1650938"/>
            <a:ext cx="5001260" cy="51060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85999"/>
            <a:ext cx="5001260" cy="3903663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  <a:sym typeface="+mn-ea"/>
            </a:endParaRPr>
          </a:p>
        </p:txBody>
      </p:sp>
      <p:pic>
        <p:nvPicPr>
          <p:cNvPr id="2097161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" y="1272146"/>
            <a:ext cx="6248399" cy="5585854"/>
          </a:xfrm>
          <a:prstGeom prst="rect">
            <a:avLst/>
          </a:prstGeom>
        </p:spPr>
      </p:pic>
      <p:sp>
        <p:nvSpPr>
          <p:cNvPr id="104877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6339840" y="516255"/>
            <a:ext cx="4792980" cy="3023870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70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339840" y="3610610"/>
            <a:ext cx="4792980" cy="1776095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5000"/>
                  <a:lumOff val="75000"/>
                </a:schemeClr>
              </a:gs>
              <a:gs pos="78000">
                <a:schemeClr val="bg1">
                  <a:alpha val="100000"/>
                </a:schemeClr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1014730" y="331470"/>
            <a:ext cx="10158730" cy="119507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04" r:id="rId2"/>
    <p:sldLayoutId id="2147486805" r:id="rId3"/>
    <p:sldLayoutId id="2147486806" r:id="rId4"/>
    <p:sldLayoutId id="2147486807" r:id="rId5"/>
    <p:sldLayoutId id="2147486808" r:id="rId6"/>
    <p:sldLayoutId id="2147486809" r:id="rId7"/>
    <p:sldLayoutId id="2147486810" r:id="rId8"/>
    <p:sldLayoutId id="2147486811" r:id="rId9"/>
    <p:sldLayoutId id="2147486812" r:id="rId10"/>
    <p:sldLayoutId id="214748681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4000" b="0" kern="1200">
          <a:solidFill>
            <a:schemeClr val="tx2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3.xml" /><Relationship Id="rId3" Type="http://schemas.openxmlformats.org/officeDocument/2006/relationships/tags" Target="../tags/tag77.xml" /><Relationship Id="rId4" Type="http://schemas.openxmlformats.org/officeDocument/2006/relationships/image" Target="../media/image6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020332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26008" y="2667484"/>
            <a:ext cx="6345936" cy="1911096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儿童消化道异物紧急处理措施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595087"/>
            <a:ext cx="6345936" cy="1911096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200" y="4783025"/>
            <a:ext cx="2712910" cy="644181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00" y="290285"/>
            <a:ext cx="6894195" cy="142240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5" name="@svg!m0_01_项图片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641284" y="2235200"/>
            <a:ext cx="2615859" cy="1906269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4917825" y="2235200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4992198" y="3198871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消化道异物紧急处理原则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67" name="@svg!m0_01_项图片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235513" y="2233567"/>
            <a:ext cx="2615859" cy="1906269"/>
          </a:xfrm>
          <a:prstGeom prst="rect">
            <a:avLst/>
          </a:prstGeom>
        </p:spPr>
      </p:pic>
      <p:sp>
        <p:nvSpPr>
          <p:cNvPr id="1048810" name="序号"/>
          <p:cNvSpPr txBox="1"/>
          <p:nvPr>
            <p:custDataLst>
              <p:tags r:id="rId9"/>
            </p:custDataLst>
          </p:nvPr>
        </p:nvSpPr>
        <p:spPr>
          <a:xfrm>
            <a:off x="1512054" y="2233567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10"/>
            </p:custDataLst>
          </p:nvPr>
        </p:nvSpPr>
        <p:spPr>
          <a:xfrm>
            <a:off x="1586427" y="3197238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消化道异物概述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69" name="@svg!m0_01_项图片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47055" y="2233567"/>
            <a:ext cx="2615859" cy="1906269"/>
          </a:xfrm>
          <a:prstGeom prst="rect">
            <a:avLst/>
          </a:prstGeom>
        </p:spPr>
      </p:pic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8323596" y="2233567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3"/>
            </p:custDataLst>
          </p:nvPr>
        </p:nvSpPr>
        <p:spPr>
          <a:xfrm>
            <a:off x="8323596" y="3197238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消化道异物紧急处理措施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71" name="@svg!m0_01_项图片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252807" y="4601035"/>
            <a:ext cx="2615859" cy="1906269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5"/>
            </p:custDataLst>
          </p:nvPr>
        </p:nvSpPr>
        <p:spPr>
          <a:xfrm>
            <a:off x="1529348" y="4601035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6"/>
            </p:custDataLst>
          </p:nvPr>
        </p:nvSpPr>
        <p:spPr>
          <a:xfrm>
            <a:off x="1529348" y="5564706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预防儿童消化道异物的方法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  <p:pic>
        <p:nvPicPr>
          <p:cNvPr id="2097173" name="@svg!m0_01_项图片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649931" y="4601035"/>
            <a:ext cx="2615859" cy="1906269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4926472" y="4601035"/>
            <a:ext cx="2209964" cy="9126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9"/>
            </p:custDataLst>
          </p:nvPr>
        </p:nvSpPr>
        <p:spPr>
          <a:xfrm>
            <a:off x="4926472" y="5564706"/>
            <a:ext cx="2135591" cy="94259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000" spc="300">
                <a:solidFill>
                  <a:schemeClr val="dk1">
                    <a:lumMod val="100000"/>
                  </a:schemeClr>
                </a:solidFill>
                <a:latin typeface="+mn-ea"/>
                <a:cs typeface="HYQiHei" panose="00020600040101010101" charset="-122"/>
              </a:rPr>
              <a:t>就医注意事项</a:t>
            </a:r>
            <a:endParaRPr lang="zh-CN" altLang="en-US" sz="2000" spc="300">
              <a:solidFill>
                <a:schemeClr val="dk1">
                  <a:lumMod val="100000"/>
                </a:schemeClr>
              </a:solidFill>
              <a:latin typeface="+mn-ea"/>
              <a:cs typeface="HYQiHei" panose="00020600040101010101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消化道异物概述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消化道异物定义</a:t>
            </a:r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2"/>
            </p:custDataLst>
          </p:nvPr>
        </p:nvSpPr>
        <p:spPr>
          <a:xfrm>
            <a:off x="2863958" y="1773936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消化道异物是指误吞或误食进入消化道的异物，如硬币、纽扣、玩具等。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3"/>
            </p:custDataLst>
          </p:nvPr>
        </p:nvSpPr>
        <p:spPr>
          <a:xfrm>
            <a:off x="2863958" y="2885205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消化道异物可能引起消化道梗阻、穿孔、感染等并发症，严重时可能导致死亡。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4"/>
            </p:custDataLst>
          </p:nvPr>
        </p:nvSpPr>
        <p:spPr>
          <a:xfrm>
            <a:off x="2863958" y="3996473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消化道异物常见于儿童，因为他们的好奇心和探索欲较强，容易误吞异物。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5"/>
            </p:custDataLst>
          </p:nvPr>
        </p:nvSpPr>
        <p:spPr>
          <a:xfrm>
            <a:off x="2863958" y="5107742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及时发现和处理消化道异物是降低并发症和死亡率的关键。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消化道异物常见类型</a:t>
            </a:r>
            <a:endParaRPr lang="zh-CN" altLang="en-US"/>
          </a:p>
        </p:txBody>
      </p:sp>
      <p:sp>
        <p:nvSpPr>
          <p:cNvPr id="1048948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硬币、纽扣、电池等小物品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玩具、笔帽等较大物品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食物残渣、骨头等难以消化的物质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误吞的化学品、药物等有害物质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消化道异物对儿童的影响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消化道异物可能导致儿童腹痛、呕吐、腹泻等症状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异物可能损伤消化道黏膜，引起出血、感染等并发症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异物可能引发胃肠道穿孔、腹膜炎等严重疾病，甚至危及生命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异物可能阻塞消化道，导致食物无法正常通过，引起营养不良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消化道异物紧急处理原则</a:t>
            </a:r>
            <a:endParaRPr lang="zh-CN" altLang="en-US"/>
          </a:p>
        </p:txBody>
      </p:sp>
      <p:sp>
        <p:nvSpPr>
          <p:cNvPr id="10490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迅速识别</a:t>
            </a:r>
            <a:endParaRPr lang="zh-CN" altLang="en-US"/>
          </a:p>
        </p:txBody>
      </p:sp>
      <p:sp>
        <p:nvSpPr>
          <p:cNvPr id="1049126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观察孩子的症状：如呕吐、腹痛、呼吸困难等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询问孩子：了解孩子可能吞食的异物类型和数量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检查孩子的口腔和喉咙：查看是否有异物存在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联系医生：如有需要，尽快联系医生进行诊断和治疗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保持冷静</a:t>
            </a:r>
            <a:endParaRPr lang="zh-CN" altLang="en-US"/>
          </a:p>
        </p:txBody>
      </p:sp>
      <p:sp>
        <p:nvSpPr>
          <p:cNvPr id="1049170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4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观察孩子的症状，如腹痛、呕吐、呼吸困难等，并记录下来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避免给孩子喂食或饮水，以免加重病情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保持冷静，不要慌张，避免给孩子带来不必要的心理压力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尽快联系医生或专业医疗机构，寻求专业帮助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尽快就医</a:t>
            </a:r>
            <a:endParaRPr lang="zh-CN" altLang="en-US"/>
          </a:p>
        </p:txBody>
      </p:sp>
      <p:sp>
        <p:nvSpPr>
          <p:cNvPr id="10492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发现儿童吞食异物后，应立即送医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及时告知医生异物的类型、大小和吞食时间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配合医生进行相关检查和治疗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避免自行处理，以免造成二次伤害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82687" y="3766947"/>
            <a:ext cx="4933828" cy="2240153"/>
          </a:xfrm>
          <a:noFill/>
        </p:spPr>
        <p:txBody>
          <a:bodyPr wrap="square" anchor="t">
            <a:normAutofit/>
          </a:bodyPr>
          <a:lstStyle/>
          <a:p>
            <a:r>
              <a:rPr lang="zh-CN" altLang="en-US"/>
              <a:t>消化道异物紧急处理措施</a:t>
            </a:r>
            <a:endParaRPr lang="zh-CN" altLang="en-US"/>
          </a:p>
        </p:txBody>
      </p:sp>
      <p:sp>
        <p:nvSpPr>
          <p:cNvPr id="10493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82611" y="349251"/>
            <a:ext cx="4934157" cy="3161665"/>
          </a:xfrm>
          <a:noFill/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硬币异物处理</a:t>
            </a:r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保持冷静：不要惊慌失措，保持冷静，避免给孩子带来不必要的心理压力。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4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观察症状：密切观察孩子的症状，如腹痛、呕吐、食欲不振等，以便及时就医。</a:t>
            </a:r>
            <a:endParaRPr lang="zh-CN" altLang="en-US" sz="12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0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催吐：如果孩子误吞硬币后出现恶心、呕吐等症状，可以尝试催吐，但注意不要强行催吐，以免造成二次伤害。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6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就医：如果硬币卡在喉咙或食道，或者孩子出现严重的腹痛、呕吐等症状，应立即就医，由专业医生进行处理。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电池异物处理</a:t>
            </a:r>
            <a:endParaRPr lang="zh-CN" altLang="en-US"/>
          </a:p>
        </p:txBody>
      </p:sp>
      <p:sp>
        <p:nvSpPr>
          <p:cNvPr id="1049408" name="圆角矩形 26"/>
          <p:cNvSpPr/>
          <p:nvPr>
            <p:custDataLst>
              <p:tags r:id="rId2"/>
            </p:custDataLst>
          </p:nvPr>
        </p:nvSpPr>
        <p:spPr>
          <a:xfrm>
            <a:off x="1014984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0" name="圆角矩形 28"/>
          <p:cNvSpPr/>
          <p:nvPr>
            <p:custDataLst>
              <p:tags r:id="rId3"/>
            </p:custDataLst>
          </p:nvPr>
        </p:nvSpPr>
        <p:spPr>
          <a:xfrm>
            <a:off x="1016769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2" name="文本框 31"/>
          <p:cNvSpPr txBox="1"/>
          <p:nvPr>
            <p:custDataLst>
              <p:tags r:id="rId4"/>
            </p:custDataLst>
          </p:nvPr>
        </p:nvSpPr>
        <p:spPr>
          <a:xfrm>
            <a:off x="1111402" y="2523419"/>
            <a:ext cx="1346278" cy="30175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立即停止进食，避免异物进入更深处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29"/>
          <p:cNvSpPr/>
          <p:nvPr>
            <p:custDataLst>
              <p:tags r:id="rId5"/>
            </p:custDataLst>
          </p:nvPr>
        </p:nvSpPr>
        <p:spPr>
          <a:xfrm>
            <a:off x="2739196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6" name="圆角矩形 32"/>
          <p:cNvSpPr/>
          <p:nvPr>
            <p:custDataLst>
              <p:tags r:id="rId6"/>
            </p:custDataLst>
          </p:nvPr>
        </p:nvSpPr>
        <p:spPr>
          <a:xfrm>
            <a:off x="2740982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8" name="文本框 34"/>
          <p:cNvSpPr txBox="1"/>
          <p:nvPr>
            <p:custDataLst>
              <p:tags r:id="rId7"/>
            </p:custDataLst>
          </p:nvPr>
        </p:nvSpPr>
        <p:spPr>
          <a:xfrm>
            <a:off x="2835614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保持冷静，不要惊慌失措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3"/>
          <p:cNvSpPr/>
          <p:nvPr>
            <p:custDataLst>
              <p:tags r:id="rId8"/>
            </p:custDataLst>
          </p:nvPr>
        </p:nvSpPr>
        <p:spPr>
          <a:xfrm>
            <a:off x="4463408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2" name="圆角矩形 4"/>
          <p:cNvSpPr/>
          <p:nvPr>
            <p:custDataLst>
              <p:tags r:id="rId9"/>
            </p:custDataLst>
          </p:nvPr>
        </p:nvSpPr>
        <p:spPr>
          <a:xfrm>
            <a:off x="4465194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4" name="文本框 5"/>
          <p:cNvSpPr txBox="1"/>
          <p:nvPr>
            <p:custDataLst>
              <p:tags r:id="rId10"/>
            </p:custDataLst>
          </p:nvPr>
        </p:nvSpPr>
        <p:spPr>
          <a:xfrm>
            <a:off x="4559826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尽快就医，寻求专业医生的帮助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8"/>
          <p:cNvSpPr/>
          <p:nvPr>
            <p:custDataLst>
              <p:tags r:id="rId11"/>
            </p:custDataLst>
          </p:nvPr>
        </p:nvSpPr>
        <p:spPr>
          <a:xfrm>
            <a:off x="6187620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9"/>
          <p:cNvSpPr/>
          <p:nvPr>
            <p:custDataLst>
              <p:tags r:id="rId12"/>
            </p:custDataLst>
          </p:nvPr>
        </p:nvSpPr>
        <p:spPr>
          <a:xfrm>
            <a:off x="6189406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0" name="文本框 10"/>
          <p:cNvSpPr txBox="1"/>
          <p:nvPr>
            <p:custDataLst>
              <p:tags r:id="rId13"/>
            </p:custDataLst>
          </p:nvPr>
        </p:nvSpPr>
        <p:spPr>
          <a:xfrm>
            <a:off x="6284038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配合医生进行相关检查和治疗，如X光、内镜等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6"/>
          <p:cNvSpPr/>
          <p:nvPr>
            <p:custDataLst>
              <p:tags r:id="rId14"/>
            </p:custDataLst>
          </p:nvPr>
        </p:nvSpPr>
        <p:spPr>
          <a:xfrm>
            <a:off x="7911832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7"/>
          <p:cNvSpPr/>
          <p:nvPr>
            <p:custDataLst>
              <p:tags r:id="rId15"/>
            </p:custDataLst>
          </p:nvPr>
        </p:nvSpPr>
        <p:spPr>
          <a:xfrm>
            <a:off x="7913618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11"/>
          <p:cNvSpPr txBox="1"/>
          <p:nvPr>
            <p:custDataLst>
              <p:tags r:id="rId16"/>
            </p:custDataLst>
          </p:nvPr>
        </p:nvSpPr>
        <p:spPr>
          <a:xfrm>
            <a:off x="8008250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遵循医嘱，按时服药和复查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16"/>
          <p:cNvSpPr/>
          <p:nvPr>
            <p:custDataLst>
              <p:tags r:id="rId17"/>
            </p:custDataLst>
          </p:nvPr>
        </p:nvSpPr>
        <p:spPr>
          <a:xfrm>
            <a:off x="9636044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17"/>
          <p:cNvSpPr/>
          <p:nvPr>
            <p:custDataLst>
              <p:tags r:id="rId18"/>
            </p:custDataLst>
          </p:nvPr>
        </p:nvSpPr>
        <p:spPr>
          <a:xfrm>
            <a:off x="9637830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文黑-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18"/>
          <p:cNvSpPr txBox="1"/>
          <p:nvPr>
            <p:custDataLst>
              <p:tags r:id="rId19"/>
            </p:custDataLst>
          </p:nvPr>
        </p:nvSpPr>
        <p:spPr>
          <a:xfrm>
            <a:off x="9732462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提高警惕，避免再次发生类似情况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https://d.book118.com/046202033233010033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142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2"/>
  <p:tag name="KSO_WM_UNIT_INDEX" val="1_2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2_1"/>
  <p:tag name="KSO_WM_UNIT_INDEX" val="1_2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  <p:tag name="KSO_WM_UNIT_VALUE" val="2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2"/>
  <p:tag name="KSO_WM_UNIT_INDEX" val="1_4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.25999847054481506},{&quot;brightness&quot;:0,&quot;colorType&quot;:2,&quot;pos&quot;:1,&quot;rgb&quot;:&quot;#ffffff&quot;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2"/>
  <p:tag name="KSO_WM_UNIT_INDEX" val="1_5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i*1_5_1"/>
  <p:tag name="KSO_WM_UNIT_INDEX" val="1_5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6.51472440944883,&quot;width&quot;:742.3150393700787}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 "/>
  <p:tag name="KSO_WM_UNIT_TYPE" val="l_h_a"/>
  <p:tag name="KSO_WM_UNIT_VALUE" val="2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2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0"/>
  <p:tag name="KSO_WM_UNIT_DIAGRAM_ISNUMVISUAL" val="0"/>
  <p:tag name="KSO_WM_UNIT_DIAGRAM_ISREFERUNIT" val="0"/>
  <p:tag name="KSO_WM_UNIT_HIGHLIGHT" val="0"/>
  <p:tag name="KSO_WM_UNIT_ID" val="custom202314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21"/>
  <p:tag name="KSO_WM_UNIT_COMPATIBLE" val="1"/>
  <p:tag name="KSO_WM_UNIT_DIAGRAM_ISNUMVISUAL" val="0"/>
  <p:tag name="KSO_WM_UNIT_DIAGRAM_ISREFERUNIT" val="0"/>
  <p:tag name="KSO_WM_UNIT_HIGHLIGHT" val="0"/>
  <p:tag name="KSO_WM_UNIT_ID" val="custom202314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142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21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93">
      <a:dk1>
        <a:sysClr val="windowText" lastClr="000000"/>
      </a:dk1>
      <a:lt1>
        <a:sysClr val="window" lastClr="FFFFFF"/>
      </a:lt1>
      <a:dk2>
        <a:srgbClr val="1F006C"/>
      </a:dk2>
      <a:lt2>
        <a:srgbClr val="F6F3FF"/>
      </a:lt2>
      <a:accent1>
        <a:srgbClr val="8150FF"/>
      </a:accent1>
      <a:accent2>
        <a:srgbClr val="FFD22D"/>
      </a:accent2>
      <a:accent3>
        <a:srgbClr val="25DFD8"/>
      </a:accent3>
      <a:accent4>
        <a:srgbClr val="4AC2FF"/>
      </a:accent4>
      <a:accent5>
        <a:srgbClr val="FFAA5B"/>
      </a:accent5>
      <a:accent6>
        <a:srgbClr val="FF81A8"/>
      </a:accent6>
      <a:hlink>
        <a:srgbClr val="658BD5"/>
      </a:hlink>
      <a:folHlink>
        <a:srgbClr val="A16AA5"/>
      </a:folHlink>
    </a:clrScheme>
    <a:fontScheme name="自定义 80">
      <a:majorFont>
        <a:latin typeface="汉仪文黑-85W"/>
        <a:ea typeface="汉仪文黑-85W"/>
        <a:cs typeface="Arial"/>
      </a:majorFont>
      <a:minorFont>
        <a:latin typeface="汉仪文黑-55简"/>
        <a:ea typeface="汉仪文黑-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汉仪文黑-85W</vt:lpstr>
      <vt:lpstr>汉仪文黑-55简</vt:lpstr>
      <vt:lpstr>HYQiHei</vt:lpstr>
      <vt:lpstr>Calibri Light</vt:lpstr>
      <vt:lpstr>Wingdings</vt:lpstr>
      <vt:lpstr>宋体</vt:lpstr>
      <vt:lpstr>微软雅黑</vt:lpstr>
      <vt:lpstr>Office Theme</vt:lpstr>
      <vt:lpstr>儿童消化道异物紧急处理措施</vt:lpstr>
      <vt:lpstr>目录</vt:lpstr>
      <vt:lpstr>消化道异物概述</vt:lpstr>
      <vt:lpstr>消化道异物定义</vt:lpstr>
      <vt:lpstr>消化道异物常见类型</vt:lpstr>
      <vt:lpstr>消化道异物对儿童的影响</vt:lpstr>
      <vt:lpstr>消化道异物紧急处理原则</vt:lpstr>
      <vt:lpstr>迅速识别</vt:lpstr>
      <vt:lpstr>保持冷静</vt:lpstr>
      <vt:lpstr>尽快就医</vt:lpstr>
      <vt:lpstr>消化道异物紧急处理措施</vt:lpstr>
      <vt:lpstr>硬币异物处理</vt:lpstr>
      <vt:lpstr>电池异物处理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2024-09-02T17:56:46.183</cp:lastPrinted>
  <dcterms:created xsi:type="dcterms:W3CDTF">2024-09-02T09:56:46Z</dcterms:created>
  <dcterms:modified xsi:type="dcterms:W3CDTF">2024-09-02T09:56:48Z</dcterms:modified>
</cp:coreProperties>
</file>