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2" r:id="rId26"/>
    <p:sldId id="324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tags" Target="tags/tag1.xml" /><Relationship Id="rId29" Type="http://schemas.openxmlformats.org/officeDocument/2006/relationships/presProps" Target="presProps.xml" /><Relationship Id="rId3" Type="http://schemas.openxmlformats.org/officeDocument/2006/relationships/slideMaster" Target="slideMasters/slideMaster3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/Relationships>
</file>

<file path=ppt/charts/_rels/chart2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 /></Relationships>
</file>

<file path=ppt/charts/_rels/chart2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 /></Relationships>
</file>

<file path=ppt/charts/_rels/chart2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 /></Relationships>
</file>

<file path=ppt/charts/_rels/chart2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 /></Relationships>
</file>

<file path=ppt/charts/_rels/chart2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 /></Relationships>
</file>

<file path=ppt/charts/_rels/chart2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 /></Relationships>
</file>

<file path=ppt/charts/_rels/chart2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 /></Relationships>
</file>

<file path=ppt/charts/_rels/chart2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 /></Relationships>
</file>

<file path=ppt/charts/_rels/chart2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 /></Relationships>
</file>

<file path=ppt/charts/_rels/chart2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 /></Relationships>
</file>

<file path=ppt/charts/_rels/chart3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 /></Relationships>
</file>

<file path=ppt/charts/_rels/chart3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 /></Relationships>
</file>

<file path=ppt/charts/_rels/chart3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 /></Relationships>
</file>

<file path=ppt/charts/_rels/chart3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.xlsx" /></Relationships>
</file>

<file path=ppt/charts/_rels/chart3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 /></Relationships>
</file>

<file path=ppt/charts/_rels/chart3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 /></Relationships>
</file>

<file path=ppt/charts/_rels/chart3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Repared!$A$1:$A$1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Repared!$B$1:$B$2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Repared!$C$1:$C$2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Repared!$D$1:$D$1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Repared!$E$1:$E$2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Repared!$F$1:$F$2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Repared!$G$1:$G$1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Repared!$H$1:$H$2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Repared!$I$1:$I$2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Repared!$J$1:$J$1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Repared!$K$1:$K$2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Repared!$L$1:$L$2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Repared!$M$1:$M$1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Repared!$N$1:$N$2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Repared!$O$1:$O$2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Repared!$P$1:$P$1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Repared!$Q$1:$Q$2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Repared!$R$1:$R$2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Repared!$S$1:$S$1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Repared!$T$1:$T$2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Repared!$U$1:$U$2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Repared!$V$1:$V$1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Repared!$W$1:$W$2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Repared!$X$1:$X$2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Repared!$Y$1:$Y$1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Repared!$Z$1:$Z$2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Repared!$[$1:$[$2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Repared!$\$1:$\$1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Repared!$]$1:$]$2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Repared!$^$1:$^$2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Repared!$_$1:$_$1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Repared!$`$1:$`$2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Repared!$a$1:$a$2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Repared!$b$1:$b$1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Repared!$c$1:$c$2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Repared!$d$1:$d$2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Repared!$e$1:$e$1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Repared!$f$1:$f$2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Repared!$g$1:$g$2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Repared!$h$1:$h$1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Repared!$i$1:$i$2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Repared!$j$1:$j$2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Repared!$k$1:$k$1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Repared!$l$1:$l$2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Repared!$m$1:$m$2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Repared!$n$1:$n$1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Repared!$o$1:$o$2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Repared!$p$1:$p$2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Repared!$q$1:$q$1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Repared!$r$1:$r$2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Repared!$s$1:$s$2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Repared!$t$1:$t$1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Repared!$u$1:$u$2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Repared!$v$1:$v$2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1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Repared!$w$1:$w$1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Repared!$x$1:$x$2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Repared!$y$1:$y$2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Repared!$z$1:$z$1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Repared!${$1:${$2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Repared!$|$1:$|$2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Repared!$}$1:$}$1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Repared!$~$1:$~$2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Repared!$$1:$$2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Repared!$$1:$$1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Repared!$$1:$$2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Repared!$$1:$$2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Repared!$$1:$$1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Repared!$$1:$$2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Repared!$$1:$$2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Repared!$$1:$$1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Repared!$$1:$$2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Repared!$$1:$$2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Repared!$$1:$$1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Repared!$$1:$$2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Repared!$$1:$$2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Repared!$$1:$$1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Repared!$$1:$$2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Repared!$$1:$$2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Repared!$$1:$$1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Repared!$$1:$$2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Repared!$$1:$$2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Repared!$$1:$$1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Repared!$$1:$$2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Repared!$$1:$$2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2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Repared!$$1:$$1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Repared!$$1:$$2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Repared!$$1:$$2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Repared!$$1:$$1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Repared!$$1:$$2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Repared!$$1:$$2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Repared!$$1:$$1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Repared!$$1:$$2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Repared!$$1:$$2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Repared!$$1:$$1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Repared!$$1:$$2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 $1:$ 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Repared!$¡$1:$¡$1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Repared!$¢$1:$¢$2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Repared!$£$1:$£$2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Repared!$¤$1:$¤$1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Repared!$¥$1:$¥$2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Repared!$¦$1:$¦$2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Repared!$§$1:$§$1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094153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Repared!$¨$1:$¨$2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Repared!$©$1:$©$2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charts/chart3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doughnutChart>
        <c:varyColors val="1"/>
        <c:ser>
          <c:idx val="0"/>
          <c:order val="0"/>
          <c:tx>
            <c:strRef>
              <c:f>Repared!$ª$1:$ª$1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874CB"/>
            </a:solidFill>
            <a:ln w="0">
              <a:noFill/>
            </a:ln>
          </c:spPr>
          <c:dPt>
            <c:idx val="0"/>
            <c:invertIfNegative val="1"/>
            <c:spPr>
              <a:solidFill>
                <a:srgbClr val="6DBACE"/>
              </a:solidFill>
              <a:ln w="0">
                <a:noFill/>
              </a:ln>
            </c:spPr>
          </c:dPt>
          <c:dPt>
            <c:idx val="1"/>
            <c:invertIfNegative val="1"/>
            <c:spPr>
              <a:noFill/>
              <a:ln w="0">
                <a:noFill/>
              </a:ln>
            </c:spPr>
          </c:dPt>
          <c:dLbls>
            <c:dLbl>
              <c:idx val="0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dLbl>
              <c:idx val="1"/>
              <c:numFmt formatCode="" sourceLinked="1"/>
              <c:txPr>
                <a:bodyPr wrap="none"/>
                <a:p>
                  <a:pPr>
                    <a:defRPr sz="1000" b="0" strike="noStrike" spc="-1" smtId="4294967295">
                      <a:solidFill>
                        <a:srgbClr val="000000"/>
                      </a:solidFill>
                      <a:latin typeface="Arial"/>
                    </a:defRPr>
                  </a:pPr>
                  <a:endParaRPr sz="1000" b="0" strike="noStrike" spc="-1" smtId="4294967295">
                    <a:solidFill>
                      <a:srgbClr val="000000"/>
                    </a:solidFill>
                    <a:latin typeface="Arial"/>
                  </a:endParaR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/>
            </c:dLbl>
            <c:txPr>
              <a:bodyPr wrap="none"/>
              <a:p>
                <a:pPr>
                  <a:defRPr sz="1000" b="0" strike="noStrike" spc="-1" smtId="4294967295">
                    <a:solidFill>
                      <a:srgbClr val="000000"/>
                    </a:solidFill>
                    <a:latin typeface="Arial"/>
                  </a:defRPr>
                </a:pPr>
                <a:endParaRPr sz="1000" b="0" strike="noStrike" spc="-1" smtId="4294967295">
                  <a:solidFill>
                    <a:srgbClr val="000000"/>
                  </a:solidFill>
                  <a:latin typeface="Arial"/>
                </a:endParaR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Repared!$«$1:$«$2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Repared!$¬$1:$¬$2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  <c:holeSize val="50"/>
      </c:doughnutChart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/>
</c:chartSpac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08EBFAD-6759-4707-A553-F2AF98D591B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7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0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1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3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4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6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7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9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0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2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3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F117BF-0A41-4885-AEF4-E9736D076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685BD9-01E3-48DD-BC0A-24E581EC5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A1EA1E-96D1-4F33-AE32-CC6F52AE2B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CD34F0-F7D5-4849-AD9C-6605B8FE07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72AFCC-0C28-47D4-BA40-C8CBE0E63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5E0EA7-6A06-4E46-AD71-6839594F8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B6274F-1E0E-4529-B32B-C260710E2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F60C78-395D-44ED-A071-CE707F654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60419E-598F-4BB7-99A4-AD75BDD74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B44FC6-963A-4201-8D61-9D4B266CE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9908BF-1999-4BBE-AD21-EA8FD010D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1CA18BB-3878-414C-9D65-AC238B2F031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9D953F7-EC6A-454B-BE6E-4C9450E6534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.xml" /><Relationship Id="rId3" Type="http://schemas.openxmlformats.org/officeDocument/2006/relationships/chart" Target="../charts/chart2.xml" /><Relationship Id="rId4" Type="http://schemas.openxmlformats.org/officeDocument/2006/relationships/chart" Target="../charts/chart3.xml" /><Relationship Id="rId5" Type="http://schemas.openxmlformats.org/officeDocument/2006/relationships/chart" Target="../charts/chart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5.xml" /><Relationship Id="rId3" Type="http://schemas.openxmlformats.org/officeDocument/2006/relationships/chart" Target="../charts/chart6.xml" /><Relationship Id="rId4" Type="http://schemas.openxmlformats.org/officeDocument/2006/relationships/chart" Target="../charts/chart7.xml" /><Relationship Id="rId5" Type="http://schemas.openxmlformats.org/officeDocument/2006/relationships/chart" Target="../charts/chart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9.xml" /><Relationship Id="rId3" Type="http://schemas.openxmlformats.org/officeDocument/2006/relationships/chart" Target="../charts/chart10.xml" /><Relationship Id="rId4" Type="http://schemas.openxmlformats.org/officeDocument/2006/relationships/chart" Target="../charts/chart11.xml" /><Relationship Id="rId5" Type="http://schemas.openxmlformats.org/officeDocument/2006/relationships/chart" Target="../charts/char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3.xml" /><Relationship Id="rId3" Type="http://schemas.openxmlformats.org/officeDocument/2006/relationships/chart" Target="../charts/chart14.xml" /><Relationship Id="rId4" Type="http://schemas.openxmlformats.org/officeDocument/2006/relationships/chart" Target="../charts/chart15.xml" /><Relationship Id="rId5" Type="http://schemas.openxmlformats.org/officeDocument/2006/relationships/chart" Target="../charts/chart1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7.xml" /><Relationship Id="rId3" Type="http://schemas.openxmlformats.org/officeDocument/2006/relationships/chart" Target="../charts/chart18.xml" /><Relationship Id="rId4" Type="http://schemas.openxmlformats.org/officeDocument/2006/relationships/chart" Target="../charts/chart19.xml" /><Relationship Id="rId5" Type="http://schemas.openxmlformats.org/officeDocument/2006/relationships/chart" Target="../charts/chart2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1.xml" /><Relationship Id="rId3" Type="http://schemas.openxmlformats.org/officeDocument/2006/relationships/chart" Target="../charts/chart22.xml" /><Relationship Id="rId4" Type="http://schemas.openxmlformats.org/officeDocument/2006/relationships/chart" Target="../charts/chart23.xml" /><Relationship Id="rId5" Type="http://schemas.openxmlformats.org/officeDocument/2006/relationships/chart" Target="../charts/chart2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5.xml" /><Relationship Id="rId3" Type="http://schemas.openxmlformats.org/officeDocument/2006/relationships/chart" Target="../charts/chart26.xml" /><Relationship Id="rId4" Type="http://schemas.openxmlformats.org/officeDocument/2006/relationships/chart" Target="../charts/chart27.xml" /><Relationship Id="rId5" Type="http://schemas.openxmlformats.org/officeDocument/2006/relationships/chart" Target="../charts/chart2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29.xml" /><Relationship Id="rId3" Type="http://schemas.openxmlformats.org/officeDocument/2006/relationships/chart" Target="../charts/chart30.xml" /><Relationship Id="rId4" Type="http://schemas.openxmlformats.org/officeDocument/2006/relationships/chart" Target="../charts/chart31.xml" /><Relationship Id="rId5" Type="http://schemas.openxmlformats.org/officeDocument/2006/relationships/chart" Target="../charts/chart3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33.xml" /><Relationship Id="rId3" Type="http://schemas.openxmlformats.org/officeDocument/2006/relationships/chart" Target="../charts/chart34.xml" /><Relationship Id="rId4" Type="http://schemas.openxmlformats.org/officeDocument/2006/relationships/chart" Target="../charts/chart35.xml" /><Relationship Id="rId5" Type="http://schemas.openxmlformats.org/officeDocument/2006/relationships/chart" Target="../charts/chart3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6240215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2" name="图片 4"/>
          <p:cNvPicPr/>
          <p:nvPr/>
        </p:nvPicPr>
        <p:blipFill>
          <a:blip r:embed="rId2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algn="ctr" defTabSz="914400">
              <a:lnSpc>
                <a:spcPct val="110000"/>
              </a:lnSpc>
              <a:spcAft>
                <a:spcPts val="1001"/>
              </a:spcAft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培养健康心态抵御压力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513792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汇报人：魏老师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                                         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6" name="图片 15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培养健康心态的重要性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积极应对压力的策略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健康生活方式对心态的影响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健康心态在职场的应用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健康心态的影响及其社会作用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541"/>
          <p:cNvSpPr/>
          <p:nvPr/>
        </p:nvSpPr>
        <p:spPr>
          <a:xfrm rot="10800000" flipV="1">
            <a:off x="360" y="2880"/>
            <a:ext cx="1206360" cy="1256400"/>
          </a:xfrm>
          <a:custGeom>
            <a:gdLst>
              <a:gd name="textAreaLeft" fmla="*/ 0 w 1206360"/>
              <a:gd name="textAreaRight" fmla="*/ 1206720 w 1206360"/>
              <a:gd name="textAreaTop" fmla="*/ 360 h 1256400"/>
              <a:gd name="textAreaBottom" fmla="*/ 1257120 h 1256400"/>
            </a:gd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DBACE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19080" tIns="19080" rIns="19080" bIns="19080" anchor="ctr">
            <a:noAutofit/>
          </a:bodyPr>
          <a:lstStyle/>
          <a:p>
            <a:pPr algn="ctr" defTabSz="412920">
              <a:lnSpc>
                <a:spcPct val="100000"/>
              </a:lnSpc>
            </a:pPr>
            <a:endParaRPr lang="en-US" sz="1500" b="0" strike="noStrike" spc="-1">
              <a:solidFill>
                <a:srgbClr val="000000"/>
              </a:solidFill>
              <a:latin typeface="Helvetica Light"/>
              <a:ea typeface="Helvetica Ligh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0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8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培养健康心态的重要性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8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培养健康心态抵御压力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健康心态是指以积极乐观的态度面对生活中的挑战和压力，是一种心理上的稳定和健康状态。具备健康心态可以帮助我们更好地抵御压力，保持身心健康。在现代社会中，压力不可避免，因此培养健康心态显得尤为重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9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压力对身体的影响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压力会增加心脏疾病的风险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影响心脏健康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压力会导致消化问题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影响消化系统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常常处于高压状态会导致情绪波动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影响情绪稳定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压力会干扰正常的睡眠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影响睡眠质量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00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01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102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03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104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05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06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7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108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9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110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111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12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3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14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115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116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117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18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19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0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121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2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3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24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125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26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127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128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29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30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心态与情绪调节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学会接受负面情绪，不用逃避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面对负面情绪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通过积极的心态调整来减轻压力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调节心态缓解压力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健康心态有助于维护身心健康平衡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身心健康关系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141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142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143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44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145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46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47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48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149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50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151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152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53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54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55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156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157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158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159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60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1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162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3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4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165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166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67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168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169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170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71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73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4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养成积极乐观的态度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积极看待生活中的困难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乐观对待未来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77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学会放松身心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定期进行身心放松训练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寻找适合自己的放松方式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80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培养健康心态的方法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184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坚定信念与价值观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明确自己的信念和价值观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坚定自己的内心信念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6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187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188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189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190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191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192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93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194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95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196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197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198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99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00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201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202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203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04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05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06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207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08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09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10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211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12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213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214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15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16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培养健康心态的重要性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8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健康心态可以增强抵抗压力的能力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提升抗压能力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保持健康心态有益于身心健康的平衡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促进身心健康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积极的心态可以带来更好的生活体验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改善生活质量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27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228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229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30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231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32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33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34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235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36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237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238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39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40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41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242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243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244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45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46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47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248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49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50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251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252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53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254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255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256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7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8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25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积极应对压力的策略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2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6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26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压力管理的重要性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压力管理是一种重要的技能，能够帮助我们更好地应对挑战和压力。通过有效的压力管理，可以提升身心健康，增强自我调整能力。在现代社会，面对繁重的工作和生活压力，学会压力管理至关重要。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67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积极的心态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9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积极心态的培养方法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培养积极心态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积极心态的表现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积极心态的特点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积极心态对生活的影响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积极心态的作用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78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279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280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281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282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83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84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85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286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87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288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289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290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91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92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293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294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295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296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97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98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299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00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01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02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303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04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305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306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07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08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压力下的应对策略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0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积极面对挑战的心态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面对挑战的心态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应对压力的有效方法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有效的应对方法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消极情绪的应对策略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避免消极情绪的滋生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319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320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321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22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323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24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25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26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327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28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329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330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31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32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33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334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335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336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37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38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39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340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41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42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43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344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45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346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347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48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49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0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51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52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深呼吸与冥想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放松身心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减轻压力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提高注意力集中力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55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寻求帮助与支持的重要性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分享压力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获得支持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解决问题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58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压力管理的工具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61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362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情绪日记的重要性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记录情绪变化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分析情绪波动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调节情绪状态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64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365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366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367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368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69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70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71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372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73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374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375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376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77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78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379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380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381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382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83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84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385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86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87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88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389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90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391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392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393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94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重点总结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96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重要技能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压力管理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9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0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减轻压力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有效应对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3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影响生活质量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积极心态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406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7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结尾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8" name="content"/>
          <p:cNvSpPr/>
          <p:nvPr/>
        </p:nvSpPr>
        <p:spPr>
          <a:xfrm>
            <a:off x="5199840" y="24674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通过学习本章内容，我们了解到培养健康心态可以帮助我们抵御压力，提升生活质量。积极应对压力，选择适合自己的策略，对身心健康都是有益的。在现代社会，压力不可避免，关键在于我们如何去面对和处理。希望本章内容能为您带来启发和帮助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9" name="图片 1"/>
          <p:cNvPicPr/>
          <p:nvPr/>
        </p:nvPicPr>
        <p:blipFill>
          <a:blip r:embed="rId3"/>
          <a:srcRect l="5972" t="14324" r="70418" b="15094"/>
          <a:stretch>
            <a:fillRect/>
          </a:stretch>
        </p:blipFill>
        <p:spPr>
          <a:xfrm>
            <a:off x="-96840" y="847800"/>
            <a:ext cx="4601520" cy="585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10" name="图片 7"/>
          <p:cNvPicPr/>
          <p:nvPr/>
        </p:nvPicPr>
        <p:blipFill>
          <a:blip r:embed="rId3"/>
          <a:srcRect l="22204" r="2142"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41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健康生活方式对心态的影响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4" name="矩形 25"/>
          <p:cNvSpPr/>
          <p:nvPr/>
        </p:nvSpPr>
        <p:spPr>
          <a:xfrm>
            <a:off x="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1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1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dk1"/>
                </a:solidFill>
                <a:latin typeface="Arial"/>
                <a:ea typeface="微软雅黑"/>
              </a:rPr>
              <a:t>规律作息时间对心态的正面影响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良好的作息时间可以帮助身体建立规律的生活节奏，增强免疫力，减少压力。通过每天固定的作息时间，人们可以更好地控制自己的生活，避免焦虑和失眠等问题。规律的作息时间还有助于提高睡眠质量，促进身心健康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419" name="图片 46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健康饮食对心态的重要性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21" name="content.1.subtitle"/>
          <p:cNvSpPr/>
          <p:nvPr/>
        </p:nvSpPr>
        <p:spPr>
          <a:xfrm>
            <a:off x="129672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富含维生素和纤维，有益身心健康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content.1.title"/>
          <p:cNvSpPr/>
          <p:nvPr/>
        </p:nvSpPr>
        <p:spPr>
          <a:xfrm>
            <a:off x="1297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摄入足够的蔬菜水果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content.2.subtitle"/>
          <p:cNvSpPr/>
          <p:nvPr/>
        </p:nvSpPr>
        <p:spPr>
          <a:xfrm>
            <a:off x="909180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过多糖分会导致情绪波动，应避免摄入过多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content.2.title"/>
          <p:cNvSpPr/>
          <p:nvPr/>
        </p:nvSpPr>
        <p:spPr>
          <a:xfrm>
            <a:off x="9091440" y="29350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少食高糖高脂食物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content.3.subtitle"/>
          <p:cNvSpPr/>
          <p:nvPr/>
        </p:nvSpPr>
        <p:spPr>
          <a:xfrm>
            <a:off x="3895200" y="394524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蛋白质是大脑运转的必需品，有助于调节情绪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content.3.title"/>
          <p:cNvSpPr/>
          <p:nvPr/>
        </p:nvSpPr>
        <p:spPr>
          <a:xfrm>
            <a:off x="389592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适量摄入优质蛋白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content.4.subtitle"/>
          <p:cNvSpPr/>
          <p:nvPr/>
        </p:nvSpPr>
        <p:spPr>
          <a:xfrm>
            <a:off x="6493680" y="39452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content.4.title"/>
          <p:cNvSpPr/>
          <p:nvPr/>
        </p:nvSpPr>
        <p:spPr>
          <a:xfrm>
            <a:off x="6494040" y="293688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430" name="组合 4"/>
          <p:cNvGrpSpPr/>
          <p:nvPr/>
        </p:nvGrpSpPr>
        <p:grpSpPr>
          <a:xfrm>
            <a:off x="577800" y="381240"/>
            <a:ext cx="3060720" cy="2445480"/>
            <a:chOff x="577800" y="381240"/>
            <a:chExt cx="3060720" cy="2445480"/>
          </a:xfrm>
        </p:grpSpPr>
        <p:grpSp>
          <p:nvGrpSpPr>
            <p:cNvPr id="431" name="组合 19"/>
            <p:cNvGrpSpPr/>
            <p:nvPr/>
          </p:nvGrpSpPr>
          <p:grpSpPr>
            <a:xfrm>
              <a:off x="577800" y="381240"/>
              <a:ext cx="3060720" cy="2040480"/>
              <a:chOff x="577800" y="381240"/>
              <a:chExt cx="3060720" cy="2040480"/>
            </a:xfrm>
          </p:grpSpPr>
          <p:graphicFrame>
            <p:nvGraphicFramePr>
              <p:cNvPr id="432" name="图表 6"/>
              <p:cNvGraphicFramePr/>
              <p:nvPr/>
            </p:nvGraphicFramePr>
            <p:xfrm>
              <a:off x="577800" y="38124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433" name="组合 25"/>
              <p:cNvGrpSpPr/>
              <p:nvPr/>
            </p:nvGrpSpPr>
            <p:grpSpPr>
              <a:xfrm>
                <a:off x="1387800" y="696600"/>
                <a:ext cx="1394640" cy="1394640"/>
                <a:chOff x="1387800" y="696600"/>
                <a:chExt cx="1394640" cy="1394640"/>
              </a:xfrm>
            </p:grpSpPr>
            <p:sp>
              <p:nvSpPr>
                <p:cNvPr id="434" name="椭圆 26"/>
                <p:cNvSpPr/>
                <p:nvPr/>
              </p:nvSpPr>
              <p:spPr>
                <a:xfrm>
                  <a:off x="1387800" y="69660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35" name="Freeform 178"/>
                <p:cNvSpPr/>
                <p:nvPr/>
              </p:nvSpPr>
              <p:spPr>
                <a:xfrm>
                  <a:off x="1918080" y="124704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36" name="TextBox 22"/>
            <p:cNvSpPr/>
            <p:nvPr/>
          </p:nvSpPr>
          <p:spPr>
            <a:xfrm>
              <a:off x="1616040" y="231012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37" name="组合 7"/>
          <p:cNvGrpSpPr/>
          <p:nvPr/>
        </p:nvGrpSpPr>
        <p:grpSpPr>
          <a:xfrm>
            <a:off x="3127320" y="385200"/>
            <a:ext cx="3060720" cy="2445480"/>
            <a:chOff x="3127320" y="385200"/>
            <a:chExt cx="3060720" cy="2445480"/>
          </a:xfrm>
        </p:grpSpPr>
        <p:sp>
          <p:nvSpPr>
            <p:cNvPr id="438" name="Freeform 185"/>
            <p:cNvSpPr/>
            <p:nvPr/>
          </p:nvSpPr>
          <p:spPr>
            <a:xfrm>
              <a:off x="4490280" y="124128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39" name="组合 9"/>
            <p:cNvGrpSpPr/>
            <p:nvPr/>
          </p:nvGrpSpPr>
          <p:grpSpPr>
            <a:xfrm>
              <a:off x="3127320" y="385200"/>
              <a:ext cx="3060720" cy="2445480"/>
              <a:chOff x="3127320" y="385200"/>
              <a:chExt cx="3060720" cy="2445480"/>
            </a:xfrm>
          </p:grpSpPr>
          <p:grpSp>
            <p:nvGrpSpPr>
              <p:cNvPr id="440" name="组合 13"/>
              <p:cNvGrpSpPr/>
              <p:nvPr/>
            </p:nvGrpSpPr>
            <p:grpSpPr>
              <a:xfrm>
                <a:off x="3127320" y="385200"/>
                <a:ext cx="3060720" cy="2040480"/>
                <a:chOff x="3127320" y="385200"/>
                <a:chExt cx="3060720" cy="2040480"/>
              </a:xfrm>
            </p:grpSpPr>
            <p:graphicFrame>
              <p:nvGraphicFramePr>
                <p:cNvPr id="441" name="图表 29"/>
                <p:cNvGraphicFramePr/>
                <p:nvPr/>
              </p:nvGraphicFramePr>
              <p:xfrm>
                <a:off x="3127320" y="38520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442" name="椭圆 30"/>
                <p:cNvSpPr/>
                <p:nvPr/>
              </p:nvSpPr>
              <p:spPr>
                <a:xfrm>
                  <a:off x="3937680" y="70056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43" name="TextBox 23"/>
              <p:cNvSpPr/>
              <p:nvPr/>
            </p:nvSpPr>
            <p:spPr>
              <a:xfrm>
                <a:off x="4142880" y="231408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44" name="组合 10"/>
          <p:cNvGrpSpPr/>
          <p:nvPr/>
        </p:nvGrpSpPr>
        <p:grpSpPr>
          <a:xfrm>
            <a:off x="5771880" y="380880"/>
            <a:ext cx="3060720" cy="2445480"/>
            <a:chOff x="5771880" y="380880"/>
            <a:chExt cx="3060720" cy="2445480"/>
          </a:xfrm>
        </p:grpSpPr>
        <p:grpSp>
          <p:nvGrpSpPr>
            <p:cNvPr id="445" name="组合 11"/>
            <p:cNvGrpSpPr/>
            <p:nvPr/>
          </p:nvGrpSpPr>
          <p:grpSpPr>
            <a:xfrm>
              <a:off x="5771880" y="380880"/>
              <a:ext cx="3060720" cy="2445480"/>
              <a:chOff x="5771880" y="380880"/>
              <a:chExt cx="3060720" cy="2445480"/>
            </a:xfrm>
          </p:grpSpPr>
          <p:grpSp>
            <p:nvGrpSpPr>
              <p:cNvPr id="446" name="组合 14"/>
              <p:cNvGrpSpPr/>
              <p:nvPr/>
            </p:nvGrpSpPr>
            <p:grpSpPr>
              <a:xfrm>
                <a:off x="5771880" y="380880"/>
                <a:ext cx="3060720" cy="2040480"/>
                <a:chOff x="5771880" y="380880"/>
                <a:chExt cx="3060720" cy="2040480"/>
              </a:xfrm>
            </p:grpSpPr>
            <p:graphicFrame>
              <p:nvGraphicFramePr>
                <p:cNvPr id="447" name="图表 32"/>
                <p:cNvGraphicFramePr/>
                <p:nvPr/>
              </p:nvGraphicFramePr>
              <p:xfrm>
                <a:off x="5771880" y="3808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448" name="椭圆 33"/>
                <p:cNvSpPr/>
                <p:nvPr/>
              </p:nvSpPr>
              <p:spPr>
                <a:xfrm>
                  <a:off x="6582240" y="695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49" name="TextBox 24"/>
              <p:cNvSpPr/>
              <p:nvPr/>
            </p:nvSpPr>
            <p:spPr>
              <a:xfrm>
                <a:off x="6809760" y="2309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50" name="Group 65"/>
            <p:cNvGrpSpPr/>
            <p:nvPr/>
          </p:nvGrpSpPr>
          <p:grpSpPr>
            <a:xfrm>
              <a:off x="7055640" y="1229040"/>
              <a:ext cx="479880" cy="476640"/>
              <a:chOff x="7055640" y="1229040"/>
              <a:chExt cx="479880" cy="476640"/>
            </a:xfrm>
          </p:grpSpPr>
          <p:sp>
            <p:nvSpPr>
              <p:cNvPr id="451" name="Freeform 38"/>
              <p:cNvSpPr/>
              <p:nvPr/>
            </p:nvSpPr>
            <p:spPr>
              <a:xfrm>
                <a:off x="7055640" y="122904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52" name="Freeform 39"/>
              <p:cNvSpPr/>
              <p:nvPr/>
            </p:nvSpPr>
            <p:spPr>
              <a:xfrm>
                <a:off x="7229880" y="135072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53" name="Oval 40"/>
              <p:cNvSpPr/>
              <p:nvPr/>
            </p:nvSpPr>
            <p:spPr>
              <a:xfrm>
                <a:off x="7285680" y="14623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454" name="组合 12"/>
          <p:cNvGrpSpPr/>
          <p:nvPr/>
        </p:nvGrpSpPr>
        <p:grpSpPr>
          <a:xfrm>
            <a:off x="8371800" y="384480"/>
            <a:ext cx="3060720" cy="2445480"/>
            <a:chOff x="8371800" y="384480"/>
            <a:chExt cx="3060720" cy="2445480"/>
          </a:xfrm>
        </p:grpSpPr>
        <p:sp>
          <p:nvSpPr>
            <p:cNvPr id="455" name="Freeform 176"/>
            <p:cNvSpPr/>
            <p:nvPr/>
          </p:nvSpPr>
          <p:spPr>
            <a:xfrm>
              <a:off x="9731880" y="123264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56" name="组合 13"/>
            <p:cNvGrpSpPr/>
            <p:nvPr/>
          </p:nvGrpSpPr>
          <p:grpSpPr>
            <a:xfrm>
              <a:off x="8371800" y="384480"/>
              <a:ext cx="3060720" cy="2445480"/>
              <a:chOff x="8371800" y="384480"/>
              <a:chExt cx="3060720" cy="2445480"/>
            </a:xfrm>
          </p:grpSpPr>
          <p:grpSp>
            <p:nvGrpSpPr>
              <p:cNvPr id="457" name="组合 14"/>
              <p:cNvGrpSpPr/>
              <p:nvPr/>
            </p:nvGrpSpPr>
            <p:grpSpPr>
              <a:xfrm>
                <a:off x="8371800" y="384480"/>
                <a:ext cx="3060720" cy="2040480"/>
                <a:chOff x="8371800" y="384480"/>
                <a:chExt cx="3060720" cy="2040480"/>
              </a:xfrm>
            </p:grpSpPr>
            <p:graphicFrame>
              <p:nvGraphicFramePr>
                <p:cNvPr id="458" name="图表 62"/>
                <p:cNvGraphicFramePr/>
                <p:nvPr/>
              </p:nvGraphicFramePr>
              <p:xfrm>
                <a:off x="8371800" y="38448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459" name="椭圆 63"/>
                <p:cNvSpPr/>
                <p:nvPr/>
              </p:nvSpPr>
              <p:spPr>
                <a:xfrm>
                  <a:off x="9182520" y="69984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460" name="TextBox 24"/>
              <p:cNvSpPr/>
              <p:nvPr/>
            </p:nvSpPr>
            <p:spPr>
              <a:xfrm>
                <a:off x="9410040" y="23133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运动对心理健康的益处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6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运动可以释放大脑中的多巴胺，缓解压力和焦虑情绪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释放压力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运动有助于平衡体内激素水平，维持身心健康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调节生理激素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运动有助于增加大脑灵活性，提高记忆力和思维能力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促进大脑血液循环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472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3" name="矩形 60"/>
          <p:cNvSpPr/>
          <p:nvPr/>
        </p:nvSpPr>
        <p:spPr>
          <a:xfrm>
            <a:off x="0" y="5474160"/>
            <a:ext cx="12191760" cy="138348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474" name="矩形 28"/>
          <p:cNvSpPr/>
          <p:nvPr/>
        </p:nvSpPr>
        <p:spPr>
          <a:xfrm>
            <a:off x="371592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75" name="content.2.title"/>
          <p:cNvSpPr/>
          <p:nvPr/>
        </p:nvSpPr>
        <p:spPr>
          <a:xfrm>
            <a:off x="393192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力量训练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content.2.content"/>
          <p:cNvSpPr/>
          <p:nvPr/>
        </p:nvSpPr>
        <p:spPr>
          <a:xfrm>
            <a:off x="3909600" y="379728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力量训练有助于增强肌肉，提升自信心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矩形 33"/>
          <p:cNvSpPr/>
          <p:nvPr/>
        </p:nvSpPr>
        <p:spPr>
          <a:xfrm>
            <a:off x="645084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78" name="content.3.title"/>
          <p:cNvSpPr/>
          <p:nvPr/>
        </p:nvSpPr>
        <p:spPr>
          <a:xfrm>
            <a:off x="670320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瑜伽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content.3.content"/>
          <p:cNvSpPr/>
          <p:nvPr/>
        </p:nvSpPr>
        <p:spPr>
          <a:xfrm>
            <a:off x="6666840" y="379800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瑜伽可以舒缓身心压力，改善情绪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矩形 38"/>
          <p:cNvSpPr/>
          <p:nvPr/>
        </p:nvSpPr>
        <p:spPr>
          <a:xfrm>
            <a:off x="9184680" y="2703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81" name="content.4.title"/>
          <p:cNvSpPr/>
          <p:nvPr/>
        </p:nvSpPr>
        <p:spPr>
          <a:xfrm>
            <a:off x="9420120" y="2931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户外运动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content.4.content"/>
          <p:cNvSpPr/>
          <p:nvPr/>
        </p:nvSpPr>
        <p:spPr>
          <a:xfrm>
            <a:off x="9420840" y="379728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户外运动有助于放松身心，与大自然亲近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如何通过运动调节心态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84" name="矩形 19"/>
          <p:cNvSpPr/>
          <p:nvPr/>
        </p:nvSpPr>
        <p:spPr>
          <a:xfrm>
            <a:off x="972360" y="2703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Arial"/>
              <a:ea typeface="微软雅黑"/>
            </a:endParaRPr>
          </a:p>
        </p:txBody>
      </p:sp>
      <p:sp>
        <p:nvSpPr>
          <p:cNvPr id="485" name="content.1.title"/>
          <p:cNvSpPr/>
          <p:nvPr/>
        </p:nvSpPr>
        <p:spPr>
          <a:xfrm>
            <a:off x="1125000" y="2931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有氧运动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content.1.content"/>
          <p:cNvSpPr/>
          <p:nvPr/>
        </p:nvSpPr>
        <p:spPr>
          <a:xfrm>
            <a:off x="1105560" y="379728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有氧运动可以提高心肺功能，增强心理素质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7" name="组合 4"/>
          <p:cNvGrpSpPr/>
          <p:nvPr/>
        </p:nvGrpSpPr>
        <p:grpSpPr>
          <a:xfrm>
            <a:off x="0" y="497520"/>
            <a:ext cx="3060720" cy="2445480"/>
            <a:chOff x="0" y="497520"/>
            <a:chExt cx="3060720" cy="2445480"/>
          </a:xfrm>
        </p:grpSpPr>
        <p:grpSp>
          <p:nvGrpSpPr>
            <p:cNvPr id="488" name="组合 19"/>
            <p:cNvGrpSpPr/>
            <p:nvPr/>
          </p:nvGrpSpPr>
          <p:grpSpPr>
            <a:xfrm>
              <a:off x="0" y="497520"/>
              <a:ext cx="3060720" cy="2040480"/>
              <a:chOff x="0" y="497520"/>
              <a:chExt cx="3060720" cy="2040480"/>
            </a:xfrm>
          </p:grpSpPr>
          <p:graphicFrame>
            <p:nvGraphicFramePr>
              <p:cNvPr id="489" name="图表 24"/>
              <p:cNvGraphicFramePr/>
              <p:nvPr/>
            </p:nvGraphicFramePr>
            <p:xfrm>
              <a:off x="0" y="497520"/>
              <a:ext cx="3060720" cy="2040480"/>
            </p:xfrm>
            <a:graphic>
              <a:graphicData uri="http://schemas.openxmlformats.org/drawingml/2006/chart">
                <c:chart xmlns:c="http://schemas.openxmlformats.org/drawingml/2006/chart" r:id="rId2"/>
              </a:graphicData>
            </a:graphic>
          </p:graphicFrame>
          <p:grpSp>
            <p:nvGrpSpPr>
              <p:cNvPr id="490" name="组合 25"/>
              <p:cNvGrpSpPr/>
              <p:nvPr/>
            </p:nvGrpSpPr>
            <p:grpSpPr>
              <a:xfrm>
                <a:off x="810000" y="812520"/>
                <a:ext cx="1394640" cy="1394640"/>
                <a:chOff x="810000" y="812520"/>
                <a:chExt cx="1394640" cy="1394640"/>
              </a:xfrm>
            </p:grpSpPr>
            <p:sp>
              <p:nvSpPr>
                <p:cNvPr id="491" name="椭圆 26"/>
                <p:cNvSpPr/>
                <p:nvPr/>
              </p:nvSpPr>
              <p:spPr>
                <a:xfrm>
                  <a:off x="810000" y="81252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92" name="Freeform 178"/>
                <p:cNvSpPr/>
                <p:nvPr/>
              </p:nvSpPr>
              <p:spPr>
                <a:xfrm>
                  <a:off x="1340280" y="1363320"/>
                  <a:ext cx="334440" cy="293400"/>
                </a:xfrm>
                <a:custGeom>
                  <a:gdLst>
                    <a:gd name="textAreaLeft" fmla="*/ 0 w 334440"/>
                    <a:gd name="textAreaRight" fmla="*/ 334800 w 334440"/>
                    <a:gd name="textAreaTop" fmla="*/ 0 h 293400"/>
                    <a:gd name="textAreaBottom" fmla="*/ 293760 h 293400"/>
                  </a:gdLst>
                  <a:rect l="textAreaLeft" t="textAreaTop" r="textAreaRight" b="textAreaBottom"/>
                  <a:pathLst>
                    <a:path w="192" h="168">
                      <a:moveTo>
                        <a:pt x="171" y="168"/>
                      </a:moveTo>
                      <a:cubicBezTo>
                        <a:pt x="99" y="168"/>
                        <a:pt x="99" y="168"/>
                        <a:pt x="99" y="168"/>
                      </a:cubicBezTo>
                      <a:cubicBezTo>
                        <a:pt x="92" y="168"/>
                        <a:pt x="92" y="168"/>
                        <a:pt x="92" y="168"/>
                      </a:cubicBezTo>
                      <a:cubicBezTo>
                        <a:pt x="19" y="168"/>
                        <a:pt x="19" y="168"/>
                        <a:pt x="19" y="168"/>
                      </a:cubicBezTo>
                      <a:cubicBezTo>
                        <a:pt x="9" y="168"/>
                        <a:pt x="0" y="157"/>
                        <a:pt x="0" y="14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1"/>
                        <a:pt x="9" y="32"/>
                        <a:pt x="19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42" y="7"/>
                        <a:pt x="53" y="0"/>
                        <a:pt x="64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36" y="0"/>
                        <a:pt x="148" y="7"/>
                        <a:pt x="152" y="17"/>
                      </a:cubicBezTo>
                      <a:cubicBezTo>
                        <a:pt x="157" y="32"/>
                        <a:pt x="157" y="32"/>
                        <a:pt x="157" y="32"/>
                      </a:cubicBezTo>
                      <a:cubicBezTo>
                        <a:pt x="171" y="32"/>
                        <a:pt x="171" y="32"/>
                        <a:pt x="171" y="32"/>
                      </a:cubicBezTo>
                      <a:cubicBezTo>
                        <a:pt x="182" y="32"/>
                        <a:pt x="192" y="42"/>
                        <a:pt x="192" y="53"/>
                      </a:cubicBezTo>
                      <a:cubicBezTo>
                        <a:pt x="192" y="146"/>
                        <a:pt x="192" y="146"/>
                        <a:pt x="192" y="146"/>
                      </a:cubicBezTo>
                      <a:cubicBezTo>
                        <a:pt x="192" y="157"/>
                        <a:pt x="182" y="168"/>
                        <a:pt x="171" y="168"/>
                      </a:cubicBezTo>
                      <a:close/>
                      <a:moveTo>
                        <a:pt x="95" y="40"/>
                      </a:moveTo>
                      <a:cubicBezTo>
                        <a:pt x="54" y="41"/>
                        <a:pt x="39" y="75"/>
                        <a:pt x="39" y="94"/>
                      </a:cubicBezTo>
                      <a:cubicBezTo>
                        <a:pt x="39" y="113"/>
                        <a:pt x="44" y="150"/>
                        <a:pt x="95" y="152"/>
                      </a:cubicBezTo>
                      <a:cubicBezTo>
                        <a:pt x="147" y="150"/>
                        <a:pt x="152" y="113"/>
                        <a:pt x="152" y="94"/>
                      </a:cubicBezTo>
                      <a:cubicBezTo>
                        <a:pt x="152" y="75"/>
                        <a:pt x="137" y="41"/>
                        <a:pt x="95" y="40"/>
                      </a:cubicBezTo>
                      <a:close/>
                      <a:moveTo>
                        <a:pt x="96" y="140"/>
                      </a:moveTo>
                      <a:cubicBezTo>
                        <a:pt x="71" y="140"/>
                        <a:pt x="52" y="120"/>
                        <a:pt x="52" y="96"/>
                      </a:cubicBezTo>
                      <a:cubicBezTo>
                        <a:pt x="52" y="72"/>
                        <a:pt x="71" y="52"/>
                        <a:pt x="96" y="52"/>
                      </a:cubicBezTo>
                      <a:cubicBezTo>
                        <a:pt x="120" y="52"/>
                        <a:pt x="140" y="72"/>
                        <a:pt x="140" y="96"/>
                      </a:cubicBezTo>
                      <a:cubicBezTo>
                        <a:pt x="140" y="120"/>
                        <a:pt x="120" y="140"/>
                        <a:pt x="96" y="140"/>
                      </a:cubicBezTo>
                      <a:close/>
                    </a:path>
                  </a:pathLst>
                </a:custGeom>
                <a:solidFill>
                  <a:srgbClr val="094153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000000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93" name="TextBox 22"/>
            <p:cNvSpPr/>
            <p:nvPr/>
          </p:nvSpPr>
          <p:spPr>
            <a:xfrm>
              <a:off x="1038240" y="2426400"/>
              <a:ext cx="11246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/>
                </a:tabLst>
              </a:pPr>
              <a:r>
                <a:rPr lang="en-US" sz="2800" b="1" strike="noStrike" spc="-1">
                  <a:solidFill>
                    <a:srgbClr val="094153"/>
                  </a:solidFill>
                  <a:latin typeface="Arial"/>
                  <a:ea typeface="微软雅黑"/>
                </a:rPr>
                <a:t> 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94" name="组合 8"/>
          <p:cNvGrpSpPr/>
          <p:nvPr/>
        </p:nvGrpSpPr>
        <p:grpSpPr>
          <a:xfrm>
            <a:off x="2778120" y="497520"/>
            <a:ext cx="3060720" cy="2445480"/>
            <a:chOff x="2778120" y="497520"/>
            <a:chExt cx="3060720" cy="2445480"/>
          </a:xfrm>
        </p:grpSpPr>
        <p:sp>
          <p:nvSpPr>
            <p:cNvPr id="495" name="Freeform 185"/>
            <p:cNvSpPr/>
            <p:nvPr/>
          </p:nvSpPr>
          <p:spPr>
            <a:xfrm>
              <a:off x="4141080" y="1353600"/>
              <a:ext cx="334440" cy="328320"/>
            </a:xfrm>
            <a:custGeom>
              <a:gdLst>
                <a:gd name="textAreaLeft" fmla="*/ 0 w 334440"/>
                <a:gd name="textAreaRight" fmla="*/ 334800 w 334440"/>
                <a:gd name="textAreaTop" fmla="*/ 0 h 328320"/>
                <a:gd name="textAreaBottom" fmla="*/ 328680 h 328320"/>
              </a:gdLst>
              <a:rect l="textAreaLeft" t="textAreaTop" r="textAreaRight" b="textAreaBottom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96" name="组合 6"/>
            <p:cNvGrpSpPr/>
            <p:nvPr/>
          </p:nvGrpSpPr>
          <p:grpSpPr>
            <a:xfrm>
              <a:off x="2778120" y="497520"/>
              <a:ext cx="3060720" cy="2445480"/>
              <a:chOff x="2778120" y="497520"/>
              <a:chExt cx="3060720" cy="2445480"/>
            </a:xfrm>
          </p:grpSpPr>
          <p:grpSp>
            <p:nvGrpSpPr>
              <p:cNvPr id="497" name="组合 13"/>
              <p:cNvGrpSpPr/>
              <p:nvPr/>
            </p:nvGrpSpPr>
            <p:grpSpPr>
              <a:xfrm>
                <a:off x="2778120" y="497520"/>
                <a:ext cx="3060720" cy="2040480"/>
                <a:chOff x="2778120" y="497520"/>
                <a:chExt cx="3060720" cy="2040480"/>
              </a:xfrm>
            </p:grpSpPr>
            <p:graphicFrame>
              <p:nvGraphicFramePr>
                <p:cNvPr id="498" name="图表 29"/>
                <p:cNvGraphicFramePr/>
                <p:nvPr/>
              </p:nvGraphicFramePr>
              <p:xfrm>
                <a:off x="2778120" y="497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3"/>
                </a:graphicData>
              </a:graphic>
            </p:graphicFrame>
            <p:sp>
              <p:nvSpPr>
                <p:cNvPr id="499" name="椭圆 9"/>
                <p:cNvSpPr/>
                <p:nvPr/>
              </p:nvSpPr>
              <p:spPr>
                <a:xfrm>
                  <a:off x="3588480" y="812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500" name="TextBox 23"/>
              <p:cNvSpPr/>
              <p:nvPr/>
            </p:nvSpPr>
            <p:spPr>
              <a:xfrm>
                <a:off x="3793680" y="24264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501" name="组合 10"/>
          <p:cNvGrpSpPr/>
          <p:nvPr/>
        </p:nvGrpSpPr>
        <p:grpSpPr>
          <a:xfrm>
            <a:off x="5469480" y="508320"/>
            <a:ext cx="3060720" cy="2445480"/>
            <a:chOff x="5469480" y="508320"/>
            <a:chExt cx="3060720" cy="2445480"/>
          </a:xfrm>
        </p:grpSpPr>
        <p:grpSp>
          <p:nvGrpSpPr>
            <p:cNvPr id="502" name="组合 11"/>
            <p:cNvGrpSpPr/>
            <p:nvPr/>
          </p:nvGrpSpPr>
          <p:grpSpPr>
            <a:xfrm>
              <a:off x="5469480" y="508320"/>
              <a:ext cx="3060720" cy="2445480"/>
              <a:chOff x="5469480" y="508320"/>
              <a:chExt cx="3060720" cy="2445480"/>
            </a:xfrm>
          </p:grpSpPr>
          <p:grpSp>
            <p:nvGrpSpPr>
              <p:cNvPr id="503" name="组合 14"/>
              <p:cNvGrpSpPr/>
              <p:nvPr/>
            </p:nvGrpSpPr>
            <p:grpSpPr>
              <a:xfrm>
                <a:off x="5469480" y="508320"/>
                <a:ext cx="3060720" cy="2040480"/>
                <a:chOff x="5469480" y="508320"/>
                <a:chExt cx="3060720" cy="2040480"/>
              </a:xfrm>
            </p:grpSpPr>
            <p:graphicFrame>
              <p:nvGraphicFramePr>
                <p:cNvPr id="504" name="图表 32"/>
                <p:cNvGraphicFramePr/>
                <p:nvPr/>
              </p:nvGraphicFramePr>
              <p:xfrm>
                <a:off x="5469480" y="5083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4"/>
                </a:graphicData>
              </a:graphic>
            </p:graphicFrame>
            <p:sp>
              <p:nvSpPr>
                <p:cNvPr id="505" name="椭圆 13"/>
                <p:cNvSpPr/>
                <p:nvPr/>
              </p:nvSpPr>
              <p:spPr>
                <a:xfrm>
                  <a:off x="6280200" y="8236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506" name="TextBox 24"/>
              <p:cNvSpPr/>
              <p:nvPr/>
            </p:nvSpPr>
            <p:spPr>
              <a:xfrm>
                <a:off x="6507720" y="243720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094153"/>
                    </a:solidFill>
                    <a:latin typeface="Arial"/>
                    <a:ea typeface="微软雅黑"/>
                  </a:rPr>
                  <a:t> 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07" name="Group 65"/>
            <p:cNvGrpSpPr/>
            <p:nvPr/>
          </p:nvGrpSpPr>
          <p:grpSpPr>
            <a:xfrm>
              <a:off x="6753240" y="1356480"/>
              <a:ext cx="479880" cy="476640"/>
              <a:chOff x="6753240" y="1356480"/>
              <a:chExt cx="479880" cy="476640"/>
            </a:xfrm>
          </p:grpSpPr>
          <p:sp>
            <p:nvSpPr>
              <p:cNvPr id="508" name="Freeform 38"/>
              <p:cNvSpPr/>
              <p:nvPr/>
            </p:nvSpPr>
            <p:spPr>
              <a:xfrm>
                <a:off x="6753240" y="1356480"/>
                <a:ext cx="479880" cy="476640"/>
              </a:xfrm>
              <a:custGeom>
                <a:gdLst>
                  <a:gd name="textAreaLeft" fmla="*/ 0 w 479880"/>
                  <a:gd name="textAreaRight" fmla="*/ 480240 w 479880"/>
                  <a:gd name="textAreaTop" fmla="*/ 0 h 476640"/>
                  <a:gd name="textAreaBottom" fmla="*/ 477000 h 476640"/>
                </a:gdLst>
                <a:rect l="textAreaLeft" t="textAreaTop" r="textAreaRight" b="textAreaBottom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09" name="Freeform 39"/>
              <p:cNvSpPr/>
              <p:nvPr/>
            </p:nvSpPr>
            <p:spPr>
              <a:xfrm>
                <a:off x="6927480" y="1478160"/>
                <a:ext cx="144360" cy="203400"/>
              </a:xfrm>
              <a:custGeom>
                <a:gdLst>
                  <a:gd name="textAreaLeft" fmla="*/ 0 w 144360"/>
                  <a:gd name="textAreaRight" fmla="*/ 144720 w 144360"/>
                  <a:gd name="textAreaTop" fmla="*/ 0 h 203400"/>
                  <a:gd name="textAreaBottom" fmla="*/ 203760 h 203400"/>
                </a:gdLst>
                <a:rect l="textAreaLeft" t="textAreaTop" r="textAreaRight" b="textAreaBottom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solidFill>
                <a:srgbClr val="094153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0" name="Oval 40"/>
              <p:cNvSpPr/>
              <p:nvPr/>
            </p:nvSpPr>
            <p:spPr>
              <a:xfrm>
                <a:off x="6983640" y="1590120"/>
                <a:ext cx="12960" cy="12960"/>
              </a:xfrm>
              <a:prstGeom prst="ellipse">
                <a:avLst/>
              </a:prstGeom>
              <a:solidFill>
                <a:srgbClr val="143F6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4680" bIns="4680"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511" name="组合 15"/>
          <p:cNvGrpSpPr/>
          <p:nvPr/>
        </p:nvGrpSpPr>
        <p:grpSpPr>
          <a:xfrm>
            <a:off x="8161920" y="389520"/>
            <a:ext cx="3060720" cy="2445840"/>
            <a:chOff x="8161920" y="389520"/>
            <a:chExt cx="3060720" cy="2445840"/>
          </a:xfrm>
        </p:grpSpPr>
        <p:sp>
          <p:nvSpPr>
            <p:cNvPr id="512" name="Freeform 176"/>
            <p:cNvSpPr/>
            <p:nvPr/>
          </p:nvSpPr>
          <p:spPr>
            <a:xfrm>
              <a:off x="9521640" y="1237680"/>
              <a:ext cx="340920" cy="344160"/>
            </a:xfrm>
            <a:custGeom>
              <a:gdLst>
                <a:gd name="textAreaLeft" fmla="*/ 0 w 340920"/>
                <a:gd name="textAreaRight" fmla="*/ 341280 w 340920"/>
                <a:gd name="textAreaTop" fmla="*/ 0 h 344160"/>
                <a:gd name="textAreaBottom" fmla="*/ 344520 h 344160"/>
              </a:gdLst>
              <a:rect l="textAreaLeft" t="textAreaTop" r="textAreaRight" b="textAreaBottom"/>
              <a:pathLst>
                <a:path w="196" h="197">
                  <a:moveTo>
                    <a:pt x="192" y="173"/>
                  </a:moveTo>
                  <a:cubicBezTo>
                    <a:pt x="192" y="184"/>
                    <a:pt x="183" y="193"/>
                    <a:pt x="172" y="193"/>
                  </a:cubicBezTo>
                  <a:cubicBezTo>
                    <a:pt x="172" y="193"/>
                    <a:pt x="135" y="197"/>
                    <a:pt x="99" y="197"/>
                  </a:cubicBezTo>
                  <a:cubicBezTo>
                    <a:pt x="62" y="197"/>
                    <a:pt x="24" y="193"/>
                    <a:pt x="24" y="193"/>
                  </a:cubicBezTo>
                  <a:cubicBezTo>
                    <a:pt x="13" y="193"/>
                    <a:pt x="4" y="184"/>
                    <a:pt x="4" y="173"/>
                  </a:cubicBezTo>
                  <a:cubicBezTo>
                    <a:pt x="4" y="173"/>
                    <a:pt x="0" y="149"/>
                    <a:pt x="0" y="125"/>
                  </a:cubicBezTo>
                  <a:cubicBezTo>
                    <a:pt x="0" y="101"/>
                    <a:pt x="4" y="77"/>
                    <a:pt x="4" y="77"/>
                  </a:cubicBezTo>
                  <a:cubicBezTo>
                    <a:pt x="4" y="66"/>
                    <a:pt x="9" y="57"/>
                    <a:pt x="24" y="57"/>
                  </a:cubicBezTo>
                  <a:cubicBezTo>
                    <a:pt x="25" y="57"/>
                    <a:pt x="62" y="53"/>
                    <a:pt x="99" y="53"/>
                  </a:cubicBezTo>
                  <a:cubicBezTo>
                    <a:pt x="135" y="53"/>
                    <a:pt x="172" y="57"/>
                    <a:pt x="172" y="57"/>
                  </a:cubicBezTo>
                  <a:cubicBezTo>
                    <a:pt x="183" y="57"/>
                    <a:pt x="192" y="66"/>
                    <a:pt x="192" y="77"/>
                  </a:cubicBezTo>
                  <a:cubicBezTo>
                    <a:pt x="192" y="77"/>
                    <a:pt x="196" y="101"/>
                    <a:pt x="196" y="125"/>
                  </a:cubicBezTo>
                  <a:cubicBezTo>
                    <a:pt x="196" y="149"/>
                    <a:pt x="192" y="173"/>
                    <a:pt x="192" y="173"/>
                  </a:cubicBezTo>
                  <a:close/>
                  <a:moveTo>
                    <a:pt x="148" y="89"/>
                  </a:moveTo>
                  <a:cubicBezTo>
                    <a:pt x="148" y="80"/>
                    <a:pt x="141" y="73"/>
                    <a:pt x="132" y="73"/>
                  </a:cubicBezTo>
                  <a:cubicBezTo>
                    <a:pt x="132" y="73"/>
                    <a:pt x="114" y="69"/>
                    <a:pt x="85" y="69"/>
                  </a:cubicBezTo>
                  <a:cubicBezTo>
                    <a:pt x="55" y="69"/>
                    <a:pt x="34" y="73"/>
                    <a:pt x="33" y="73"/>
                  </a:cubicBezTo>
                  <a:cubicBezTo>
                    <a:pt x="21" y="73"/>
                    <a:pt x="17" y="80"/>
                    <a:pt x="17" y="89"/>
                  </a:cubicBezTo>
                  <a:cubicBezTo>
                    <a:pt x="17" y="89"/>
                    <a:pt x="14" y="108"/>
                    <a:pt x="14" y="127"/>
                  </a:cubicBezTo>
                  <a:cubicBezTo>
                    <a:pt x="14" y="146"/>
                    <a:pt x="17" y="161"/>
                    <a:pt x="17" y="161"/>
                  </a:cubicBezTo>
                  <a:cubicBezTo>
                    <a:pt x="17" y="170"/>
                    <a:pt x="24" y="177"/>
                    <a:pt x="33" y="177"/>
                  </a:cubicBezTo>
                  <a:cubicBezTo>
                    <a:pt x="33" y="177"/>
                    <a:pt x="55" y="181"/>
                    <a:pt x="85" y="181"/>
                  </a:cubicBezTo>
                  <a:cubicBezTo>
                    <a:pt x="114" y="181"/>
                    <a:pt x="132" y="177"/>
                    <a:pt x="132" y="177"/>
                  </a:cubicBezTo>
                  <a:cubicBezTo>
                    <a:pt x="141" y="177"/>
                    <a:pt x="148" y="170"/>
                    <a:pt x="148" y="161"/>
                  </a:cubicBezTo>
                  <a:cubicBezTo>
                    <a:pt x="148" y="161"/>
                    <a:pt x="152" y="146"/>
                    <a:pt x="152" y="127"/>
                  </a:cubicBezTo>
                  <a:cubicBezTo>
                    <a:pt x="152" y="108"/>
                    <a:pt x="148" y="89"/>
                    <a:pt x="148" y="89"/>
                  </a:cubicBezTo>
                  <a:close/>
                  <a:moveTo>
                    <a:pt x="155" y="168"/>
                  </a:moveTo>
                  <a:cubicBezTo>
                    <a:pt x="155" y="176"/>
                    <a:pt x="162" y="182"/>
                    <a:pt x="170" y="182"/>
                  </a:cubicBezTo>
                  <a:cubicBezTo>
                    <a:pt x="178" y="182"/>
                    <a:pt x="184" y="176"/>
                    <a:pt x="184" y="168"/>
                  </a:cubicBezTo>
                  <a:cubicBezTo>
                    <a:pt x="184" y="160"/>
                    <a:pt x="178" y="153"/>
                    <a:pt x="170" y="153"/>
                  </a:cubicBezTo>
                  <a:cubicBezTo>
                    <a:pt x="162" y="153"/>
                    <a:pt x="155" y="160"/>
                    <a:pt x="155" y="168"/>
                  </a:cubicBezTo>
                  <a:close/>
                  <a:moveTo>
                    <a:pt x="185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85" y="97"/>
                    <a:pt x="185" y="97"/>
                    <a:pt x="185" y="97"/>
                  </a:cubicBezTo>
                  <a:lnTo>
                    <a:pt x="185" y="89"/>
                  </a:lnTo>
                  <a:close/>
                  <a:moveTo>
                    <a:pt x="185" y="105"/>
                  </a:moveTo>
                  <a:cubicBezTo>
                    <a:pt x="161" y="105"/>
                    <a:pt x="161" y="105"/>
                    <a:pt x="161" y="105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85" y="113"/>
                    <a:pt x="185" y="113"/>
                    <a:pt x="185" y="113"/>
                  </a:cubicBezTo>
                  <a:lnTo>
                    <a:pt x="185" y="105"/>
                  </a:lnTo>
                  <a:close/>
                  <a:moveTo>
                    <a:pt x="185" y="121"/>
                  </a:moveTo>
                  <a:cubicBezTo>
                    <a:pt x="161" y="121"/>
                    <a:pt x="161" y="121"/>
                    <a:pt x="161" y="121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85" y="121"/>
                  </a:lnTo>
                  <a:close/>
                  <a:moveTo>
                    <a:pt x="179" y="168"/>
                  </a:moveTo>
                  <a:cubicBezTo>
                    <a:pt x="179" y="173"/>
                    <a:pt x="175" y="177"/>
                    <a:pt x="169" y="177"/>
                  </a:cubicBezTo>
                  <a:cubicBezTo>
                    <a:pt x="164" y="177"/>
                    <a:pt x="160" y="173"/>
                    <a:pt x="160" y="168"/>
                  </a:cubicBezTo>
                  <a:cubicBezTo>
                    <a:pt x="160" y="162"/>
                    <a:pt x="164" y="158"/>
                    <a:pt x="169" y="158"/>
                  </a:cubicBezTo>
                  <a:cubicBezTo>
                    <a:pt x="175" y="158"/>
                    <a:pt x="179" y="162"/>
                    <a:pt x="179" y="168"/>
                  </a:cubicBezTo>
                  <a:close/>
                  <a:moveTo>
                    <a:pt x="120" y="173"/>
                  </a:moveTo>
                  <a:cubicBezTo>
                    <a:pt x="40" y="173"/>
                    <a:pt x="40" y="173"/>
                    <a:pt x="40" y="173"/>
                  </a:cubicBezTo>
                  <a:cubicBezTo>
                    <a:pt x="29" y="173"/>
                    <a:pt x="20" y="164"/>
                    <a:pt x="20" y="153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86"/>
                    <a:pt x="29" y="77"/>
                    <a:pt x="40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35" y="77"/>
                    <a:pt x="144" y="86"/>
                    <a:pt x="144" y="97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44" y="164"/>
                    <a:pt x="131" y="173"/>
                    <a:pt x="120" y="173"/>
                  </a:cubicBezTo>
                  <a:close/>
                  <a:moveTo>
                    <a:pt x="159" y="13"/>
                  </a:moveTo>
                  <a:cubicBezTo>
                    <a:pt x="158" y="13"/>
                    <a:pt x="158" y="13"/>
                    <a:pt x="157" y="13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3"/>
                    <a:pt x="156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0"/>
                    <a:pt x="163" y="13"/>
                    <a:pt x="159" y="13"/>
                  </a:cubicBezTo>
                  <a:close/>
                  <a:moveTo>
                    <a:pt x="79" y="33"/>
                  </a:moveTo>
                  <a:cubicBezTo>
                    <a:pt x="115" y="33"/>
                    <a:pt x="115" y="33"/>
                    <a:pt x="115" y="33"/>
                  </a:cubicBezTo>
                  <a:cubicBezTo>
                    <a:pt x="123" y="33"/>
                    <a:pt x="129" y="41"/>
                    <a:pt x="129" y="49"/>
                  </a:cubicBezTo>
                  <a:cubicBezTo>
                    <a:pt x="106" y="49"/>
                    <a:pt x="85" y="49"/>
                    <a:pt x="65" y="49"/>
                  </a:cubicBezTo>
                  <a:cubicBezTo>
                    <a:pt x="65" y="41"/>
                    <a:pt x="71" y="33"/>
                    <a:pt x="79" y="33"/>
                  </a:cubicBezTo>
                  <a:close/>
                  <a:moveTo>
                    <a:pt x="58" y="36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29" y="13"/>
                    <a:pt x="27" y="10"/>
                    <a:pt x="27" y="7"/>
                  </a:cubicBezTo>
                  <a:cubicBezTo>
                    <a:pt x="27" y="3"/>
                    <a:pt x="29" y="0"/>
                    <a:pt x="33" y="0"/>
                  </a:cubicBezTo>
                  <a:cubicBezTo>
                    <a:pt x="37" y="0"/>
                    <a:pt x="40" y="3"/>
                    <a:pt x="40" y="7"/>
                  </a:cubicBezTo>
                  <a:cubicBezTo>
                    <a:pt x="40" y="8"/>
                    <a:pt x="39" y="9"/>
                    <a:pt x="39" y="10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36"/>
                  </a:lnTo>
                  <a:close/>
                </a:path>
              </a:pathLst>
            </a:custGeom>
            <a:solidFill>
              <a:srgbClr val="6DBA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13" name="组合 16"/>
            <p:cNvGrpSpPr/>
            <p:nvPr/>
          </p:nvGrpSpPr>
          <p:grpSpPr>
            <a:xfrm>
              <a:off x="8161920" y="389520"/>
              <a:ext cx="3060720" cy="2445840"/>
              <a:chOff x="8161920" y="389520"/>
              <a:chExt cx="3060720" cy="2445840"/>
            </a:xfrm>
          </p:grpSpPr>
          <p:grpSp>
            <p:nvGrpSpPr>
              <p:cNvPr id="514" name="组合 14"/>
              <p:cNvGrpSpPr/>
              <p:nvPr/>
            </p:nvGrpSpPr>
            <p:grpSpPr>
              <a:xfrm>
                <a:off x="8161920" y="389520"/>
                <a:ext cx="3060720" cy="2040480"/>
                <a:chOff x="8161920" y="389520"/>
                <a:chExt cx="3060720" cy="2040480"/>
              </a:xfrm>
            </p:grpSpPr>
            <p:graphicFrame>
              <p:nvGraphicFramePr>
                <p:cNvPr id="515" name="图表 62"/>
                <p:cNvGraphicFramePr/>
                <p:nvPr/>
              </p:nvGraphicFramePr>
              <p:xfrm>
                <a:off x="8161920" y="389520"/>
                <a:ext cx="3060720" cy="2040480"/>
              </p:xfrm>
              <a:graphic>
                <a:graphicData uri="http://schemas.openxmlformats.org/drawingml/2006/chart">
                  <c:chart xmlns:c="http://schemas.openxmlformats.org/drawingml/2006/chart" r:id="rId5"/>
                </a:graphicData>
              </a:graphic>
            </p:graphicFrame>
            <p:sp>
              <p:nvSpPr>
                <p:cNvPr id="516" name="椭圆 63"/>
                <p:cNvSpPr/>
                <p:nvPr/>
              </p:nvSpPr>
              <p:spPr>
                <a:xfrm>
                  <a:off x="8972280" y="704880"/>
                  <a:ext cx="1394640" cy="1394640"/>
                </a:xfrm>
                <a:prstGeom prst="ellipse">
                  <a:avLst/>
                </a:prstGeom>
                <a:noFill/>
                <a:ln>
                  <a:solidFill>
                    <a:srgbClr val="E7E6E6">
                      <a:lumMod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914400">
                    <a:lnSpc>
                      <a:spcPct val="100000"/>
                    </a:lnSpc>
                    <a:tabLst>
                      <a:tab pos="0"/>
                    </a:tabLst>
                  </a:pPr>
                  <a:endParaRPr lang="en-US" sz="1800" b="0" strike="noStrike" spc="-1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517" name="TextBox 24"/>
              <p:cNvSpPr/>
              <p:nvPr/>
            </p:nvSpPr>
            <p:spPr>
              <a:xfrm>
                <a:off x="9199800" y="2318760"/>
                <a:ext cx="1124640" cy="5166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/>
                  </a:tabLst>
                </a:pPr>
                <a:r>
                  <a:rPr lang="en-US" sz="2800" b="1" strike="noStrike" spc="-1">
                    <a:solidFill>
                      <a:srgbClr val="6DBACE"/>
                    </a:solidFill>
                    <a:latin typeface="Arial"/>
                    <a:ea typeface="微软雅黑"/>
                  </a:rPr>
                  <a:t>91%</a:t>
                </a:r>
                <a:endParaRPr lang="en-US" sz="2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良好的人际关系对心态的影响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19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有亲密的人际关系可以减轻孤独感和抑郁情绪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减轻孤独感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与他人交往可以锻炼社交能力，促进心理健康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增强社交能力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良好的人际关系可以提供情感支持和帮助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提供支持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矩形 25"/>
          <p:cNvSpPr/>
          <p:nvPr/>
        </p:nvSpPr>
        <p:spPr>
          <a:xfrm>
            <a:off x="6341040" y="0"/>
            <a:ext cx="5850360" cy="6857640"/>
          </a:xfrm>
          <a:prstGeom prst="rect">
            <a:avLst/>
          </a:prstGeom>
          <a:solidFill>
            <a:srgbClr val="09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529" name="图片 7"/>
          <p:cNvPicPr/>
          <p:nvPr/>
        </p:nvPicPr>
        <p:blipFill>
          <a:blip r:embed="rId2"/>
          <a:srcRect l="61707" t="1330" r="6548" b="22518"/>
          <a:stretch>
            <a:fillRect/>
          </a:stretch>
        </p:blipFill>
        <p:spPr>
          <a:xfrm>
            <a:off x="42120" y="30600"/>
            <a:ext cx="827280" cy="84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0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68611" lnSpcReduction="10000"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dk1"/>
                </a:solidFill>
                <a:latin typeface="Arial"/>
                <a:ea typeface="微软雅黑"/>
              </a:rPr>
              <a:t>如何建立和维护健康的人际关系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31" name="content"/>
          <p:cNvSpPr/>
          <p:nvPr/>
        </p:nvSpPr>
        <p:spPr>
          <a:xfrm>
            <a:off x="5199840" y="24674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建立健康的人际关系需要建立信任、尊重和沟通。要注意倾听他人的需求，尊重对方的个人空间和意见，及时沟通解决问题。同时，要学会包容和理解，接纳他人的不足，共同成长，建立和谐的人际关系。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2" name="图片 1"/>
          <p:cNvPicPr/>
          <p:nvPr/>
        </p:nvPicPr>
        <p:blipFill>
          <a:blip r:embed="rId3"/>
          <a:srcRect l="5972" t="14324" r="70418" b="15094"/>
          <a:stretch>
            <a:fillRect/>
          </a:stretch>
        </p:blipFill>
        <p:spPr>
          <a:xfrm>
            <a:off x="-96840" y="847800"/>
            <a:ext cx="4601520" cy="585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https://d.book118.com/046240215012010104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189</Paragraphs>
  <Slides>23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Wingdings</vt:lpstr>
      <vt:lpstr>Symbol</vt:lpstr>
      <vt:lpstr>Helvetica Light</vt:lpstr>
      <vt:lpstr>DejaVu Sans</vt:lpstr>
      <vt:lpstr>Office Theme</vt:lpstr>
      <vt:lpstr>培养健康心态抵御压力</vt:lpstr>
      <vt:lpstr>目录</vt:lpstr>
      <vt:lpstr>第1章 培养健康心态的重要性</vt:lpstr>
      <vt:lpstr> </vt:lpstr>
      <vt:lpstr>压力对身体的影响</vt:lpstr>
      <vt:lpstr>心态与情绪调节</vt:lpstr>
      <vt:lpstr>培养健康心态的方法</vt:lpstr>
      <vt:lpstr>培养健康心态的重要性</vt:lpstr>
      <vt:lpstr>第2章 积极应对压力的策略</vt:lpstr>
      <vt:lpstr> </vt:lpstr>
      <vt:lpstr>积极的心态</vt:lpstr>
      <vt:lpstr>压力下的应对策略</vt:lpstr>
      <vt:lpstr>压力管理的工具</vt:lpstr>
      <vt:lpstr>重点总结</vt:lpstr>
      <vt:lpstr>结尾</vt:lpstr>
      <vt:lpstr>第3章 健康生活方式对心态的影响</vt:lpstr>
      <vt:lpstr> </vt:lpstr>
      <vt:lpstr>健康饮食对心态的重要性</vt:lpstr>
      <vt:lpstr>运动对心理健康的益处</vt:lpstr>
      <vt:lpstr>如何通过运动调节心态</vt:lpstr>
      <vt:lpstr>良好的人际关系对心态的影响</vt:lpstr>
      <vt:lpstr>如何建立和维护健康的人际关系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2024-09-29T14:42:00.146</cp:lastPrinted>
  <dcterms:created xsi:type="dcterms:W3CDTF">2024-09-29T06:42:00Z</dcterms:created>
  <dcterms:modified xsi:type="dcterms:W3CDTF">2024-09-29T06:42:03Z</dcterms:modified>
</cp:coreProperties>
</file>