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8F09D0-3CD9-4D1C-A6B5-CDFBCC33C1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ED33F8-891D-4C6D-9305-D2DECEB218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39AA11-E4E6-4F49-A368-A1B94D5F29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414B91-9B67-4344-A2D8-1D7E758EB7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3D12F7-895D-45AF-9098-E10B739A9F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6AF22B8-2341-495B-AEC1-A0CEF8E457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A01651-EF60-45F3-906A-0440BCE56D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1C762F-94FC-42E2-B18C-B856B6A364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D77F68-D4D8-4900-946C-4566FC4CB1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1DBEE2-35AA-40C7-A544-88C1FBB043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EC1BA1-5019-4F64-94B5-B41A2144A3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2" name="Holder 2"/>
          <p:cNvSpPr>
            <a:spLocks noGrp="1"/>
          </p:cNvSpPr>
          <p:nvPr>
            <p:ph type="ctrTitle"/>
          </p:nvPr>
        </p:nvSpPr>
        <p:spPr>
          <a:xfrm>
            <a:off x="1432590" y="270988"/>
            <a:ext cx="1058545" cy="528320"/>
          </a:xfrm>
          <a:prstGeom prst="rect">
            <a:avLst/>
          </a:prstGeom>
        </p:spPr>
        <p:txBody>
          <a:bodyPr wrap="square" lIns="0" tIns="0" rIns="0" bIns="0">
            <a:spAutoFit/>
          </a:bodyPr>
          <a:lstStyle>
            <a:lvl1pPr>
              <a:defRPr sz="3300" b="1" i="0">
                <a:solidFill>
                  <a:srgbClr val="131416"/>
                </a:solidFill>
                <a:latin typeface="微软雅黑"/>
                <a:cs typeface="微软雅黑"/>
              </a:defRPr>
            </a:lvl1pPr>
          </a:lstStyle>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9600" b="1" i="0">
                <a:solidFill>
                  <a:srgbClr val="131416"/>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300" b="1" i="0">
                <a:solidFill>
                  <a:srgbClr val="131416"/>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sz="9600" b="1" i="0">
                <a:solidFill>
                  <a:srgbClr val="131416"/>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300" b="1" i="0">
                <a:solidFill>
                  <a:srgbClr val="131416"/>
                </a:solidFill>
                <a:latin typeface="微软雅黑"/>
                <a:cs typeface="微软雅黑"/>
              </a:defRPr>
            </a:lvl1pPr>
          </a:lstStyle>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300" b="1" i="0">
                <a:solidFill>
                  <a:srgbClr val="131416"/>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2.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12192000" cy="6858000"/>
          </a:xfrm>
          <a:prstGeom prst="rect">
            <a:avLst/>
          </a:prstGeom>
        </p:spPr>
      </p:pic>
      <p:sp>
        <p:nvSpPr>
          <p:cNvPr id="2" name="Holder 2"/>
          <p:cNvSpPr>
            <a:spLocks noGrp="1"/>
          </p:cNvSpPr>
          <p:nvPr>
            <p:ph type="title"/>
          </p:nvPr>
        </p:nvSpPr>
        <p:spPr>
          <a:xfrm>
            <a:off x="1205967" y="270988"/>
            <a:ext cx="4978400" cy="532346"/>
          </a:xfrm>
          <a:prstGeom prst="rect">
            <a:avLst/>
          </a:prstGeom>
        </p:spPr>
        <p:txBody>
          <a:bodyPr wrap="square" lIns="0" tIns="0" rIns="0" bIns="0">
            <a:spAutoFit/>
          </a:bodyPr>
          <a:lstStyle>
            <a:lvl1pPr>
              <a:defRPr sz="3300" b="1" i="0">
                <a:solidFill>
                  <a:srgbClr val="131416"/>
                </a:solidFill>
                <a:latin typeface="微软雅黑"/>
                <a:cs typeface="微软雅黑"/>
              </a:defRPr>
            </a:lvl1pPr>
          </a:lstStyle>
          <a:p/>
        </p:txBody>
      </p:sp>
      <p:sp>
        <p:nvSpPr>
          <p:cNvPr id="3" name="Holder 3"/>
          <p:cNvSpPr>
            <a:spLocks noGrp="1"/>
          </p:cNvSpPr>
          <p:nvPr>
            <p:ph type="body" idx="1"/>
          </p:nvPr>
        </p:nvSpPr>
        <p:spPr>
          <a:xfrm>
            <a:off x="872902" y="1930089"/>
            <a:ext cx="5315585" cy="2199004"/>
          </a:xfrm>
          <a:prstGeom prst="rect">
            <a:avLst/>
          </a:prstGeom>
        </p:spPr>
        <p:txBody>
          <a:bodyPr wrap="square" lIns="0" tIns="0" rIns="0" bIns="0">
            <a:spAutoFit/>
          </a:bodyPr>
          <a:lstStyle>
            <a:lvl1pPr>
              <a:defRPr sz="9600" b="1" i="0">
                <a:solidFill>
                  <a:srgbClr val="131416"/>
                </a:solidFill>
                <a:latin typeface="微软雅黑"/>
                <a:cs typeface="微软雅黑"/>
              </a:defRPr>
            </a:lvl1pPr>
          </a:lstStyle>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11" Type="http://schemas.openxmlformats.org/officeDocument/2006/relationships/image" Target="../media/image14.png"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9.png" /><Relationship Id="rId7" Type="http://schemas.openxmlformats.org/officeDocument/2006/relationships/image" Target="../media/image10.png" /><Relationship Id="rId8" Type="http://schemas.openxmlformats.org/officeDocument/2006/relationships/image" Target="../media/image11.png" /><Relationship Id="rId9" Type="http://schemas.openxmlformats.org/officeDocument/2006/relationships/image" Target="../media/image1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11" Type="http://schemas.openxmlformats.org/officeDocument/2006/relationships/image" Target="../media/image14.png" /><Relationship Id="rId2" Type="http://schemas.openxmlformats.org/officeDocument/2006/relationships/image" Target="../media/image1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9.png" /><Relationship Id="rId7" Type="http://schemas.openxmlformats.org/officeDocument/2006/relationships/image" Target="../media/image10.png" /><Relationship Id="rId8" Type="http://schemas.openxmlformats.org/officeDocument/2006/relationships/image" Target="../media/image11.png" /><Relationship Id="rId9" Type="http://schemas.openxmlformats.org/officeDocument/2006/relationships/image" Target="../media/image1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2" Type="http://schemas.openxmlformats.org/officeDocument/2006/relationships/image" Target="../media/image6.png" /><Relationship Id="rId3" Type="http://schemas.openxmlformats.org/officeDocument/2006/relationships/image" Target="../media/image8.png" /><Relationship Id="rId4" Type="http://schemas.openxmlformats.org/officeDocument/2006/relationships/image" Target="../media/image7.png" /><Relationship Id="rId5" Type="http://schemas.openxmlformats.org/officeDocument/2006/relationships/image" Target="../media/image10.png" /><Relationship Id="rId6" Type="http://schemas.openxmlformats.org/officeDocument/2006/relationships/image" Target="../media/image9.png" /><Relationship Id="rId7" Type="http://schemas.openxmlformats.org/officeDocument/2006/relationships/image" Target="../media/image11.png" /><Relationship Id="rId8" Type="http://schemas.openxmlformats.org/officeDocument/2006/relationships/image" Target="../media/image12.png" /><Relationship Id="rId9" Type="http://schemas.openxmlformats.org/officeDocument/2006/relationships/image" Target="../media/image1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10.png" /><Relationship Id="rId6" Type="http://schemas.openxmlformats.org/officeDocument/2006/relationships/image" Target="../media/image9.png" /><Relationship Id="rId7" Type="http://schemas.openxmlformats.org/officeDocument/2006/relationships/image" Target="../media/image11.png" /><Relationship Id="rId8" Type="http://schemas.openxmlformats.org/officeDocument/2006/relationships/image" Target="../media/image12.png" /><Relationship Id="rId9" Type="http://schemas.openxmlformats.org/officeDocument/2006/relationships/image" Target="../media/image1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image" Target="../media/image13.png"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10.png" /><Relationship Id="rId6" Type="http://schemas.openxmlformats.org/officeDocument/2006/relationships/image" Target="../media/image9.png" /><Relationship Id="rId7" Type="http://schemas.openxmlformats.org/officeDocument/2006/relationships/image" Target="../media/image11.png" /><Relationship Id="rId8" Type="http://schemas.openxmlformats.org/officeDocument/2006/relationships/image" Target="../media/image12.png" /><Relationship Id="rId9" Type="http://schemas.openxmlformats.org/officeDocument/2006/relationships/image" Target="../media/image1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10.png" /><Relationship Id="rId7" Type="http://schemas.openxmlformats.org/officeDocument/2006/relationships/image" Target="../media/image11.png" /><Relationship Id="rId8" Type="http://schemas.openxmlformats.org/officeDocument/2006/relationships/image" Target="../media/image12.png" /><Relationship Id="rId9" Type="http://schemas.openxmlformats.org/officeDocument/2006/relationships/image" Target="../media/image1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3.png"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10.png" /><Relationship Id="rId6" Type="http://schemas.openxmlformats.org/officeDocument/2006/relationships/image" Target="../media/image9.png" /><Relationship Id="rId7" Type="http://schemas.openxmlformats.org/officeDocument/2006/relationships/image" Target="../media/image11.png" /><Relationship Id="rId8" Type="http://schemas.openxmlformats.org/officeDocument/2006/relationships/image" Target="../media/image12.png" /><Relationship Id="rId9" Type="http://schemas.openxmlformats.org/officeDocument/2006/relationships/image" Target="../media/image1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6242110123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928355" y="1647314"/>
            <a:ext cx="5683250" cy="1836420"/>
          </a:xfrm>
          <a:prstGeom prst="rect">
            <a:avLst/>
          </a:prstGeom>
        </p:spPr>
        <p:txBody>
          <a:bodyPr vert="horz" wrap="square" lIns="0" tIns="12700" rIns="0" bIns="0" rtlCol="0">
            <a:spAutoFit/>
          </a:bodyPr>
          <a:lstStyle/>
          <a:p>
            <a:pPr marL="12700" marR="5080">
              <a:lnSpc>
                <a:spcPct val="120000"/>
              </a:lnSpc>
              <a:spcBef>
                <a:spcPts val="100"/>
              </a:spcBef>
            </a:pPr>
            <a:r>
              <a:rPr sz="4950" b="1" spc="-10">
                <a:solidFill>
                  <a:srgbClr val="131416"/>
                </a:solidFill>
                <a:latin typeface="微软雅黑"/>
                <a:cs typeface="微软雅黑"/>
              </a:rPr>
              <a:t>资源税花岗岩税目分</a:t>
            </a:r>
            <a:r>
              <a:rPr sz="4950" b="1" spc="-20">
                <a:solidFill>
                  <a:srgbClr val="131416"/>
                </a:solidFill>
                <a:latin typeface="微软雅黑"/>
                <a:cs typeface="微软雅黑"/>
              </a:rPr>
              <a:t>析报告</a:t>
            </a:r>
            <a:endParaRPr sz="4950">
              <a:latin typeface="微软雅黑"/>
              <a:cs typeface="微软雅黑"/>
            </a:endParaRPr>
          </a:p>
        </p:txBody>
      </p:sp>
      <p:sp>
        <p:nvSpPr>
          <p:cNvPr id="3" name="object 3"/>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spc="-20"/>
              <a:t>2023</a:t>
            </a:r>
          </a:p>
        </p:txBody>
      </p:sp>
      <p:sp>
        <p:nvSpPr>
          <p:cNvPr id="4" name="object 4"/>
          <p:cNvSpPr txBox="1"/>
          <p:nvPr/>
        </p:nvSpPr>
        <p:spPr>
          <a:xfrm>
            <a:off x="10890033" y="349237"/>
            <a:ext cx="894080" cy="208279"/>
          </a:xfrm>
          <a:prstGeom prst="rect">
            <a:avLst/>
          </a:prstGeom>
        </p:spPr>
        <p:txBody>
          <a:bodyPr vert="horz" wrap="square" lIns="0" tIns="12700" rIns="0" bIns="0" rtlCol="0">
            <a:spAutoFit/>
          </a:bodyPr>
          <a:lstStyle/>
          <a:p>
            <a:pPr marL="12700">
              <a:lnSpc>
                <a:spcPct val="100000"/>
              </a:lnSpc>
              <a:spcBef>
                <a:spcPts val="100"/>
              </a:spcBef>
            </a:pPr>
            <a:r>
              <a:rPr sz="1200" spc="-10">
                <a:solidFill>
                  <a:srgbClr val="131416"/>
                </a:solidFill>
                <a:latin typeface="微软雅黑"/>
                <a:cs typeface="微软雅黑"/>
              </a:rPr>
              <a:t>REPORTING</a:t>
            </a:r>
            <a:endParaRPr sz="1200">
              <a:latin typeface="微软雅黑"/>
              <a:cs typeface="微软雅黑"/>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p:nvPr/>
        </p:nvSpPr>
        <p:spPr>
          <a:xfrm>
            <a:off x="4595359" y="1204850"/>
            <a:ext cx="4191000" cy="3089910"/>
          </a:xfrm>
          <a:prstGeom prst="rect">
            <a:avLst/>
          </a:prstGeom>
        </p:spPr>
        <p:txBody>
          <a:bodyPr vert="horz" wrap="square" lIns="0" tIns="149860" rIns="0" bIns="0" rtlCol="0">
            <a:spAutoFit/>
          </a:bodyPr>
          <a:lstStyle/>
          <a:p>
            <a:pPr marL="215900" indent="-203200">
              <a:lnSpc>
                <a:spcPct val="100000"/>
              </a:lnSpc>
              <a:spcBef>
                <a:spcPts val="1180"/>
              </a:spcBef>
              <a:buSzPct val="102083"/>
              <a:buFont typeface="Arial"/>
              <a:buChar char="•"/>
              <a:tabLst>
                <a:tab pos="215900"/>
              </a:tabLst>
            </a:pPr>
            <a:r>
              <a:rPr sz="2400" b="1" spc="-25">
                <a:solidFill>
                  <a:srgbClr val="131416"/>
                </a:solidFill>
                <a:latin typeface="微软雅黑"/>
                <a:cs typeface="微软雅黑"/>
              </a:rPr>
              <a:t>引言</a:t>
            </a:r>
            <a:endParaRPr sz="2400">
              <a:latin typeface="微软雅黑"/>
              <a:cs typeface="微软雅黑"/>
            </a:endParaRPr>
          </a:p>
          <a:p>
            <a:pPr marL="215900" indent="-203200">
              <a:lnSpc>
                <a:spcPct val="100000"/>
              </a:lnSpc>
              <a:spcBef>
                <a:spcPts val="1150"/>
              </a:spcBef>
              <a:buSzPct val="102083"/>
              <a:buFont typeface="Arial"/>
              <a:buChar char="•"/>
              <a:tabLst>
                <a:tab pos="215900"/>
              </a:tabLst>
            </a:pPr>
            <a:r>
              <a:rPr sz="2400" b="1" spc="-10">
                <a:solidFill>
                  <a:srgbClr val="131416"/>
                </a:solidFill>
                <a:latin typeface="微软雅黑"/>
                <a:cs typeface="微软雅黑"/>
              </a:rPr>
              <a:t>资源税概述</a:t>
            </a:r>
            <a:endParaRPr sz="2400">
              <a:latin typeface="微软雅黑"/>
              <a:cs typeface="微软雅黑"/>
            </a:endParaRPr>
          </a:p>
          <a:p>
            <a:pPr marL="215900" indent="-203200">
              <a:lnSpc>
                <a:spcPct val="100000"/>
              </a:lnSpc>
              <a:spcBef>
                <a:spcPts val="1150"/>
              </a:spcBef>
              <a:buSzPct val="102083"/>
              <a:buFont typeface="Arial"/>
              <a:buChar char="•"/>
              <a:tabLst>
                <a:tab pos="215900"/>
              </a:tabLst>
            </a:pPr>
            <a:r>
              <a:rPr sz="2400" b="1" spc="-10">
                <a:solidFill>
                  <a:srgbClr val="131416"/>
                </a:solidFill>
                <a:latin typeface="微软雅黑"/>
                <a:cs typeface="微软雅黑"/>
              </a:rPr>
              <a:t>花岗岩税目分析</a:t>
            </a:r>
            <a:endParaRPr sz="2400">
              <a:latin typeface="微软雅黑"/>
              <a:cs typeface="微软雅黑"/>
            </a:endParaRPr>
          </a:p>
          <a:p>
            <a:pPr marL="215900" indent="-203200">
              <a:lnSpc>
                <a:spcPct val="100000"/>
              </a:lnSpc>
              <a:spcBef>
                <a:spcPts val="1155"/>
              </a:spcBef>
              <a:buSzPct val="102083"/>
              <a:buFont typeface="Arial"/>
              <a:buChar char="•"/>
              <a:tabLst>
                <a:tab pos="215900"/>
              </a:tabLst>
            </a:pPr>
            <a:r>
              <a:rPr sz="2400" b="1" spc="-5">
                <a:solidFill>
                  <a:srgbClr val="131416"/>
                </a:solidFill>
                <a:latin typeface="微软雅黑"/>
                <a:cs typeface="微软雅黑"/>
              </a:rPr>
              <a:t>花岗岩资源税收入情况</a:t>
            </a:r>
            <a:endParaRPr sz="2400">
              <a:latin typeface="微软雅黑"/>
              <a:cs typeface="微软雅黑"/>
            </a:endParaRPr>
          </a:p>
          <a:p>
            <a:pPr marL="215900" indent="-203200">
              <a:lnSpc>
                <a:spcPct val="100000"/>
              </a:lnSpc>
              <a:spcBef>
                <a:spcPts val="1150"/>
              </a:spcBef>
              <a:buSzPct val="102083"/>
              <a:buFont typeface="Arial"/>
              <a:buChar char="•"/>
              <a:tabLst>
                <a:tab pos="215900"/>
              </a:tabLst>
            </a:pPr>
            <a:r>
              <a:rPr sz="2400" b="1" spc="-5">
                <a:solidFill>
                  <a:srgbClr val="131416"/>
                </a:solidFill>
                <a:latin typeface="微软雅黑"/>
                <a:cs typeface="微软雅黑"/>
              </a:rPr>
              <a:t>花岗岩资源税征收问题及建议</a:t>
            </a:r>
            <a:endParaRPr sz="2400">
              <a:latin typeface="微软雅黑"/>
              <a:cs typeface="微软雅黑"/>
            </a:endParaRPr>
          </a:p>
          <a:p>
            <a:pPr marL="215900" indent="-203200">
              <a:lnSpc>
                <a:spcPct val="100000"/>
              </a:lnSpc>
              <a:spcBef>
                <a:spcPts val="1155"/>
              </a:spcBef>
              <a:buSzPct val="102083"/>
              <a:buFont typeface="Arial"/>
              <a:buChar char="•"/>
              <a:tabLst>
                <a:tab pos="215900"/>
              </a:tabLst>
            </a:pPr>
            <a:r>
              <a:rPr sz="2400" b="1" spc="-25">
                <a:solidFill>
                  <a:srgbClr val="131416"/>
                </a:solidFill>
                <a:latin typeface="微软雅黑"/>
                <a:cs typeface="微软雅黑"/>
              </a:rPr>
              <a:t>结论</a:t>
            </a:r>
            <a:endParaRPr sz="2400">
              <a:latin typeface="微软雅黑"/>
              <a:cs typeface="微软雅黑"/>
            </a:endParaRPr>
          </a:p>
        </p:txBody>
      </p:sp>
      <p:sp>
        <p:nvSpPr>
          <p:cNvPr id="4" name="object 4"/>
          <p:cNvSpPr txBox="1"/>
          <p:nvPr/>
        </p:nvSpPr>
        <p:spPr>
          <a:xfrm>
            <a:off x="1360151" y="2166910"/>
            <a:ext cx="1689100" cy="1320165"/>
          </a:xfrm>
          <a:prstGeom prst="rect">
            <a:avLst/>
          </a:prstGeom>
        </p:spPr>
        <p:txBody>
          <a:bodyPr vert="horz" wrap="square" lIns="0" tIns="12700" rIns="0" bIns="0" rtlCol="0">
            <a:spAutoFit/>
          </a:bodyPr>
          <a:lstStyle/>
          <a:p>
            <a:pPr marL="12700">
              <a:lnSpc>
                <a:spcPct val="100000"/>
              </a:lnSpc>
              <a:spcBef>
                <a:spcPts val="100"/>
              </a:spcBef>
              <a:tabLst>
                <a:tab pos="951865"/>
              </a:tabLst>
            </a:pPr>
            <a:r>
              <a:rPr sz="5700" b="1" spc="-50">
                <a:solidFill>
                  <a:srgbClr val="131416"/>
                </a:solidFill>
                <a:latin typeface="微软雅黑"/>
                <a:cs typeface="微软雅黑"/>
              </a:rPr>
              <a:t>目</a:t>
            </a:r>
            <a:r>
              <a:rPr sz="5700" b="1">
                <a:solidFill>
                  <a:srgbClr val="131416"/>
                </a:solidFill>
                <a:latin typeface="微软雅黑"/>
                <a:cs typeface="微软雅黑"/>
              </a:rPr>
              <a:t>	</a:t>
            </a:r>
            <a:r>
              <a:rPr sz="5700" b="1" spc="-50">
                <a:solidFill>
                  <a:srgbClr val="131416"/>
                </a:solidFill>
                <a:latin typeface="微软雅黑"/>
                <a:cs typeface="微软雅黑"/>
              </a:rPr>
              <a:t>录</a:t>
            </a:r>
            <a:endParaRPr sz="5700">
              <a:latin typeface="微软雅黑"/>
              <a:cs typeface="微软雅黑"/>
            </a:endParaRPr>
          </a:p>
          <a:p>
            <a:pPr marL="427990">
              <a:lnSpc>
                <a:spcPct val="100000"/>
              </a:lnSpc>
              <a:spcBef>
                <a:spcPts val="1730"/>
              </a:spcBef>
            </a:pPr>
            <a:r>
              <a:rPr sz="1350" b="1" spc="-10">
                <a:solidFill>
                  <a:srgbClr val="131416"/>
                </a:solidFill>
                <a:latin typeface="微软雅黑"/>
                <a:cs typeface="微软雅黑"/>
              </a:rPr>
              <a:t>CATALOGUE</a:t>
            </a:r>
            <a:endParaRPr sz="1350">
              <a:latin typeface="微软雅黑"/>
              <a:cs typeface="微软雅黑"/>
            </a:endParaRPr>
          </a:p>
        </p:txBody>
      </p:sp>
      <p:sp>
        <p:nvSpPr>
          <p:cNvPr id="5" name="object 5"/>
          <p:cNvSpPr txBox="1">
            <a:spLocks noGrp="1"/>
          </p:cNvSpPr>
          <p:nvPr>
            <p:ph type="title"/>
          </p:nvPr>
        </p:nvSpPr>
        <p:spPr>
          <a:prstGeom prst="rect">
            <a:avLst/>
          </a:prstGeom>
        </p:spPr>
        <p:txBody>
          <a:bodyPr vert="horz" wrap="square" lIns="0" tIns="12700" rIns="0" bIns="0" rtlCol="0">
            <a:spAutoFit/>
          </a:bodyPr>
          <a:lstStyle/>
          <a:p>
            <a:pPr marL="238760">
              <a:lnSpc>
                <a:spcPct val="100000"/>
              </a:lnSpc>
              <a:spcBef>
                <a:spcPts val="100"/>
              </a:spcBef>
            </a:pPr>
            <a:r>
              <a:rPr spc="-20"/>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p:nvPr/>
        </p:nvSpPr>
        <p:spPr>
          <a:xfrm>
            <a:off x="910296" y="1558171"/>
            <a:ext cx="1779905" cy="1625600"/>
          </a:xfrm>
          <a:prstGeom prst="rect">
            <a:avLst/>
          </a:prstGeom>
        </p:spPr>
        <p:txBody>
          <a:bodyPr vert="horz" wrap="square" lIns="0" tIns="12700" rIns="0" bIns="0" rtlCol="0">
            <a:spAutoFit/>
          </a:bodyPr>
          <a:lstStyle/>
          <a:p>
            <a:pPr marL="12700">
              <a:lnSpc>
                <a:spcPct val="100000"/>
              </a:lnSpc>
              <a:spcBef>
                <a:spcPts val="100"/>
              </a:spcBef>
            </a:pPr>
            <a:r>
              <a:rPr sz="3300" b="1" spc="-10">
                <a:solidFill>
                  <a:srgbClr val="131416"/>
                </a:solidFill>
                <a:latin typeface="微软雅黑"/>
                <a:cs typeface="微软雅黑"/>
              </a:rPr>
              <a:t>PART</a:t>
            </a:r>
            <a:r>
              <a:rPr sz="3300" b="1" spc="-225">
                <a:solidFill>
                  <a:srgbClr val="131416"/>
                </a:solidFill>
                <a:latin typeface="微软雅黑"/>
                <a:cs typeface="微软雅黑"/>
              </a:rPr>
              <a:t> </a:t>
            </a:r>
            <a:r>
              <a:rPr sz="3300" b="1" spc="-25">
                <a:solidFill>
                  <a:srgbClr val="131416"/>
                </a:solidFill>
                <a:latin typeface="微软雅黑"/>
                <a:cs typeface="微软雅黑"/>
              </a:rPr>
              <a:t>01</a:t>
            </a:r>
            <a:endParaRPr sz="3300">
              <a:latin typeface="微软雅黑"/>
              <a:cs typeface="微软雅黑"/>
            </a:endParaRPr>
          </a:p>
          <a:p>
            <a:pPr marL="34925">
              <a:lnSpc>
                <a:spcPct val="100000"/>
              </a:lnSpc>
              <a:spcBef>
                <a:spcPts val="3235"/>
              </a:spcBef>
            </a:pPr>
            <a:r>
              <a:rPr sz="4500" b="1" spc="-25">
                <a:solidFill>
                  <a:srgbClr val="131416"/>
                </a:solidFill>
                <a:latin typeface="微软雅黑"/>
                <a:cs typeface="微软雅黑"/>
              </a:rPr>
              <a:t>引言</a:t>
            </a:r>
            <a:endParaRPr sz="4500">
              <a:latin typeface="微软雅黑"/>
              <a:cs typeface="微软雅黑"/>
            </a:endParaRPr>
          </a:p>
        </p:txBody>
      </p:sp>
      <p:sp>
        <p:nvSpPr>
          <p:cNvPr id="4" name="object 4"/>
          <p:cNvSpPr txBox="1">
            <a:spLocks noGrp="1"/>
          </p:cNvSpPr>
          <p:nvPr>
            <p:ph type="title"/>
          </p:nvPr>
        </p:nvSpPr>
        <p:spPr>
          <a:prstGeom prst="rect">
            <a:avLst/>
          </a:prstGeom>
        </p:spPr>
        <p:txBody>
          <a:bodyPr vert="horz" wrap="square" lIns="0" tIns="12700" rIns="0" bIns="0" rtlCol="0">
            <a:spAutoFit/>
          </a:bodyPr>
          <a:lstStyle/>
          <a:p>
            <a:pPr marL="238760">
              <a:lnSpc>
                <a:spcPct val="100000"/>
              </a:lnSpc>
              <a:spcBef>
                <a:spcPts val="100"/>
              </a:spcBef>
            </a:pPr>
            <a:r>
              <a:rPr spc="-20"/>
              <a:t>2023</a:t>
            </a:r>
          </a:p>
        </p:txBody>
      </p:sp>
      <p:sp>
        <p:nvSpPr>
          <p:cNvPr id="5" name="object 5"/>
          <p:cNvSpPr txBox="1"/>
          <p:nvPr/>
        </p:nvSpPr>
        <p:spPr>
          <a:xfrm>
            <a:off x="10890033" y="349237"/>
            <a:ext cx="894080" cy="208279"/>
          </a:xfrm>
          <a:prstGeom prst="rect">
            <a:avLst/>
          </a:prstGeom>
        </p:spPr>
        <p:txBody>
          <a:bodyPr vert="horz" wrap="square" lIns="0" tIns="12700" rIns="0" bIns="0" rtlCol="0">
            <a:spAutoFit/>
          </a:bodyPr>
          <a:lstStyle/>
          <a:p>
            <a:pPr marL="12700">
              <a:lnSpc>
                <a:spcPct val="100000"/>
              </a:lnSpc>
              <a:spcBef>
                <a:spcPts val="100"/>
              </a:spcBef>
            </a:pPr>
            <a:r>
              <a:rPr sz="1200" spc="-10">
                <a:solidFill>
                  <a:srgbClr val="131416"/>
                </a:solidFill>
                <a:latin typeface="微软雅黑"/>
                <a:cs typeface="微软雅黑"/>
              </a:rPr>
              <a:t>REPORTING</a:t>
            </a:r>
            <a:endParaRPr sz="1200">
              <a:latin typeface="微软雅黑"/>
              <a:cs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197253" y="5955115"/>
            <a:ext cx="10995025" cy="123189"/>
            <a:chOff x="1197253" y="5955115"/>
            <a:chExt cx="10995025" cy="123189"/>
          </a:xfrm>
        </p:grpSpPr>
        <p:sp>
          <p:nvSpPr>
            <p:cNvPr id="3" name="object 3"/>
            <p:cNvSpPr/>
            <p:nvPr/>
          </p:nvSpPr>
          <p:spPr>
            <a:xfrm>
              <a:off x="1250166" y="5955115"/>
              <a:ext cx="701675" cy="123189"/>
            </a:xfrm>
            <a:custGeom>
              <a:rect l="l" t="t" r="r" b="b"/>
              <a:pathLst>
                <a:path w="701675" h="123188">
                  <a:moveTo>
                    <a:pt x="701467" y="122997"/>
                  </a:moveTo>
                  <a:lnTo>
                    <a:pt x="0" y="122997"/>
                  </a:lnTo>
                  <a:lnTo>
                    <a:pt x="0" y="0"/>
                  </a:lnTo>
                  <a:lnTo>
                    <a:pt x="701467" y="0"/>
                  </a:lnTo>
                  <a:lnTo>
                    <a:pt x="701467" y="122997"/>
                  </a:lnTo>
                  <a:close/>
                </a:path>
              </a:pathLst>
            </a:custGeom>
            <a:solidFill>
              <a:srgbClr val="4283F2"/>
            </a:solidFill>
          </p:spPr>
          <p:txBody>
            <a:bodyPr wrap="square" lIns="0" tIns="0" rIns="0" bIns="0" rtlCol="0"/>
            <a:lstStyle/>
            <a:p/>
          </p:txBody>
        </p:sp>
        <p:pic>
          <p:nvPicPr>
            <p:cNvPr id="4" name="object 4"/>
            <p:cNvPicPr/>
            <p:nvPr/>
          </p:nvPicPr>
          <p:blipFill>
            <a:blip r:embed="rId2"/>
            <a:stretch>
              <a:fillRect/>
            </a:stretch>
          </p:blipFill>
          <p:spPr>
            <a:xfrm>
              <a:off x="1197253" y="5955115"/>
              <a:ext cx="122997" cy="122998"/>
            </a:xfrm>
            <a:prstGeom prst="rect">
              <a:avLst/>
            </a:prstGeom>
          </p:spPr>
        </p:pic>
        <p:pic>
          <p:nvPicPr>
            <p:cNvPr id="5" name="object 5"/>
            <p:cNvPicPr/>
            <p:nvPr/>
          </p:nvPicPr>
          <p:blipFill>
            <a:blip r:embed="rId2"/>
            <a:stretch>
              <a:fillRect/>
            </a:stretch>
          </p:blipFill>
          <p:spPr>
            <a:xfrm>
              <a:off x="1880005" y="5955115"/>
              <a:ext cx="122997" cy="122998"/>
            </a:xfrm>
            <a:prstGeom prst="rect">
              <a:avLst/>
            </a:prstGeom>
          </p:spPr>
        </p:pic>
        <p:sp>
          <p:nvSpPr>
            <p:cNvPr id="6" name="object 6"/>
            <p:cNvSpPr/>
            <p:nvPr/>
          </p:nvSpPr>
          <p:spPr>
            <a:xfrm>
              <a:off x="1951633" y="6029345"/>
              <a:ext cx="10240645" cy="0"/>
            </a:xfrm>
            <a:custGeom>
              <a:rect l="l" t="t" r="r" b="b"/>
              <a:pathLst>
                <a:path w="10240645">
                  <a:moveTo>
                    <a:pt x="10240366" y="0"/>
                  </a:moveTo>
                  <a:lnTo>
                    <a:pt x="0" y="0"/>
                  </a:lnTo>
                  <a:lnTo>
                    <a:pt x="10240366" y="0"/>
                  </a:lnTo>
                  <a:close/>
                </a:path>
              </a:pathLst>
            </a:custGeom>
            <a:solidFill>
              <a:srgbClr val="4283F2"/>
            </a:solidFill>
          </p:spPr>
          <p:txBody>
            <a:bodyPr wrap="square" lIns="0" tIns="0" rIns="0" bIns="0" rtlCol="0"/>
            <a:lstStyle/>
            <a:p/>
          </p:txBody>
        </p:sp>
        <p:sp>
          <p:nvSpPr>
            <p:cNvPr id="7" name="object 7"/>
            <p:cNvSpPr/>
            <p:nvPr/>
          </p:nvSpPr>
          <p:spPr>
            <a:xfrm>
              <a:off x="1951633" y="6029345"/>
              <a:ext cx="10240645" cy="0"/>
            </a:xfrm>
            <a:custGeom>
              <a:rect l="l" t="t" r="r" b="b"/>
              <a:pathLst>
                <a:path w="10240645">
                  <a:moveTo>
                    <a:pt x="0" y="0"/>
                  </a:moveTo>
                  <a:lnTo>
                    <a:pt x="10240366" y="0"/>
                  </a:lnTo>
                </a:path>
              </a:pathLst>
            </a:custGeom>
            <a:ln w="14287">
              <a:solidFill>
                <a:srgbClr val="4283F2"/>
              </a:solidFill>
              <a:prstDash val="sysDash"/>
            </a:ln>
          </p:spPr>
          <p:txBody>
            <a:bodyPr wrap="square" lIns="0" tIns="0" rIns="0" bIns="0" rtlCol="0"/>
            <a:lstStyle/>
            <a:p/>
          </p:txBody>
        </p:sp>
      </p:grpSp>
      <p:sp>
        <p:nvSpPr>
          <p:cNvPr id="8" name="object 8"/>
          <p:cNvSpPr txBox="1"/>
          <p:nvPr/>
        </p:nvSpPr>
        <p:spPr>
          <a:xfrm>
            <a:off x="3685818" y="1429485"/>
            <a:ext cx="6026150" cy="892810"/>
          </a:xfrm>
          <a:prstGeom prst="rect">
            <a:avLst/>
          </a:prstGeom>
        </p:spPr>
        <p:txBody>
          <a:bodyPr vert="horz" wrap="square" lIns="0" tIns="210185" rIns="0" bIns="0" rtlCol="0">
            <a:spAutoFit/>
          </a:bodyPr>
          <a:lstStyle/>
          <a:p>
            <a:pPr marL="12700">
              <a:lnSpc>
                <a:spcPct val="100000"/>
              </a:lnSpc>
              <a:spcBef>
                <a:spcPts val="1655"/>
              </a:spcBef>
            </a:pPr>
            <a:r>
              <a:rPr sz="2300" b="1">
                <a:solidFill>
                  <a:srgbClr val="4283F2"/>
                </a:solidFill>
                <a:latin typeface="微软雅黑"/>
                <a:cs typeface="微软雅黑"/>
              </a:rPr>
              <a:t>目</a:t>
            </a:r>
            <a:r>
              <a:rPr sz="2300" b="1" spc="-50">
                <a:solidFill>
                  <a:srgbClr val="4283F2"/>
                </a:solidFill>
                <a:latin typeface="微软雅黑"/>
                <a:cs typeface="微软雅黑"/>
              </a:rPr>
              <a:t>的</a:t>
            </a:r>
            <a:endParaRPr sz="2300">
              <a:latin typeface="微软雅黑"/>
              <a:cs typeface="微软雅黑"/>
            </a:endParaRPr>
          </a:p>
          <a:p>
            <a:pPr marL="12700">
              <a:lnSpc>
                <a:spcPct val="100000"/>
              </a:lnSpc>
              <a:spcBef>
                <a:spcPts val="895"/>
              </a:spcBef>
            </a:pPr>
            <a:r>
              <a:rPr sz="1350" spc="-5">
                <a:latin typeface="微软雅黑"/>
                <a:cs typeface="微软雅黑"/>
              </a:rPr>
              <a:t>分析资源税花岗岩税目的现状、问题及发展趋势，为政府和企业提供决策参考。</a:t>
            </a:r>
            <a:endParaRPr sz="1350">
              <a:latin typeface="微软雅黑"/>
              <a:cs typeface="微软雅黑"/>
            </a:endParaRPr>
          </a:p>
        </p:txBody>
      </p:sp>
      <p:sp>
        <p:nvSpPr>
          <p:cNvPr id="9" name="object 9"/>
          <p:cNvSpPr txBox="1"/>
          <p:nvPr/>
        </p:nvSpPr>
        <p:spPr>
          <a:xfrm>
            <a:off x="1308379" y="3977612"/>
            <a:ext cx="7569200" cy="1201420"/>
          </a:xfrm>
          <a:prstGeom prst="rect">
            <a:avLst/>
          </a:prstGeom>
        </p:spPr>
        <p:txBody>
          <a:bodyPr vert="horz" wrap="square" lIns="0" tIns="210185" rIns="0" bIns="0" rtlCol="0">
            <a:spAutoFit/>
          </a:bodyPr>
          <a:lstStyle/>
          <a:p>
            <a:pPr marL="12700">
              <a:lnSpc>
                <a:spcPct val="100000"/>
              </a:lnSpc>
              <a:spcBef>
                <a:spcPts val="1655"/>
              </a:spcBef>
            </a:pPr>
            <a:r>
              <a:rPr sz="2300" b="1">
                <a:solidFill>
                  <a:srgbClr val="4283F2"/>
                </a:solidFill>
                <a:latin typeface="微软雅黑"/>
                <a:cs typeface="微软雅黑"/>
              </a:rPr>
              <a:t>背</a:t>
            </a:r>
            <a:r>
              <a:rPr sz="2300" b="1" spc="-50">
                <a:solidFill>
                  <a:srgbClr val="4283F2"/>
                </a:solidFill>
                <a:latin typeface="微软雅黑"/>
                <a:cs typeface="微软雅黑"/>
              </a:rPr>
              <a:t>景</a:t>
            </a:r>
            <a:endParaRPr sz="2300">
              <a:latin typeface="微软雅黑"/>
              <a:cs typeface="微软雅黑"/>
            </a:endParaRPr>
          </a:p>
          <a:p>
            <a:pPr marL="12700" marR="5080">
              <a:lnSpc>
                <a:spcPct val="150000"/>
              </a:lnSpc>
              <a:spcBef>
                <a:spcPts val="85"/>
              </a:spcBef>
            </a:pPr>
            <a:r>
              <a:rPr sz="1350" spc="-5">
                <a:latin typeface="微软雅黑"/>
                <a:cs typeface="微软雅黑"/>
              </a:rPr>
              <a:t>随着经济的发展和资源的日益紧缺，资源税在税收体系中的地位逐渐提升。花岗岩作为一种常见的建筑材料，其开采和利用也受到了广泛关注。因此，对资源税花岗岩税目进行深入分析具有重要意义。</a:t>
            </a:r>
            <a:endParaRPr sz="1350">
              <a:latin typeface="微软雅黑"/>
              <a:cs typeface="微软雅黑"/>
            </a:endParaRPr>
          </a:p>
        </p:txBody>
      </p:sp>
      <p:grpSp>
        <p:nvGrpSpPr>
          <p:cNvPr id="10" name="object 10"/>
          <p:cNvGrpSpPr/>
          <p:nvPr/>
        </p:nvGrpSpPr>
        <p:grpSpPr>
          <a:xfrm>
            <a:off x="3499344" y="3306001"/>
            <a:ext cx="8693150" cy="123189"/>
            <a:chOff x="3499344" y="3306001"/>
            <a:chExt cx="8693150" cy="123189"/>
          </a:xfrm>
        </p:grpSpPr>
        <p:sp>
          <p:nvSpPr>
            <p:cNvPr id="11" name="object 11"/>
            <p:cNvSpPr/>
            <p:nvPr/>
          </p:nvSpPr>
          <p:spPr>
            <a:xfrm>
              <a:off x="3552256" y="3306002"/>
              <a:ext cx="701675" cy="123189"/>
            </a:xfrm>
            <a:custGeom>
              <a:rect l="l" t="t" r="r" b="b"/>
              <a:pathLst>
                <a:path w="701675" h="123188">
                  <a:moveTo>
                    <a:pt x="701468" y="122997"/>
                  </a:moveTo>
                  <a:lnTo>
                    <a:pt x="0" y="122997"/>
                  </a:lnTo>
                  <a:lnTo>
                    <a:pt x="0" y="0"/>
                  </a:lnTo>
                  <a:lnTo>
                    <a:pt x="701468" y="0"/>
                  </a:lnTo>
                  <a:lnTo>
                    <a:pt x="701468" y="122997"/>
                  </a:lnTo>
                  <a:close/>
                </a:path>
              </a:pathLst>
            </a:custGeom>
            <a:solidFill>
              <a:srgbClr val="4283F2"/>
            </a:solidFill>
          </p:spPr>
          <p:txBody>
            <a:bodyPr wrap="square" lIns="0" tIns="0" rIns="0" bIns="0" rtlCol="0"/>
            <a:lstStyle/>
            <a:p/>
          </p:txBody>
        </p:sp>
        <p:pic>
          <p:nvPicPr>
            <p:cNvPr id="12" name="object 12"/>
            <p:cNvPicPr/>
            <p:nvPr/>
          </p:nvPicPr>
          <p:blipFill>
            <a:blip r:embed="rId2"/>
            <a:stretch>
              <a:fillRect/>
            </a:stretch>
          </p:blipFill>
          <p:spPr>
            <a:xfrm>
              <a:off x="3499344" y="3306001"/>
              <a:ext cx="122998" cy="122998"/>
            </a:xfrm>
            <a:prstGeom prst="rect">
              <a:avLst/>
            </a:prstGeom>
          </p:spPr>
        </p:pic>
        <p:pic>
          <p:nvPicPr>
            <p:cNvPr id="13" name="object 13"/>
            <p:cNvPicPr/>
            <p:nvPr/>
          </p:nvPicPr>
          <p:blipFill>
            <a:blip r:embed="rId2"/>
            <a:stretch>
              <a:fillRect/>
            </a:stretch>
          </p:blipFill>
          <p:spPr>
            <a:xfrm>
              <a:off x="4182095" y="3306001"/>
              <a:ext cx="122998" cy="122998"/>
            </a:xfrm>
            <a:prstGeom prst="rect">
              <a:avLst/>
            </a:prstGeom>
          </p:spPr>
        </p:pic>
        <p:sp>
          <p:nvSpPr>
            <p:cNvPr id="14" name="object 14"/>
            <p:cNvSpPr/>
            <p:nvPr/>
          </p:nvSpPr>
          <p:spPr>
            <a:xfrm>
              <a:off x="4253724" y="3380232"/>
              <a:ext cx="7938770" cy="0"/>
            </a:xfrm>
            <a:custGeom>
              <a:rect l="l" t="t" r="r" b="b"/>
              <a:pathLst>
                <a:path w="7938770">
                  <a:moveTo>
                    <a:pt x="7938275" y="0"/>
                  </a:moveTo>
                  <a:lnTo>
                    <a:pt x="0" y="0"/>
                  </a:lnTo>
                  <a:lnTo>
                    <a:pt x="7938275" y="0"/>
                  </a:lnTo>
                  <a:close/>
                </a:path>
              </a:pathLst>
            </a:custGeom>
            <a:solidFill>
              <a:srgbClr val="4283F2"/>
            </a:solidFill>
          </p:spPr>
          <p:txBody>
            <a:bodyPr wrap="square" lIns="0" tIns="0" rIns="0" bIns="0" rtlCol="0"/>
            <a:lstStyle/>
            <a:p/>
          </p:txBody>
        </p:sp>
        <p:sp>
          <p:nvSpPr>
            <p:cNvPr id="15" name="object 15"/>
            <p:cNvSpPr/>
            <p:nvPr/>
          </p:nvSpPr>
          <p:spPr>
            <a:xfrm>
              <a:off x="4253724" y="3380232"/>
              <a:ext cx="7938770" cy="0"/>
            </a:xfrm>
            <a:custGeom>
              <a:rect l="l" t="t" r="r" b="b"/>
              <a:pathLst>
                <a:path w="7938770">
                  <a:moveTo>
                    <a:pt x="0" y="0"/>
                  </a:moveTo>
                  <a:lnTo>
                    <a:pt x="7938275" y="0"/>
                  </a:lnTo>
                </a:path>
              </a:pathLst>
            </a:custGeom>
            <a:ln w="14287">
              <a:solidFill>
                <a:srgbClr val="4283F2"/>
              </a:solidFill>
              <a:prstDash val="sysDash"/>
            </a:ln>
          </p:spPr>
          <p:txBody>
            <a:bodyPr wrap="square" lIns="0" tIns="0" rIns="0" bIns="0" rtlCol="0"/>
            <a:lstStyle/>
            <a:p/>
          </p:txBody>
        </p:sp>
      </p:grpSp>
      <p:grpSp>
        <p:nvGrpSpPr>
          <p:cNvPr id="16" name="object 16"/>
          <p:cNvGrpSpPr/>
          <p:nvPr/>
        </p:nvGrpSpPr>
        <p:grpSpPr>
          <a:xfrm>
            <a:off x="454963" y="331167"/>
            <a:ext cx="515620" cy="440055"/>
            <a:chOff x="454963" y="331167"/>
            <a:chExt cx="515620" cy="440055"/>
          </a:xfrm>
        </p:grpSpPr>
        <p:pic>
          <p:nvPicPr>
            <p:cNvPr id="17" name="object 17"/>
            <p:cNvPicPr/>
            <p:nvPr/>
          </p:nvPicPr>
          <p:blipFill>
            <a:blip r:embed="rId3"/>
            <a:stretch>
              <a:fillRect/>
            </a:stretch>
          </p:blipFill>
          <p:spPr>
            <a:xfrm>
              <a:off x="454963" y="331167"/>
              <a:ext cx="84147" cy="84146"/>
            </a:xfrm>
            <a:prstGeom prst="rect">
              <a:avLst/>
            </a:prstGeom>
          </p:spPr>
        </p:pic>
        <p:pic>
          <p:nvPicPr>
            <p:cNvPr id="18" name="object 18"/>
            <p:cNvPicPr/>
            <p:nvPr/>
          </p:nvPicPr>
          <p:blipFill>
            <a:blip r:embed="rId4"/>
            <a:stretch>
              <a:fillRect/>
            </a:stretch>
          </p:blipFill>
          <p:spPr>
            <a:xfrm>
              <a:off x="575049" y="337742"/>
              <a:ext cx="78137" cy="78136"/>
            </a:xfrm>
            <a:prstGeom prst="rect">
              <a:avLst/>
            </a:prstGeom>
          </p:spPr>
        </p:pic>
        <p:pic>
          <p:nvPicPr>
            <p:cNvPr id="19" name="object 19"/>
            <p:cNvPicPr/>
            <p:nvPr/>
          </p:nvPicPr>
          <p:blipFill>
            <a:blip r:embed="rId5"/>
            <a:stretch>
              <a:fillRect/>
            </a:stretch>
          </p:blipFill>
          <p:spPr>
            <a:xfrm>
              <a:off x="689124" y="339459"/>
              <a:ext cx="74704" cy="74703"/>
            </a:xfrm>
            <a:prstGeom prst="rect">
              <a:avLst/>
            </a:prstGeom>
          </p:spPr>
        </p:pic>
        <p:pic>
          <p:nvPicPr>
            <p:cNvPr id="20" name="object 20"/>
            <p:cNvPicPr/>
            <p:nvPr/>
          </p:nvPicPr>
          <p:blipFill>
            <a:blip r:embed="rId6"/>
            <a:stretch>
              <a:fillRect/>
            </a:stretch>
          </p:blipFill>
          <p:spPr>
            <a:xfrm>
              <a:off x="904944" y="344296"/>
              <a:ext cx="65594" cy="65593"/>
            </a:xfrm>
            <a:prstGeom prst="rect">
              <a:avLst/>
            </a:prstGeom>
          </p:spPr>
        </p:pic>
        <p:pic>
          <p:nvPicPr>
            <p:cNvPr id="21" name="object 21"/>
            <p:cNvPicPr/>
            <p:nvPr/>
          </p:nvPicPr>
          <p:blipFill>
            <a:blip r:embed="rId7"/>
            <a:stretch>
              <a:fillRect/>
            </a:stretch>
          </p:blipFill>
          <p:spPr>
            <a:xfrm>
              <a:off x="799767" y="348429"/>
              <a:ext cx="69238" cy="69237"/>
            </a:xfrm>
            <a:prstGeom prst="rect">
              <a:avLst/>
            </a:prstGeom>
          </p:spPr>
        </p:pic>
        <p:pic>
          <p:nvPicPr>
            <p:cNvPr id="22" name="object 22"/>
            <p:cNvPicPr/>
            <p:nvPr/>
          </p:nvPicPr>
          <p:blipFill>
            <a:blip r:embed="rId8"/>
            <a:stretch>
              <a:fillRect/>
            </a:stretch>
          </p:blipFill>
          <p:spPr>
            <a:xfrm>
              <a:off x="454963" y="448941"/>
              <a:ext cx="84147" cy="84146"/>
            </a:xfrm>
            <a:prstGeom prst="rect">
              <a:avLst/>
            </a:prstGeom>
          </p:spPr>
        </p:pic>
        <p:pic>
          <p:nvPicPr>
            <p:cNvPr id="23" name="object 23"/>
            <p:cNvPicPr/>
            <p:nvPr/>
          </p:nvPicPr>
          <p:blipFill>
            <a:blip r:embed="rId4"/>
            <a:stretch>
              <a:fillRect/>
            </a:stretch>
          </p:blipFill>
          <p:spPr>
            <a:xfrm>
              <a:off x="575049" y="455516"/>
              <a:ext cx="78137" cy="78136"/>
            </a:xfrm>
            <a:prstGeom prst="rect">
              <a:avLst/>
            </a:prstGeom>
          </p:spPr>
        </p:pic>
        <p:pic>
          <p:nvPicPr>
            <p:cNvPr id="24" name="object 24"/>
            <p:cNvPicPr/>
            <p:nvPr/>
          </p:nvPicPr>
          <p:blipFill>
            <a:blip r:embed="rId5"/>
            <a:stretch>
              <a:fillRect/>
            </a:stretch>
          </p:blipFill>
          <p:spPr>
            <a:xfrm>
              <a:off x="689124" y="457232"/>
              <a:ext cx="74703" cy="74704"/>
            </a:xfrm>
            <a:prstGeom prst="rect">
              <a:avLst/>
            </a:prstGeom>
          </p:spPr>
        </p:pic>
        <p:pic>
          <p:nvPicPr>
            <p:cNvPr id="25" name="object 25"/>
            <p:cNvPicPr/>
            <p:nvPr/>
          </p:nvPicPr>
          <p:blipFill>
            <a:blip r:embed="rId9"/>
            <a:stretch>
              <a:fillRect/>
            </a:stretch>
          </p:blipFill>
          <p:spPr>
            <a:xfrm>
              <a:off x="799767" y="466202"/>
              <a:ext cx="69237" cy="69237"/>
            </a:xfrm>
            <a:prstGeom prst="rect">
              <a:avLst/>
            </a:prstGeom>
          </p:spPr>
        </p:pic>
        <p:pic>
          <p:nvPicPr>
            <p:cNvPr id="26" name="object 26"/>
            <p:cNvPicPr/>
            <p:nvPr/>
          </p:nvPicPr>
          <p:blipFill>
            <a:blip r:embed="rId8"/>
            <a:stretch>
              <a:fillRect/>
            </a:stretch>
          </p:blipFill>
          <p:spPr>
            <a:xfrm>
              <a:off x="454963" y="566714"/>
              <a:ext cx="84147" cy="84146"/>
            </a:xfrm>
            <a:prstGeom prst="rect">
              <a:avLst/>
            </a:prstGeom>
          </p:spPr>
        </p:pic>
        <p:pic>
          <p:nvPicPr>
            <p:cNvPr id="27" name="object 27"/>
            <p:cNvPicPr/>
            <p:nvPr/>
          </p:nvPicPr>
          <p:blipFill>
            <a:blip r:embed="rId6"/>
            <a:stretch>
              <a:fillRect/>
            </a:stretch>
          </p:blipFill>
          <p:spPr>
            <a:xfrm>
              <a:off x="904944" y="462069"/>
              <a:ext cx="65594" cy="65594"/>
            </a:xfrm>
            <a:prstGeom prst="rect">
              <a:avLst/>
            </a:prstGeom>
          </p:spPr>
        </p:pic>
        <p:pic>
          <p:nvPicPr>
            <p:cNvPr id="28" name="object 28"/>
            <p:cNvPicPr/>
            <p:nvPr/>
          </p:nvPicPr>
          <p:blipFill>
            <a:blip r:embed="rId10"/>
            <a:stretch>
              <a:fillRect/>
            </a:stretch>
          </p:blipFill>
          <p:spPr>
            <a:xfrm>
              <a:off x="689124" y="575006"/>
              <a:ext cx="74703" cy="74704"/>
            </a:xfrm>
            <a:prstGeom prst="rect">
              <a:avLst/>
            </a:prstGeom>
          </p:spPr>
        </p:pic>
        <p:pic>
          <p:nvPicPr>
            <p:cNvPr id="29" name="object 29"/>
            <p:cNvPicPr/>
            <p:nvPr/>
          </p:nvPicPr>
          <p:blipFill>
            <a:blip r:embed="rId11"/>
            <a:stretch>
              <a:fillRect/>
            </a:stretch>
          </p:blipFill>
          <p:spPr>
            <a:xfrm>
              <a:off x="575049" y="573290"/>
              <a:ext cx="78137" cy="78136"/>
            </a:xfrm>
            <a:prstGeom prst="rect">
              <a:avLst/>
            </a:prstGeom>
          </p:spPr>
        </p:pic>
        <p:pic>
          <p:nvPicPr>
            <p:cNvPr id="30" name="object 30"/>
            <p:cNvPicPr/>
            <p:nvPr/>
          </p:nvPicPr>
          <p:blipFill>
            <a:blip r:embed="rId9"/>
            <a:stretch>
              <a:fillRect/>
            </a:stretch>
          </p:blipFill>
          <p:spPr>
            <a:xfrm>
              <a:off x="799767" y="583976"/>
              <a:ext cx="69237" cy="69237"/>
            </a:xfrm>
            <a:prstGeom prst="rect">
              <a:avLst/>
            </a:prstGeom>
          </p:spPr>
        </p:pic>
        <p:pic>
          <p:nvPicPr>
            <p:cNvPr id="31" name="object 31"/>
            <p:cNvPicPr/>
            <p:nvPr/>
          </p:nvPicPr>
          <p:blipFill>
            <a:blip r:embed="rId6"/>
            <a:stretch>
              <a:fillRect/>
            </a:stretch>
          </p:blipFill>
          <p:spPr>
            <a:xfrm>
              <a:off x="904944" y="579843"/>
              <a:ext cx="65594" cy="65594"/>
            </a:xfrm>
            <a:prstGeom prst="rect">
              <a:avLst/>
            </a:prstGeom>
          </p:spPr>
        </p:pic>
        <p:pic>
          <p:nvPicPr>
            <p:cNvPr id="32" name="object 32"/>
            <p:cNvPicPr/>
            <p:nvPr/>
          </p:nvPicPr>
          <p:blipFill>
            <a:blip r:embed="rId3"/>
            <a:stretch>
              <a:fillRect/>
            </a:stretch>
          </p:blipFill>
          <p:spPr>
            <a:xfrm>
              <a:off x="454963" y="684488"/>
              <a:ext cx="84147" cy="84146"/>
            </a:xfrm>
            <a:prstGeom prst="rect">
              <a:avLst/>
            </a:prstGeom>
          </p:spPr>
        </p:pic>
        <p:pic>
          <p:nvPicPr>
            <p:cNvPr id="33" name="object 33"/>
            <p:cNvPicPr/>
            <p:nvPr/>
          </p:nvPicPr>
          <p:blipFill>
            <a:blip r:embed="rId11"/>
            <a:stretch>
              <a:fillRect/>
            </a:stretch>
          </p:blipFill>
          <p:spPr>
            <a:xfrm>
              <a:off x="575049" y="691063"/>
              <a:ext cx="78137" cy="78136"/>
            </a:xfrm>
            <a:prstGeom prst="rect">
              <a:avLst/>
            </a:prstGeom>
          </p:spPr>
        </p:pic>
        <p:pic>
          <p:nvPicPr>
            <p:cNvPr id="34" name="object 34"/>
            <p:cNvPicPr/>
            <p:nvPr/>
          </p:nvPicPr>
          <p:blipFill>
            <a:blip r:embed="rId5"/>
            <a:stretch>
              <a:fillRect/>
            </a:stretch>
          </p:blipFill>
          <p:spPr>
            <a:xfrm>
              <a:off x="689124" y="692780"/>
              <a:ext cx="74703" cy="74704"/>
            </a:xfrm>
            <a:prstGeom prst="rect">
              <a:avLst/>
            </a:prstGeom>
          </p:spPr>
        </p:pic>
        <p:pic>
          <p:nvPicPr>
            <p:cNvPr id="35" name="object 35"/>
            <p:cNvPicPr/>
            <p:nvPr/>
          </p:nvPicPr>
          <p:blipFill>
            <a:blip r:embed="rId7"/>
            <a:stretch>
              <a:fillRect/>
            </a:stretch>
          </p:blipFill>
          <p:spPr>
            <a:xfrm>
              <a:off x="799767" y="701750"/>
              <a:ext cx="69237" cy="69237"/>
            </a:xfrm>
            <a:prstGeom prst="rect">
              <a:avLst/>
            </a:prstGeom>
          </p:spPr>
        </p:pic>
        <p:pic>
          <p:nvPicPr>
            <p:cNvPr id="36" name="object 36"/>
            <p:cNvPicPr/>
            <p:nvPr/>
          </p:nvPicPr>
          <p:blipFill>
            <a:blip r:embed="rId6"/>
            <a:stretch>
              <a:fillRect/>
            </a:stretch>
          </p:blipFill>
          <p:spPr>
            <a:xfrm>
              <a:off x="904944" y="697617"/>
              <a:ext cx="65594" cy="65594"/>
            </a:xfrm>
            <a:prstGeom prst="rect">
              <a:avLst/>
            </a:prstGeom>
          </p:spPr>
        </p:pic>
      </p:grpSp>
      <p:sp>
        <p:nvSpPr>
          <p:cNvPr id="37" name="object 37"/>
          <p:cNvSpPr txBox="1">
            <a:spLocks noGrp="1"/>
          </p:cNvSpPr>
          <p:nvPr>
            <p:ph type="title"/>
          </p:nvPr>
        </p:nvSpPr>
        <p:spPr>
          <a:xfrm>
            <a:off x="1205967" y="320735"/>
            <a:ext cx="2692400" cy="482600"/>
          </a:xfrm>
          <a:prstGeom prst="rect">
            <a:avLst/>
          </a:prstGeom>
        </p:spPr>
        <p:txBody>
          <a:bodyPr vert="horz" wrap="square" lIns="0" tIns="12700" rIns="0" bIns="0" rtlCol="0">
            <a:spAutoFit/>
          </a:bodyPr>
          <a:lstStyle/>
          <a:p>
            <a:pPr marL="12700">
              <a:lnSpc>
                <a:spcPct val="100000"/>
              </a:lnSpc>
              <a:spcBef>
                <a:spcPts val="100"/>
              </a:spcBef>
            </a:pPr>
            <a:r>
              <a:rPr sz="3000" spc="-10">
                <a:solidFill>
                  <a:srgbClr val="4283F2"/>
                </a:solidFill>
              </a:rPr>
              <a:t>报告目的和背景</a:t>
            </a:r>
            <a:endParaRPr sz="30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477192" y="1927705"/>
            <a:ext cx="5791871" cy="3625167"/>
          </a:xfrm>
          <a:prstGeom prst="rect">
            <a:avLst/>
          </a:prstGeom>
        </p:spPr>
      </p:pic>
      <p:grpSp>
        <p:nvGrpSpPr>
          <p:cNvPr id="3" name="object 3"/>
          <p:cNvGrpSpPr/>
          <p:nvPr/>
        </p:nvGrpSpPr>
        <p:grpSpPr>
          <a:xfrm>
            <a:off x="454963" y="331167"/>
            <a:ext cx="309245" cy="85090"/>
            <a:chOff x="454963" y="331167"/>
            <a:chExt cx="309245" cy="85090"/>
          </a:xfrm>
        </p:grpSpPr>
        <p:pic>
          <p:nvPicPr>
            <p:cNvPr id="4" name="object 4"/>
            <p:cNvPicPr/>
            <p:nvPr/>
          </p:nvPicPr>
          <p:blipFill>
            <a:blip r:embed="rId3"/>
            <a:stretch>
              <a:fillRect/>
            </a:stretch>
          </p:blipFill>
          <p:spPr>
            <a:xfrm>
              <a:off x="454963" y="331167"/>
              <a:ext cx="84147" cy="84146"/>
            </a:xfrm>
            <a:prstGeom prst="rect">
              <a:avLst/>
            </a:prstGeom>
          </p:spPr>
        </p:pic>
        <p:pic>
          <p:nvPicPr>
            <p:cNvPr id="5" name="object 5"/>
            <p:cNvPicPr/>
            <p:nvPr/>
          </p:nvPicPr>
          <p:blipFill>
            <a:blip r:embed="rId4"/>
            <a:stretch>
              <a:fillRect/>
            </a:stretch>
          </p:blipFill>
          <p:spPr>
            <a:xfrm>
              <a:off x="575049" y="337742"/>
              <a:ext cx="78137" cy="78136"/>
            </a:xfrm>
            <a:prstGeom prst="rect">
              <a:avLst/>
            </a:prstGeom>
          </p:spPr>
        </p:pic>
        <p:pic>
          <p:nvPicPr>
            <p:cNvPr id="6" name="object 6"/>
            <p:cNvPicPr/>
            <p:nvPr/>
          </p:nvPicPr>
          <p:blipFill>
            <a:blip r:embed="rId5"/>
            <a:stretch>
              <a:fillRect/>
            </a:stretch>
          </p:blipFill>
          <p:spPr>
            <a:xfrm>
              <a:off x="689124" y="339459"/>
              <a:ext cx="74704" cy="74703"/>
            </a:xfrm>
            <a:prstGeom prst="rect">
              <a:avLst/>
            </a:prstGeom>
          </p:spPr>
        </p:pic>
      </p:grpSp>
      <p:grpSp>
        <p:nvGrpSpPr>
          <p:cNvPr id="7" name="object 7"/>
          <p:cNvGrpSpPr/>
          <p:nvPr/>
        </p:nvGrpSpPr>
        <p:grpSpPr>
          <a:xfrm>
            <a:off x="799767" y="344296"/>
            <a:ext cx="170815" cy="73660"/>
            <a:chOff x="799767" y="344296"/>
            <a:chExt cx="170815" cy="73660"/>
          </a:xfrm>
        </p:grpSpPr>
        <p:pic>
          <p:nvPicPr>
            <p:cNvPr id="8" name="object 8"/>
            <p:cNvPicPr/>
            <p:nvPr/>
          </p:nvPicPr>
          <p:blipFill>
            <a:blip r:embed="rId6"/>
            <a:stretch>
              <a:fillRect/>
            </a:stretch>
          </p:blipFill>
          <p:spPr>
            <a:xfrm>
              <a:off x="904944" y="344296"/>
              <a:ext cx="65594" cy="65593"/>
            </a:xfrm>
            <a:prstGeom prst="rect">
              <a:avLst/>
            </a:prstGeom>
          </p:spPr>
        </p:pic>
        <p:pic>
          <p:nvPicPr>
            <p:cNvPr id="9" name="object 9"/>
            <p:cNvPicPr/>
            <p:nvPr/>
          </p:nvPicPr>
          <p:blipFill>
            <a:blip r:embed="rId7"/>
            <a:stretch>
              <a:fillRect/>
            </a:stretch>
          </p:blipFill>
          <p:spPr>
            <a:xfrm>
              <a:off x="799767" y="348429"/>
              <a:ext cx="69238" cy="69237"/>
            </a:xfrm>
            <a:prstGeom prst="rect">
              <a:avLst/>
            </a:prstGeom>
          </p:spPr>
        </p:pic>
      </p:grpSp>
      <p:grpSp>
        <p:nvGrpSpPr>
          <p:cNvPr id="10" name="object 10"/>
          <p:cNvGrpSpPr/>
          <p:nvPr/>
        </p:nvGrpSpPr>
        <p:grpSpPr>
          <a:xfrm>
            <a:off x="454963" y="448941"/>
            <a:ext cx="515620" cy="322580"/>
            <a:chOff x="454963" y="448941"/>
            <a:chExt cx="515620" cy="322580"/>
          </a:xfrm>
        </p:grpSpPr>
        <p:pic>
          <p:nvPicPr>
            <p:cNvPr id="11" name="object 11"/>
            <p:cNvPicPr/>
            <p:nvPr/>
          </p:nvPicPr>
          <p:blipFill>
            <a:blip r:embed="rId8"/>
            <a:stretch>
              <a:fillRect/>
            </a:stretch>
          </p:blipFill>
          <p:spPr>
            <a:xfrm>
              <a:off x="454963" y="448941"/>
              <a:ext cx="84147" cy="84146"/>
            </a:xfrm>
            <a:prstGeom prst="rect">
              <a:avLst/>
            </a:prstGeom>
          </p:spPr>
        </p:pic>
        <p:pic>
          <p:nvPicPr>
            <p:cNvPr id="12" name="object 12"/>
            <p:cNvPicPr/>
            <p:nvPr/>
          </p:nvPicPr>
          <p:blipFill>
            <a:blip r:embed="rId4"/>
            <a:stretch>
              <a:fillRect/>
            </a:stretch>
          </p:blipFill>
          <p:spPr>
            <a:xfrm>
              <a:off x="575049" y="455516"/>
              <a:ext cx="78137" cy="78136"/>
            </a:xfrm>
            <a:prstGeom prst="rect">
              <a:avLst/>
            </a:prstGeom>
          </p:spPr>
        </p:pic>
        <p:pic>
          <p:nvPicPr>
            <p:cNvPr id="13" name="object 13"/>
            <p:cNvPicPr/>
            <p:nvPr/>
          </p:nvPicPr>
          <p:blipFill>
            <a:blip r:embed="rId5"/>
            <a:stretch>
              <a:fillRect/>
            </a:stretch>
          </p:blipFill>
          <p:spPr>
            <a:xfrm>
              <a:off x="689124" y="457232"/>
              <a:ext cx="74703" cy="74704"/>
            </a:xfrm>
            <a:prstGeom prst="rect">
              <a:avLst/>
            </a:prstGeom>
          </p:spPr>
        </p:pic>
        <p:pic>
          <p:nvPicPr>
            <p:cNvPr id="14" name="object 14"/>
            <p:cNvPicPr/>
            <p:nvPr/>
          </p:nvPicPr>
          <p:blipFill>
            <a:blip r:embed="rId9"/>
            <a:stretch>
              <a:fillRect/>
            </a:stretch>
          </p:blipFill>
          <p:spPr>
            <a:xfrm>
              <a:off x="799767" y="466202"/>
              <a:ext cx="69237" cy="69237"/>
            </a:xfrm>
            <a:prstGeom prst="rect">
              <a:avLst/>
            </a:prstGeom>
          </p:spPr>
        </p:pic>
        <p:pic>
          <p:nvPicPr>
            <p:cNvPr id="15" name="object 15"/>
            <p:cNvPicPr/>
            <p:nvPr/>
          </p:nvPicPr>
          <p:blipFill>
            <a:blip r:embed="rId8"/>
            <a:stretch>
              <a:fillRect/>
            </a:stretch>
          </p:blipFill>
          <p:spPr>
            <a:xfrm>
              <a:off x="454963" y="566714"/>
              <a:ext cx="84147" cy="84146"/>
            </a:xfrm>
            <a:prstGeom prst="rect">
              <a:avLst/>
            </a:prstGeom>
          </p:spPr>
        </p:pic>
        <p:pic>
          <p:nvPicPr>
            <p:cNvPr id="16" name="object 16"/>
            <p:cNvPicPr/>
            <p:nvPr/>
          </p:nvPicPr>
          <p:blipFill>
            <a:blip r:embed="rId6"/>
            <a:stretch>
              <a:fillRect/>
            </a:stretch>
          </p:blipFill>
          <p:spPr>
            <a:xfrm>
              <a:off x="904944" y="462069"/>
              <a:ext cx="65594" cy="65594"/>
            </a:xfrm>
            <a:prstGeom prst="rect">
              <a:avLst/>
            </a:prstGeom>
          </p:spPr>
        </p:pic>
        <p:pic>
          <p:nvPicPr>
            <p:cNvPr id="17" name="object 17"/>
            <p:cNvPicPr/>
            <p:nvPr/>
          </p:nvPicPr>
          <p:blipFill>
            <a:blip r:embed="rId10"/>
            <a:stretch>
              <a:fillRect/>
            </a:stretch>
          </p:blipFill>
          <p:spPr>
            <a:xfrm>
              <a:off x="689124" y="575006"/>
              <a:ext cx="74703" cy="74704"/>
            </a:xfrm>
            <a:prstGeom prst="rect">
              <a:avLst/>
            </a:prstGeom>
          </p:spPr>
        </p:pic>
        <p:pic>
          <p:nvPicPr>
            <p:cNvPr id="18" name="object 18"/>
            <p:cNvPicPr/>
            <p:nvPr/>
          </p:nvPicPr>
          <p:blipFill>
            <a:blip r:embed="rId11"/>
            <a:stretch>
              <a:fillRect/>
            </a:stretch>
          </p:blipFill>
          <p:spPr>
            <a:xfrm>
              <a:off x="575049" y="573290"/>
              <a:ext cx="78137" cy="78136"/>
            </a:xfrm>
            <a:prstGeom prst="rect">
              <a:avLst/>
            </a:prstGeom>
          </p:spPr>
        </p:pic>
        <p:pic>
          <p:nvPicPr>
            <p:cNvPr id="19" name="object 19"/>
            <p:cNvPicPr/>
            <p:nvPr/>
          </p:nvPicPr>
          <p:blipFill>
            <a:blip r:embed="rId9"/>
            <a:stretch>
              <a:fillRect/>
            </a:stretch>
          </p:blipFill>
          <p:spPr>
            <a:xfrm>
              <a:off x="799767" y="583976"/>
              <a:ext cx="69237" cy="69237"/>
            </a:xfrm>
            <a:prstGeom prst="rect">
              <a:avLst/>
            </a:prstGeom>
          </p:spPr>
        </p:pic>
        <p:pic>
          <p:nvPicPr>
            <p:cNvPr id="20" name="object 20"/>
            <p:cNvPicPr/>
            <p:nvPr/>
          </p:nvPicPr>
          <p:blipFill>
            <a:blip r:embed="rId6"/>
            <a:stretch>
              <a:fillRect/>
            </a:stretch>
          </p:blipFill>
          <p:spPr>
            <a:xfrm>
              <a:off x="904944" y="579843"/>
              <a:ext cx="65594" cy="65594"/>
            </a:xfrm>
            <a:prstGeom prst="rect">
              <a:avLst/>
            </a:prstGeom>
          </p:spPr>
        </p:pic>
        <p:pic>
          <p:nvPicPr>
            <p:cNvPr id="21" name="object 21"/>
            <p:cNvPicPr/>
            <p:nvPr/>
          </p:nvPicPr>
          <p:blipFill>
            <a:blip r:embed="rId3"/>
            <a:stretch>
              <a:fillRect/>
            </a:stretch>
          </p:blipFill>
          <p:spPr>
            <a:xfrm>
              <a:off x="454963" y="684488"/>
              <a:ext cx="84147" cy="84146"/>
            </a:xfrm>
            <a:prstGeom prst="rect">
              <a:avLst/>
            </a:prstGeom>
          </p:spPr>
        </p:pic>
        <p:pic>
          <p:nvPicPr>
            <p:cNvPr id="22" name="object 22"/>
            <p:cNvPicPr/>
            <p:nvPr/>
          </p:nvPicPr>
          <p:blipFill>
            <a:blip r:embed="rId11"/>
            <a:stretch>
              <a:fillRect/>
            </a:stretch>
          </p:blipFill>
          <p:spPr>
            <a:xfrm>
              <a:off x="575049" y="691063"/>
              <a:ext cx="78137" cy="78136"/>
            </a:xfrm>
            <a:prstGeom prst="rect">
              <a:avLst/>
            </a:prstGeom>
          </p:spPr>
        </p:pic>
        <p:pic>
          <p:nvPicPr>
            <p:cNvPr id="23" name="object 23"/>
            <p:cNvPicPr/>
            <p:nvPr/>
          </p:nvPicPr>
          <p:blipFill>
            <a:blip r:embed="rId5"/>
            <a:stretch>
              <a:fillRect/>
            </a:stretch>
          </p:blipFill>
          <p:spPr>
            <a:xfrm>
              <a:off x="689124" y="692780"/>
              <a:ext cx="74703" cy="74704"/>
            </a:xfrm>
            <a:prstGeom prst="rect">
              <a:avLst/>
            </a:prstGeom>
          </p:spPr>
        </p:pic>
        <p:pic>
          <p:nvPicPr>
            <p:cNvPr id="24" name="object 24"/>
            <p:cNvPicPr/>
            <p:nvPr/>
          </p:nvPicPr>
          <p:blipFill>
            <a:blip r:embed="rId7"/>
            <a:stretch>
              <a:fillRect/>
            </a:stretch>
          </p:blipFill>
          <p:spPr>
            <a:xfrm>
              <a:off x="799767" y="701750"/>
              <a:ext cx="69237" cy="69237"/>
            </a:xfrm>
            <a:prstGeom prst="rect">
              <a:avLst/>
            </a:prstGeom>
          </p:spPr>
        </p:pic>
        <p:pic>
          <p:nvPicPr>
            <p:cNvPr id="25" name="object 25"/>
            <p:cNvPicPr/>
            <p:nvPr/>
          </p:nvPicPr>
          <p:blipFill>
            <a:blip r:embed="rId6"/>
            <a:stretch>
              <a:fillRect/>
            </a:stretch>
          </p:blipFill>
          <p:spPr>
            <a:xfrm>
              <a:off x="904944" y="697617"/>
              <a:ext cx="65594" cy="65594"/>
            </a:xfrm>
            <a:prstGeom prst="rect">
              <a:avLst/>
            </a:prstGeom>
          </p:spPr>
        </p:pic>
      </p:grpSp>
      <p:sp>
        <p:nvSpPr>
          <p:cNvPr id="26" name="object 26"/>
          <p:cNvSpPr txBox="1">
            <a:spLocks noGrp="1"/>
          </p:cNvSpPr>
          <p:nvPr>
            <p:ph type="title"/>
          </p:nvPr>
        </p:nvSpPr>
        <p:spPr>
          <a:xfrm>
            <a:off x="1205967" y="320735"/>
            <a:ext cx="2692400" cy="482600"/>
          </a:xfrm>
          <a:prstGeom prst="rect">
            <a:avLst/>
          </a:prstGeom>
        </p:spPr>
        <p:txBody>
          <a:bodyPr vert="horz" wrap="square" lIns="0" tIns="12700" rIns="0" bIns="0" rtlCol="0">
            <a:spAutoFit/>
          </a:bodyPr>
          <a:lstStyle/>
          <a:p>
            <a:pPr marL="12700">
              <a:lnSpc>
                <a:spcPct val="100000"/>
              </a:lnSpc>
              <a:spcBef>
                <a:spcPts val="100"/>
              </a:spcBef>
            </a:pPr>
            <a:r>
              <a:rPr sz="3000" spc="-10">
                <a:solidFill>
                  <a:srgbClr val="4283F2"/>
                </a:solidFill>
              </a:rPr>
              <a:t>报告范围和方法</a:t>
            </a:r>
            <a:endParaRPr sz="3000"/>
          </a:p>
        </p:txBody>
      </p:sp>
      <p:sp>
        <p:nvSpPr>
          <p:cNvPr id="27" name="object 27"/>
          <p:cNvSpPr txBox="1"/>
          <p:nvPr/>
        </p:nvSpPr>
        <p:spPr>
          <a:xfrm>
            <a:off x="7863129" y="1509414"/>
            <a:ext cx="3126740" cy="4694555"/>
          </a:xfrm>
          <a:prstGeom prst="rect">
            <a:avLst/>
          </a:prstGeom>
        </p:spPr>
        <p:txBody>
          <a:bodyPr vert="horz" wrap="square" lIns="0" tIns="15875" rIns="0" bIns="0" rtlCol="0">
            <a:spAutoFit/>
          </a:bodyPr>
          <a:lstStyle/>
          <a:p>
            <a:pPr marL="12700">
              <a:lnSpc>
                <a:spcPct val="100000"/>
              </a:lnSpc>
              <a:spcBef>
                <a:spcPts val="125"/>
              </a:spcBef>
            </a:pPr>
            <a:r>
              <a:rPr sz="2000" b="1">
                <a:solidFill>
                  <a:srgbClr val="4283F2"/>
                </a:solidFill>
                <a:latin typeface="微软雅黑"/>
                <a:cs typeface="微软雅黑"/>
              </a:rPr>
              <a:t>范</a:t>
            </a:r>
            <a:r>
              <a:rPr sz="2000" b="1" spc="-50">
                <a:solidFill>
                  <a:srgbClr val="4283F2"/>
                </a:solidFill>
                <a:latin typeface="微软雅黑"/>
                <a:cs typeface="微软雅黑"/>
              </a:rPr>
              <a:t>围</a:t>
            </a:r>
            <a:endParaRPr sz="2000">
              <a:latin typeface="微软雅黑"/>
              <a:cs typeface="微软雅黑"/>
            </a:endParaRPr>
          </a:p>
          <a:p>
            <a:pPr marL="65405" marR="5080" algn="just">
              <a:lnSpc>
                <a:spcPct val="187000"/>
              </a:lnSpc>
              <a:spcBef>
                <a:spcPts val="90"/>
              </a:spcBef>
            </a:pPr>
            <a:r>
              <a:rPr sz="1500" spc="-5">
                <a:latin typeface="微软雅黑"/>
                <a:cs typeface="微软雅黑"/>
              </a:rPr>
              <a:t>本报告主要对资源税花岗岩税目的政策、征收管理、税负水平等方面进行分析，并涉及相关的经济、环境和社</a:t>
            </a:r>
            <a:r>
              <a:rPr sz="1500" spc="-15">
                <a:latin typeface="微软雅黑"/>
                <a:cs typeface="微软雅黑"/>
              </a:rPr>
              <a:t>会影响。</a:t>
            </a:r>
            <a:endParaRPr sz="1500">
              <a:latin typeface="微软雅黑"/>
              <a:cs typeface="微软雅黑"/>
            </a:endParaRPr>
          </a:p>
          <a:p>
            <a:pPr>
              <a:lnSpc>
                <a:spcPct val="100000"/>
              </a:lnSpc>
              <a:spcBef>
                <a:spcPts val="10"/>
              </a:spcBef>
            </a:pPr>
            <a:endParaRPr sz="1700">
              <a:latin typeface="微软雅黑"/>
              <a:cs typeface="微软雅黑"/>
            </a:endParaRPr>
          </a:p>
          <a:p>
            <a:pPr marL="12700">
              <a:lnSpc>
                <a:spcPts val="2390"/>
              </a:lnSpc>
            </a:pPr>
            <a:r>
              <a:rPr sz="2000" b="1">
                <a:solidFill>
                  <a:srgbClr val="4283F2"/>
                </a:solidFill>
                <a:latin typeface="微软雅黑"/>
                <a:cs typeface="微软雅黑"/>
              </a:rPr>
              <a:t>方</a:t>
            </a:r>
            <a:r>
              <a:rPr sz="2000" b="1" spc="-50">
                <a:solidFill>
                  <a:srgbClr val="4283F2"/>
                </a:solidFill>
                <a:latin typeface="微软雅黑"/>
                <a:cs typeface="微软雅黑"/>
              </a:rPr>
              <a:t>法</a:t>
            </a:r>
            <a:endParaRPr sz="2000">
              <a:latin typeface="微软雅黑"/>
              <a:cs typeface="微软雅黑"/>
            </a:endParaRPr>
          </a:p>
          <a:p>
            <a:pPr marL="65405">
              <a:lnSpc>
                <a:spcPts val="1789"/>
              </a:lnSpc>
            </a:pPr>
            <a:r>
              <a:rPr sz="1500" spc="-5">
                <a:latin typeface="微软雅黑"/>
                <a:cs typeface="微软雅黑"/>
              </a:rPr>
              <a:t>采用文献研究、实地调研、数据分析</a:t>
            </a:r>
            <a:endParaRPr sz="1500">
              <a:latin typeface="微软雅黑"/>
              <a:cs typeface="微软雅黑"/>
            </a:endParaRPr>
          </a:p>
          <a:p>
            <a:pPr marL="65405" marR="5080" algn="just">
              <a:lnSpc>
                <a:spcPct val="187000"/>
              </a:lnSpc>
            </a:pPr>
            <a:r>
              <a:rPr sz="1500" spc="-5">
                <a:latin typeface="微软雅黑"/>
                <a:cs typeface="微软雅黑"/>
              </a:rPr>
              <a:t>等多种方法，确保报告的客观性和准确性。同时，结合国内外相关经验和案例，进行对比分析，提出针对性的</a:t>
            </a:r>
            <a:r>
              <a:rPr sz="1500" spc="-20">
                <a:latin typeface="微软雅黑"/>
                <a:cs typeface="微软雅黑"/>
              </a:rPr>
              <a:t>建议。</a:t>
            </a:r>
            <a:endParaRPr sz="1500">
              <a:latin typeface="微软雅黑"/>
              <a:cs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p:nvPr/>
        </p:nvSpPr>
        <p:spPr>
          <a:xfrm>
            <a:off x="910296" y="1558171"/>
            <a:ext cx="2905760" cy="1625600"/>
          </a:xfrm>
          <a:prstGeom prst="rect">
            <a:avLst/>
          </a:prstGeom>
        </p:spPr>
        <p:txBody>
          <a:bodyPr vert="horz" wrap="square" lIns="0" tIns="12700" rIns="0" bIns="0" rtlCol="0">
            <a:spAutoFit/>
          </a:bodyPr>
          <a:lstStyle/>
          <a:p>
            <a:pPr marL="12700">
              <a:lnSpc>
                <a:spcPct val="100000"/>
              </a:lnSpc>
              <a:spcBef>
                <a:spcPts val="100"/>
              </a:spcBef>
            </a:pPr>
            <a:r>
              <a:rPr sz="3300" b="1" spc="-10">
                <a:solidFill>
                  <a:srgbClr val="131416"/>
                </a:solidFill>
                <a:latin typeface="微软雅黑"/>
                <a:cs typeface="微软雅黑"/>
              </a:rPr>
              <a:t>PART</a:t>
            </a:r>
            <a:r>
              <a:rPr sz="3300" b="1" spc="-225">
                <a:solidFill>
                  <a:srgbClr val="131416"/>
                </a:solidFill>
                <a:latin typeface="微软雅黑"/>
                <a:cs typeface="微软雅黑"/>
              </a:rPr>
              <a:t> </a:t>
            </a:r>
            <a:r>
              <a:rPr sz="3300" b="1" spc="-25">
                <a:solidFill>
                  <a:srgbClr val="131416"/>
                </a:solidFill>
                <a:latin typeface="微软雅黑"/>
                <a:cs typeface="微软雅黑"/>
              </a:rPr>
              <a:t>02</a:t>
            </a:r>
            <a:endParaRPr sz="3300">
              <a:latin typeface="微软雅黑"/>
              <a:cs typeface="微软雅黑"/>
            </a:endParaRPr>
          </a:p>
          <a:p>
            <a:pPr marL="34925">
              <a:lnSpc>
                <a:spcPct val="100000"/>
              </a:lnSpc>
              <a:spcBef>
                <a:spcPts val="3235"/>
              </a:spcBef>
            </a:pPr>
            <a:r>
              <a:rPr sz="4500" b="1" spc="-10">
                <a:solidFill>
                  <a:srgbClr val="131416"/>
                </a:solidFill>
                <a:latin typeface="微软雅黑"/>
                <a:cs typeface="微软雅黑"/>
              </a:rPr>
              <a:t>资源税概述</a:t>
            </a:r>
            <a:endParaRPr sz="4500">
              <a:latin typeface="微软雅黑"/>
              <a:cs typeface="微软雅黑"/>
            </a:endParaRPr>
          </a:p>
        </p:txBody>
      </p:sp>
      <p:sp>
        <p:nvSpPr>
          <p:cNvPr id="4" name="object 4"/>
          <p:cNvSpPr txBox="1">
            <a:spLocks noGrp="1"/>
          </p:cNvSpPr>
          <p:nvPr>
            <p:ph type="title"/>
          </p:nvPr>
        </p:nvSpPr>
        <p:spPr>
          <a:prstGeom prst="rect">
            <a:avLst/>
          </a:prstGeom>
        </p:spPr>
        <p:txBody>
          <a:bodyPr vert="horz" wrap="square" lIns="0" tIns="12700" rIns="0" bIns="0" rtlCol="0">
            <a:spAutoFit/>
          </a:bodyPr>
          <a:lstStyle/>
          <a:p>
            <a:pPr marL="238760">
              <a:lnSpc>
                <a:spcPct val="100000"/>
              </a:lnSpc>
              <a:spcBef>
                <a:spcPts val="100"/>
              </a:spcBef>
            </a:pPr>
            <a:r>
              <a:rPr spc="-20"/>
              <a:t>2023</a:t>
            </a:r>
          </a:p>
        </p:txBody>
      </p:sp>
      <p:sp>
        <p:nvSpPr>
          <p:cNvPr id="5" name="object 5"/>
          <p:cNvSpPr txBox="1"/>
          <p:nvPr/>
        </p:nvSpPr>
        <p:spPr>
          <a:xfrm>
            <a:off x="10890033" y="349237"/>
            <a:ext cx="894080" cy="208279"/>
          </a:xfrm>
          <a:prstGeom prst="rect">
            <a:avLst/>
          </a:prstGeom>
        </p:spPr>
        <p:txBody>
          <a:bodyPr vert="horz" wrap="square" lIns="0" tIns="12700" rIns="0" bIns="0" rtlCol="0">
            <a:spAutoFit/>
          </a:bodyPr>
          <a:lstStyle/>
          <a:p>
            <a:pPr marL="12700">
              <a:lnSpc>
                <a:spcPct val="100000"/>
              </a:lnSpc>
              <a:spcBef>
                <a:spcPts val="100"/>
              </a:spcBef>
            </a:pPr>
            <a:r>
              <a:rPr sz="1200" spc="-10">
                <a:solidFill>
                  <a:srgbClr val="131416"/>
                </a:solidFill>
                <a:latin typeface="微软雅黑"/>
                <a:cs typeface="微软雅黑"/>
              </a:rPr>
              <a:t>REPORTING</a:t>
            </a:r>
            <a:endParaRPr sz="1200">
              <a:latin typeface="微软雅黑"/>
              <a:cs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866574" y="1250442"/>
            <a:ext cx="10459085" cy="2438400"/>
          </a:xfrm>
          <a:custGeom>
            <a:rect l="l" t="t" r="r" b="b"/>
            <a:pathLst>
              <a:path w="10459085" h="2438400">
                <a:moveTo>
                  <a:pt x="406408" y="2438400"/>
                </a:moveTo>
                <a:lnTo>
                  <a:pt x="359012" y="2435665"/>
                </a:lnTo>
                <a:lnTo>
                  <a:pt x="313222" y="2427666"/>
                </a:lnTo>
                <a:lnTo>
                  <a:pt x="269343" y="2414706"/>
                </a:lnTo>
                <a:lnTo>
                  <a:pt x="227679" y="2397091"/>
                </a:lnTo>
                <a:lnTo>
                  <a:pt x="188537" y="2375126"/>
                </a:lnTo>
                <a:lnTo>
                  <a:pt x="152220" y="2349116"/>
                </a:lnTo>
                <a:lnTo>
                  <a:pt x="119034" y="2319365"/>
                </a:lnTo>
                <a:lnTo>
                  <a:pt x="89283" y="2286179"/>
                </a:lnTo>
                <a:lnTo>
                  <a:pt x="63272" y="2249862"/>
                </a:lnTo>
                <a:lnTo>
                  <a:pt x="41307" y="2210719"/>
                </a:lnTo>
                <a:lnTo>
                  <a:pt x="23693" y="2169056"/>
                </a:lnTo>
                <a:lnTo>
                  <a:pt x="10733" y="2125177"/>
                </a:lnTo>
                <a:lnTo>
                  <a:pt x="2734" y="2079387"/>
                </a:lnTo>
                <a:lnTo>
                  <a:pt x="0" y="2031991"/>
                </a:lnTo>
                <a:lnTo>
                  <a:pt x="0" y="406408"/>
                </a:lnTo>
                <a:lnTo>
                  <a:pt x="2734" y="359012"/>
                </a:lnTo>
                <a:lnTo>
                  <a:pt x="10733" y="313222"/>
                </a:lnTo>
                <a:lnTo>
                  <a:pt x="23693" y="269343"/>
                </a:lnTo>
                <a:lnTo>
                  <a:pt x="41308" y="227679"/>
                </a:lnTo>
                <a:lnTo>
                  <a:pt x="63273" y="188537"/>
                </a:lnTo>
                <a:lnTo>
                  <a:pt x="89283" y="152220"/>
                </a:lnTo>
                <a:lnTo>
                  <a:pt x="119034" y="119033"/>
                </a:lnTo>
                <a:lnTo>
                  <a:pt x="152221" y="89282"/>
                </a:lnTo>
                <a:lnTo>
                  <a:pt x="188538" y="63272"/>
                </a:lnTo>
                <a:lnTo>
                  <a:pt x="227680" y="41307"/>
                </a:lnTo>
                <a:lnTo>
                  <a:pt x="269344" y="23692"/>
                </a:lnTo>
                <a:lnTo>
                  <a:pt x="313223" y="10733"/>
                </a:lnTo>
                <a:lnTo>
                  <a:pt x="359012" y="2734"/>
                </a:lnTo>
                <a:lnTo>
                  <a:pt x="406407" y="0"/>
                </a:lnTo>
                <a:lnTo>
                  <a:pt x="10052442" y="0"/>
                </a:lnTo>
                <a:lnTo>
                  <a:pt x="10099837" y="2734"/>
                </a:lnTo>
                <a:lnTo>
                  <a:pt x="10145627" y="10733"/>
                </a:lnTo>
                <a:lnTo>
                  <a:pt x="10189506" y="23693"/>
                </a:lnTo>
                <a:lnTo>
                  <a:pt x="10231170" y="41307"/>
                </a:lnTo>
                <a:lnTo>
                  <a:pt x="10270312" y="63273"/>
                </a:lnTo>
                <a:lnTo>
                  <a:pt x="10306629" y="89283"/>
                </a:lnTo>
                <a:lnTo>
                  <a:pt x="10339815" y="119034"/>
                </a:lnTo>
                <a:lnTo>
                  <a:pt x="10369566" y="152220"/>
                </a:lnTo>
                <a:lnTo>
                  <a:pt x="10395577" y="188537"/>
                </a:lnTo>
                <a:lnTo>
                  <a:pt x="10417542" y="227680"/>
                </a:lnTo>
                <a:lnTo>
                  <a:pt x="10435156" y="269343"/>
                </a:lnTo>
                <a:lnTo>
                  <a:pt x="10448116" y="313222"/>
                </a:lnTo>
                <a:lnTo>
                  <a:pt x="10456115" y="359012"/>
                </a:lnTo>
                <a:lnTo>
                  <a:pt x="10458850" y="406408"/>
                </a:lnTo>
                <a:lnTo>
                  <a:pt x="10458850" y="2031991"/>
                </a:lnTo>
                <a:lnTo>
                  <a:pt x="10456115" y="2079387"/>
                </a:lnTo>
                <a:lnTo>
                  <a:pt x="10448116" y="2125177"/>
                </a:lnTo>
                <a:lnTo>
                  <a:pt x="10435156" y="2169056"/>
                </a:lnTo>
                <a:lnTo>
                  <a:pt x="10417542" y="2210719"/>
                </a:lnTo>
                <a:lnTo>
                  <a:pt x="10395577" y="2249862"/>
                </a:lnTo>
                <a:lnTo>
                  <a:pt x="10369566" y="2286179"/>
                </a:lnTo>
                <a:lnTo>
                  <a:pt x="10339815" y="2319365"/>
                </a:lnTo>
                <a:lnTo>
                  <a:pt x="10306629" y="2349116"/>
                </a:lnTo>
                <a:lnTo>
                  <a:pt x="10270312" y="2375127"/>
                </a:lnTo>
                <a:lnTo>
                  <a:pt x="10231169" y="2397092"/>
                </a:lnTo>
                <a:lnTo>
                  <a:pt x="10189506" y="2414706"/>
                </a:lnTo>
                <a:lnTo>
                  <a:pt x="10145627" y="2427666"/>
                </a:lnTo>
                <a:lnTo>
                  <a:pt x="10099836" y="2435665"/>
                </a:lnTo>
                <a:lnTo>
                  <a:pt x="10052442" y="2438399"/>
                </a:lnTo>
                <a:lnTo>
                  <a:pt x="406408" y="2438400"/>
                </a:lnTo>
                <a:close/>
              </a:path>
            </a:pathLst>
          </a:custGeom>
          <a:solidFill>
            <a:srgbClr val="34C158"/>
          </a:solidFill>
        </p:spPr>
        <p:txBody>
          <a:bodyPr wrap="square" lIns="0" tIns="0" rIns="0" bIns="0" rtlCol="0"/>
          <a:lstStyle/>
          <a:p/>
        </p:txBody>
      </p:sp>
      <p:sp>
        <p:nvSpPr>
          <p:cNvPr id="3" name="object 3"/>
          <p:cNvSpPr txBox="1"/>
          <p:nvPr/>
        </p:nvSpPr>
        <p:spPr>
          <a:xfrm>
            <a:off x="1411199" y="1591237"/>
            <a:ext cx="9169400" cy="1024255"/>
          </a:xfrm>
          <a:prstGeom prst="rect">
            <a:avLst/>
          </a:prstGeom>
        </p:spPr>
        <p:txBody>
          <a:bodyPr vert="horz" wrap="square" lIns="0" tIns="13970" rIns="0" bIns="0" rtlCol="0">
            <a:spAutoFit/>
          </a:bodyPr>
          <a:lstStyle/>
          <a:p>
            <a:pPr marL="12700">
              <a:lnSpc>
                <a:spcPct val="100000"/>
              </a:lnSpc>
              <a:spcBef>
                <a:spcPts val="110"/>
              </a:spcBef>
            </a:pPr>
            <a:r>
              <a:rPr sz="2000" b="1" spc="-25">
                <a:solidFill>
                  <a:srgbClr val="FFFFFF"/>
                </a:solidFill>
                <a:latin typeface="微软雅黑"/>
                <a:cs typeface="微软雅黑"/>
              </a:rPr>
              <a:t>定义</a:t>
            </a:r>
            <a:endParaRPr sz="2000">
              <a:latin typeface="微软雅黑"/>
              <a:cs typeface="微软雅黑"/>
            </a:endParaRPr>
          </a:p>
          <a:p>
            <a:pPr>
              <a:lnSpc>
                <a:spcPct val="100000"/>
              </a:lnSpc>
              <a:spcBef>
                <a:spcPts val="55"/>
              </a:spcBef>
            </a:pPr>
            <a:endParaRPr sz="1950">
              <a:latin typeface="微软雅黑"/>
              <a:cs typeface="微软雅黑"/>
            </a:endParaRPr>
          </a:p>
          <a:p>
            <a:pPr marL="12700">
              <a:lnSpc>
                <a:spcPct val="100000"/>
              </a:lnSpc>
            </a:pPr>
            <a:r>
              <a:rPr sz="1500" spc="-5">
                <a:solidFill>
                  <a:srgbClr val="FFFFFF"/>
                </a:solidFill>
                <a:latin typeface="微软雅黑"/>
                <a:cs typeface="微软雅黑"/>
              </a:rPr>
              <a:t>资源税是以各种应税自然资源为课税对象、为了调节资源级差收入并体现国有资源有偿使用而征收的一种税。</a:t>
            </a:r>
            <a:endParaRPr sz="1500">
              <a:latin typeface="微软雅黑"/>
              <a:cs typeface="微软雅黑"/>
            </a:endParaRPr>
          </a:p>
        </p:txBody>
      </p:sp>
      <p:sp>
        <p:nvSpPr>
          <p:cNvPr id="4" name="object 4"/>
          <p:cNvSpPr/>
          <p:nvPr/>
        </p:nvSpPr>
        <p:spPr>
          <a:xfrm>
            <a:off x="866574" y="3952505"/>
            <a:ext cx="10459085" cy="2438400"/>
          </a:xfrm>
          <a:custGeom>
            <a:rect l="l" t="t" r="r" b="b"/>
            <a:pathLst>
              <a:path w="10459085" h="2438400">
                <a:moveTo>
                  <a:pt x="406408" y="2438400"/>
                </a:moveTo>
                <a:lnTo>
                  <a:pt x="359012" y="2435665"/>
                </a:lnTo>
                <a:lnTo>
                  <a:pt x="313222" y="2427666"/>
                </a:lnTo>
                <a:lnTo>
                  <a:pt x="269343" y="2414706"/>
                </a:lnTo>
                <a:lnTo>
                  <a:pt x="227679" y="2397092"/>
                </a:lnTo>
                <a:lnTo>
                  <a:pt x="188537" y="2375127"/>
                </a:lnTo>
                <a:lnTo>
                  <a:pt x="152220" y="2349116"/>
                </a:lnTo>
                <a:lnTo>
                  <a:pt x="119034" y="2319365"/>
                </a:lnTo>
                <a:lnTo>
                  <a:pt x="89283" y="2286179"/>
                </a:lnTo>
                <a:lnTo>
                  <a:pt x="63272" y="2249862"/>
                </a:lnTo>
                <a:lnTo>
                  <a:pt x="41307" y="2210719"/>
                </a:lnTo>
                <a:lnTo>
                  <a:pt x="23693" y="2169056"/>
                </a:lnTo>
                <a:lnTo>
                  <a:pt x="10733" y="2125177"/>
                </a:lnTo>
                <a:lnTo>
                  <a:pt x="2734" y="2079387"/>
                </a:lnTo>
                <a:lnTo>
                  <a:pt x="0" y="2031992"/>
                </a:lnTo>
                <a:lnTo>
                  <a:pt x="0" y="406408"/>
                </a:lnTo>
                <a:lnTo>
                  <a:pt x="2734" y="359012"/>
                </a:lnTo>
                <a:lnTo>
                  <a:pt x="10733" y="313222"/>
                </a:lnTo>
                <a:lnTo>
                  <a:pt x="23693" y="269343"/>
                </a:lnTo>
                <a:lnTo>
                  <a:pt x="41307" y="227679"/>
                </a:lnTo>
                <a:lnTo>
                  <a:pt x="63273" y="188537"/>
                </a:lnTo>
                <a:lnTo>
                  <a:pt x="89283" y="152220"/>
                </a:lnTo>
                <a:lnTo>
                  <a:pt x="119034" y="119034"/>
                </a:lnTo>
                <a:lnTo>
                  <a:pt x="152220" y="89283"/>
                </a:lnTo>
                <a:lnTo>
                  <a:pt x="188537" y="63272"/>
                </a:lnTo>
                <a:lnTo>
                  <a:pt x="227680" y="41307"/>
                </a:lnTo>
                <a:lnTo>
                  <a:pt x="269343" y="23693"/>
                </a:lnTo>
                <a:lnTo>
                  <a:pt x="313222" y="10733"/>
                </a:lnTo>
                <a:lnTo>
                  <a:pt x="359011" y="2734"/>
                </a:lnTo>
                <a:lnTo>
                  <a:pt x="406407" y="0"/>
                </a:lnTo>
                <a:lnTo>
                  <a:pt x="10052442" y="0"/>
                </a:lnTo>
                <a:lnTo>
                  <a:pt x="10099837" y="2734"/>
                </a:lnTo>
                <a:lnTo>
                  <a:pt x="10145627" y="10733"/>
                </a:lnTo>
                <a:lnTo>
                  <a:pt x="10189506" y="23693"/>
                </a:lnTo>
                <a:lnTo>
                  <a:pt x="10231169" y="41308"/>
                </a:lnTo>
                <a:lnTo>
                  <a:pt x="10270312" y="63273"/>
                </a:lnTo>
                <a:lnTo>
                  <a:pt x="10306629" y="89283"/>
                </a:lnTo>
                <a:lnTo>
                  <a:pt x="10339815" y="119034"/>
                </a:lnTo>
                <a:lnTo>
                  <a:pt x="10369566" y="152220"/>
                </a:lnTo>
                <a:lnTo>
                  <a:pt x="10395577" y="188537"/>
                </a:lnTo>
                <a:lnTo>
                  <a:pt x="10417542" y="227680"/>
                </a:lnTo>
                <a:lnTo>
                  <a:pt x="10435156" y="269343"/>
                </a:lnTo>
                <a:lnTo>
                  <a:pt x="10448116" y="313222"/>
                </a:lnTo>
                <a:lnTo>
                  <a:pt x="10456115" y="359012"/>
                </a:lnTo>
                <a:lnTo>
                  <a:pt x="10458850" y="406408"/>
                </a:lnTo>
                <a:lnTo>
                  <a:pt x="10458850" y="2031992"/>
                </a:lnTo>
                <a:lnTo>
                  <a:pt x="10456115" y="2079388"/>
                </a:lnTo>
                <a:lnTo>
                  <a:pt x="10448116" y="2125177"/>
                </a:lnTo>
                <a:lnTo>
                  <a:pt x="10435156" y="2169056"/>
                </a:lnTo>
                <a:lnTo>
                  <a:pt x="10417542" y="2210720"/>
                </a:lnTo>
                <a:lnTo>
                  <a:pt x="10395577" y="2249862"/>
                </a:lnTo>
                <a:lnTo>
                  <a:pt x="10369566" y="2286179"/>
                </a:lnTo>
                <a:lnTo>
                  <a:pt x="10339815" y="2319366"/>
                </a:lnTo>
                <a:lnTo>
                  <a:pt x="10306629" y="2349116"/>
                </a:lnTo>
                <a:lnTo>
                  <a:pt x="10270312" y="2375127"/>
                </a:lnTo>
                <a:lnTo>
                  <a:pt x="10231169" y="2397092"/>
                </a:lnTo>
                <a:lnTo>
                  <a:pt x="10189506" y="2414707"/>
                </a:lnTo>
                <a:lnTo>
                  <a:pt x="10145627" y="2427666"/>
                </a:lnTo>
                <a:lnTo>
                  <a:pt x="10099836" y="2435665"/>
                </a:lnTo>
                <a:lnTo>
                  <a:pt x="10052442" y="2438400"/>
                </a:lnTo>
                <a:lnTo>
                  <a:pt x="406408" y="2438400"/>
                </a:lnTo>
                <a:close/>
              </a:path>
            </a:pathLst>
          </a:custGeom>
          <a:solidFill>
            <a:srgbClr val="D9E6FB"/>
          </a:solidFill>
        </p:spPr>
        <p:txBody>
          <a:bodyPr wrap="square" lIns="0" tIns="0" rIns="0" bIns="0" rtlCol="0"/>
          <a:lstStyle/>
          <a:p/>
        </p:txBody>
      </p:sp>
      <p:sp>
        <p:nvSpPr>
          <p:cNvPr id="5" name="object 5"/>
          <p:cNvSpPr txBox="1"/>
          <p:nvPr/>
        </p:nvSpPr>
        <p:spPr>
          <a:xfrm>
            <a:off x="1399006" y="4310053"/>
            <a:ext cx="9359900" cy="1342390"/>
          </a:xfrm>
          <a:prstGeom prst="rect">
            <a:avLst/>
          </a:prstGeom>
        </p:spPr>
        <p:txBody>
          <a:bodyPr vert="horz" wrap="square" lIns="0" tIns="13970" rIns="0" bIns="0" rtlCol="0">
            <a:spAutoFit/>
          </a:bodyPr>
          <a:lstStyle/>
          <a:p>
            <a:pPr marL="12700">
              <a:lnSpc>
                <a:spcPct val="100000"/>
              </a:lnSpc>
              <a:spcBef>
                <a:spcPts val="110"/>
              </a:spcBef>
            </a:pPr>
            <a:r>
              <a:rPr sz="2000" b="1" spc="-25">
                <a:solidFill>
                  <a:srgbClr val="4283F2"/>
                </a:solidFill>
                <a:latin typeface="微软雅黑"/>
                <a:cs typeface="微软雅黑"/>
              </a:rPr>
              <a:t>作用</a:t>
            </a:r>
            <a:endParaRPr sz="2000">
              <a:latin typeface="微软雅黑"/>
              <a:cs typeface="微软雅黑"/>
            </a:endParaRPr>
          </a:p>
          <a:p>
            <a:pPr>
              <a:lnSpc>
                <a:spcPct val="100000"/>
              </a:lnSpc>
              <a:spcBef>
                <a:spcPts val="70"/>
              </a:spcBef>
            </a:pPr>
            <a:endParaRPr sz="1350">
              <a:latin typeface="微软雅黑"/>
              <a:cs typeface="微软雅黑"/>
            </a:endParaRPr>
          </a:p>
          <a:p>
            <a:pPr marL="12700" marR="5080">
              <a:lnSpc>
                <a:spcPct val="150000"/>
              </a:lnSpc>
            </a:pPr>
            <a:r>
              <a:rPr sz="1500" spc="-5">
                <a:solidFill>
                  <a:srgbClr val="0A3B90"/>
                </a:solidFill>
                <a:latin typeface="微软雅黑"/>
                <a:cs typeface="微软雅黑"/>
              </a:rPr>
              <a:t>资源税可以促进资源的合理开发和利用，调节资源级差收入，体现资源价值，同时也有助于推动经济结构调整和</a:t>
            </a:r>
            <a:r>
              <a:rPr sz="1500" spc="-10">
                <a:solidFill>
                  <a:srgbClr val="0A3B90"/>
                </a:solidFill>
                <a:latin typeface="微软雅黑"/>
                <a:cs typeface="微软雅黑"/>
              </a:rPr>
              <a:t>转型升级。</a:t>
            </a:r>
            <a:endParaRPr sz="1500">
              <a:latin typeface="微软雅黑"/>
              <a:cs typeface="微软雅黑"/>
            </a:endParaRPr>
          </a:p>
        </p:txBody>
      </p:sp>
      <p:sp>
        <p:nvSpPr>
          <p:cNvPr id="6" name="object 6"/>
          <p:cNvSpPr/>
          <p:nvPr/>
        </p:nvSpPr>
        <p:spPr>
          <a:xfrm>
            <a:off x="1435557" y="4791354"/>
            <a:ext cx="9258935" cy="76200"/>
          </a:xfrm>
          <a:custGeom>
            <a:rect l="l" t="t" r="r" b="b"/>
            <a:pathLst>
              <a:path w="9258935" h="76200">
                <a:moveTo>
                  <a:pt x="9258389" y="31750"/>
                </a:moveTo>
                <a:lnTo>
                  <a:pt x="74917" y="31750"/>
                </a:lnTo>
                <a:lnTo>
                  <a:pt x="73202" y="23279"/>
                </a:lnTo>
                <a:lnTo>
                  <a:pt x="65036" y="11163"/>
                </a:lnTo>
                <a:lnTo>
                  <a:pt x="52920" y="2997"/>
                </a:lnTo>
                <a:lnTo>
                  <a:pt x="38100" y="0"/>
                </a:lnTo>
                <a:lnTo>
                  <a:pt x="23266" y="2997"/>
                </a:lnTo>
                <a:lnTo>
                  <a:pt x="11150" y="11163"/>
                </a:lnTo>
                <a:lnTo>
                  <a:pt x="2984" y="23279"/>
                </a:lnTo>
                <a:lnTo>
                  <a:pt x="0" y="38100"/>
                </a:lnTo>
                <a:lnTo>
                  <a:pt x="2984" y="52933"/>
                </a:lnTo>
                <a:lnTo>
                  <a:pt x="11150" y="65049"/>
                </a:lnTo>
                <a:lnTo>
                  <a:pt x="23266" y="73215"/>
                </a:lnTo>
                <a:lnTo>
                  <a:pt x="38100" y="76200"/>
                </a:lnTo>
                <a:lnTo>
                  <a:pt x="52920" y="73215"/>
                </a:lnTo>
                <a:lnTo>
                  <a:pt x="65036" y="65049"/>
                </a:lnTo>
                <a:lnTo>
                  <a:pt x="73202" y="52933"/>
                </a:lnTo>
                <a:lnTo>
                  <a:pt x="74917" y="44450"/>
                </a:lnTo>
                <a:lnTo>
                  <a:pt x="9258389" y="44450"/>
                </a:lnTo>
                <a:lnTo>
                  <a:pt x="9258389" y="38100"/>
                </a:lnTo>
                <a:lnTo>
                  <a:pt x="9258389" y="31750"/>
                </a:lnTo>
                <a:close/>
              </a:path>
            </a:pathLst>
          </a:custGeom>
          <a:solidFill>
            <a:srgbClr val="4283F2"/>
          </a:solidFill>
        </p:spPr>
        <p:txBody>
          <a:bodyPr wrap="square" lIns="0" tIns="0" rIns="0" bIns="0" rtlCol="0"/>
          <a:lstStyle/>
          <a:p/>
        </p:txBody>
      </p:sp>
      <p:grpSp>
        <p:nvGrpSpPr>
          <p:cNvPr id="7" name="object 7"/>
          <p:cNvGrpSpPr/>
          <p:nvPr/>
        </p:nvGrpSpPr>
        <p:grpSpPr>
          <a:xfrm>
            <a:off x="1443277" y="2137685"/>
            <a:ext cx="9258935" cy="76200"/>
            <a:chOff x="1443277" y="2137685"/>
            <a:chExt cx="9258935" cy="76200"/>
          </a:xfrm>
        </p:grpSpPr>
        <p:sp>
          <p:nvSpPr>
            <p:cNvPr id="8" name="object 8"/>
            <p:cNvSpPr/>
            <p:nvPr/>
          </p:nvSpPr>
          <p:spPr>
            <a:xfrm>
              <a:off x="1481377" y="2175785"/>
              <a:ext cx="9220835" cy="0"/>
            </a:xfrm>
            <a:custGeom>
              <a:rect l="l" t="t" r="r" b="b"/>
              <a:pathLst>
                <a:path w="9220835">
                  <a:moveTo>
                    <a:pt x="9220297" y="0"/>
                  </a:moveTo>
                  <a:lnTo>
                    <a:pt x="0" y="0"/>
                  </a:lnTo>
                </a:path>
              </a:pathLst>
            </a:custGeom>
            <a:solidFill>
              <a:srgbClr val="4283F2"/>
            </a:solidFill>
          </p:spPr>
          <p:txBody>
            <a:bodyPr wrap="square" lIns="0" tIns="0" rIns="0" bIns="0" rtlCol="0"/>
            <a:lstStyle/>
            <a:p/>
          </p:txBody>
        </p:sp>
        <p:sp>
          <p:nvSpPr>
            <p:cNvPr id="9" name="object 9"/>
            <p:cNvSpPr/>
            <p:nvPr/>
          </p:nvSpPr>
          <p:spPr>
            <a:xfrm>
              <a:off x="1443277" y="2137685"/>
              <a:ext cx="9258935" cy="76200"/>
            </a:xfrm>
            <a:custGeom>
              <a:rect l="l" t="t" r="r" b="b"/>
              <a:pathLst>
                <a:path w="9258935"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30" y="2994"/>
                  </a:lnTo>
                  <a:lnTo>
                    <a:pt x="65040" y="11159"/>
                  </a:lnTo>
                  <a:lnTo>
                    <a:pt x="73205" y="23269"/>
                  </a:lnTo>
                  <a:lnTo>
                    <a:pt x="74917" y="31750"/>
                  </a:lnTo>
                  <a:lnTo>
                    <a:pt x="49635" y="31750"/>
                  </a:lnTo>
                  <a:lnTo>
                    <a:pt x="49635" y="44450"/>
                  </a:lnTo>
                  <a:lnTo>
                    <a:pt x="74917" y="44450"/>
                  </a:lnTo>
                  <a:lnTo>
                    <a:pt x="73205" y="52930"/>
                  </a:lnTo>
                  <a:lnTo>
                    <a:pt x="65040" y="65040"/>
                  </a:lnTo>
                  <a:lnTo>
                    <a:pt x="52930" y="73206"/>
                  </a:lnTo>
                  <a:lnTo>
                    <a:pt x="38100" y="76200"/>
                  </a:lnTo>
                  <a:close/>
                </a:path>
                <a:path w="9258935" h="76200">
                  <a:moveTo>
                    <a:pt x="74917" y="44450"/>
                  </a:moveTo>
                  <a:lnTo>
                    <a:pt x="49635" y="44450"/>
                  </a:lnTo>
                  <a:lnTo>
                    <a:pt x="49635" y="31750"/>
                  </a:lnTo>
                  <a:lnTo>
                    <a:pt x="74917" y="31750"/>
                  </a:lnTo>
                  <a:lnTo>
                    <a:pt x="76200" y="38100"/>
                  </a:lnTo>
                  <a:lnTo>
                    <a:pt x="74917" y="44450"/>
                  </a:lnTo>
                  <a:close/>
                </a:path>
                <a:path w="9258935" h="76200">
                  <a:moveTo>
                    <a:pt x="9258397" y="44450"/>
                  </a:moveTo>
                  <a:lnTo>
                    <a:pt x="74917" y="44450"/>
                  </a:lnTo>
                  <a:lnTo>
                    <a:pt x="76200" y="38100"/>
                  </a:lnTo>
                  <a:lnTo>
                    <a:pt x="74917" y="31750"/>
                  </a:lnTo>
                  <a:lnTo>
                    <a:pt x="9258397" y="31750"/>
                  </a:lnTo>
                  <a:lnTo>
                    <a:pt x="9258397" y="44450"/>
                  </a:lnTo>
                  <a:close/>
                </a:path>
              </a:pathLst>
            </a:custGeom>
            <a:solidFill>
              <a:srgbClr val="D9E6FB"/>
            </a:solidFill>
          </p:spPr>
          <p:txBody>
            <a:bodyPr wrap="square" lIns="0" tIns="0" rIns="0" bIns="0" rtlCol="0"/>
            <a:lstStyle/>
            <a:p/>
          </p:txBody>
        </p:sp>
      </p:grpSp>
      <p:grpSp>
        <p:nvGrpSpPr>
          <p:cNvPr id="10" name="object 10"/>
          <p:cNvGrpSpPr/>
          <p:nvPr/>
        </p:nvGrpSpPr>
        <p:grpSpPr>
          <a:xfrm>
            <a:off x="454963" y="331167"/>
            <a:ext cx="515620" cy="440055"/>
            <a:chOff x="454963" y="331167"/>
            <a:chExt cx="515620" cy="440055"/>
          </a:xfrm>
        </p:grpSpPr>
        <p:pic>
          <p:nvPicPr>
            <p:cNvPr id="11" name="object 11"/>
            <p:cNvPicPr/>
            <p:nvPr/>
          </p:nvPicPr>
          <p:blipFill>
            <a:blip r:embed="rId2"/>
            <a:stretch>
              <a:fillRect/>
            </a:stretch>
          </p:blipFill>
          <p:spPr>
            <a:xfrm>
              <a:off x="454963" y="331167"/>
              <a:ext cx="84147" cy="84146"/>
            </a:xfrm>
            <a:prstGeom prst="rect">
              <a:avLst/>
            </a:prstGeom>
          </p:spPr>
        </p:pic>
        <p:pic>
          <p:nvPicPr>
            <p:cNvPr id="12" name="object 12"/>
            <p:cNvPicPr/>
            <p:nvPr/>
          </p:nvPicPr>
          <p:blipFill>
            <a:blip r:embed="rId3"/>
            <a:stretch>
              <a:fillRect/>
            </a:stretch>
          </p:blipFill>
          <p:spPr>
            <a:xfrm>
              <a:off x="689124" y="339459"/>
              <a:ext cx="74704" cy="74703"/>
            </a:xfrm>
            <a:prstGeom prst="rect">
              <a:avLst/>
            </a:prstGeom>
          </p:spPr>
        </p:pic>
        <p:pic>
          <p:nvPicPr>
            <p:cNvPr id="13" name="object 13"/>
            <p:cNvPicPr/>
            <p:nvPr/>
          </p:nvPicPr>
          <p:blipFill>
            <a:blip r:embed="rId4"/>
            <a:stretch>
              <a:fillRect/>
            </a:stretch>
          </p:blipFill>
          <p:spPr>
            <a:xfrm>
              <a:off x="575049" y="337742"/>
              <a:ext cx="78137" cy="78136"/>
            </a:xfrm>
            <a:prstGeom prst="rect">
              <a:avLst/>
            </a:prstGeom>
          </p:spPr>
        </p:pic>
        <p:pic>
          <p:nvPicPr>
            <p:cNvPr id="14" name="object 14"/>
            <p:cNvPicPr/>
            <p:nvPr/>
          </p:nvPicPr>
          <p:blipFill>
            <a:blip r:embed="rId5"/>
            <a:stretch>
              <a:fillRect/>
            </a:stretch>
          </p:blipFill>
          <p:spPr>
            <a:xfrm>
              <a:off x="799767" y="348429"/>
              <a:ext cx="69238" cy="69237"/>
            </a:xfrm>
            <a:prstGeom prst="rect">
              <a:avLst/>
            </a:prstGeom>
          </p:spPr>
        </p:pic>
        <p:pic>
          <p:nvPicPr>
            <p:cNvPr id="15" name="object 15"/>
            <p:cNvPicPr/>
            <p:nvPr/>
          </p:nvPicPr>
          <p:blipFill>
            <a:blip r:embed="rId6"/>
            <a:stretch>
              <a:fillRect/>
            </a:stretch>
          </p:blipFill>
          <p:spPr>
            <a:xfrm>
              <a:off x="904944" y="344296"/>
              <a:ext cx="65594" cy="65593"/>
            </a:xfrm>
            <a:prstGeom prst="rect">
              <a:avLst/>
            </a:prstGeom>
          </p:spPr>
        </p:pic>
        <p:pic>
          <p:nvPicPr>
            <p:cNvPr id="16" name="object 16"/>
            <p:cNvPicPr/>
            <p:nvPr/>
          </p:nvPicPr>
          <p:blipFill>
            <a:blip r:embed="rId7"/>
            <a:stretch>
              <a:fillRect/>
            </a:stretch>
          </p:blipFill>
          <p:spPr>
            <a:xfrm>
              <a:off x="454963" y="448941"/>
              <a:ext cx="84147" cy="84146"/>
            </a:xfrm>
            <a:prstGeom prst="rect">
              <a:avLst/>
            </a:prstGeom>
          </p:spPr>
        </p:pic>
        <p:pic>
          <p:nvPicPr>
            <p:cNvPr id="17" name="object 17"/>
            <p:cNvPicPr/>
            <p:nvPr/>
          </p:nvPicPr>
          <p:blipFill>
            <a:blip r:embed="rId4"/>
            <a:stretch>
              <a:fillRect/>
            </a:stretch>
          </p:blipFill>
          <p:spPr>
            <a:xfrm>
              <a:off x="575049" y="455516"/>
              <a:ext cx="78137" cy="78136"/>
            </a:xfrm>
            <a:prstGeom prst="rect">
              <a:avLst/>
            </a:prstGeom>
          </p:spPr>
        </p:pic>
        <p:pic>
          <p:nvPicPr>
            <p:cNvPr id="18" name="object 18"/>
            <p:cNvPicPr/>
            <p:nvPr/>
          </p:nvPicPr>
          <p:blipFill>
            <a:blip r:embed="rId3"/>
            <a:stretch>
              <a:fillRect/>
            </a:stretch>
          </p:blipFill>
          <p:spPr>
            <a:xfrm>
              <a:off x="689124" y="457232"/>
              <a:ext cx="74703" cy="74704"/>
            </a:xfrm>
            <a:prstGeom prst="rect">
              <a:avLst/>
            </a:prstGeom>
          </p:spPr>
        </p:pic>
        <p:pic>
          <p:nvPicPr>
            <p:cNvPr id="19" name="object 19"/>
            <p:cNvPicPr/>
            <p:nvPr/>
          </p:nvPicPr>
          <p:blipFill>
            <a:blip r:embed="rId8"/>
            <a:stretch>
              <a:fillRect/>
            </a:stretch>
          </p:blipFill>
          <p:spPr>
            <a:xfrm>
              <a:off x="799767" y="466202"/>
              <a:ext cx="69237" cy="69237"/>
            </a:xfrm>
            <a:prstGeom prst="rect">
              <a:avLst/>
            </a:prstGeom>
          </p:spPr>
        </p:pic>
        <p:pic>
          <p:nvPicPr>
            <p:cNvPr id="20" name="object 20"/>
            <p:cNvPicPr/>
            <p:nvPr/>
          </p:nvPicPr>
          <p:blipFill>
            <a:blip r:embed="rId6"/>
            <a:stretch>
              <a:fillRect/>
            </a:stretch>
          </p:blipFill>
          <p:spPr>
            <a:xfrm>
              <a:off x="904944" y="462069"/>
              <a:ext cx="65594" cy="65594"/>
            </a:xfrm>
            <a:prstGeom prst="rect">
              <a:avLst/>
            </a:prstGeom>
          </p:spPr>
        </p:pic>
        <p:pic>
          <p:nvPicPr>
            <p:cNvPr id="21" name="object 21"/>
            <p:cNvPicPr/>
            <p:nvPr/>
          </p:nvPicPr>
          <p:blipFill>
            <a:blip r:embed="rId7"/>
            <a:stretch>
              <a:fillRect/>
            </a:stretch>
          </p:blipFill>
          <p:spPr>
            <a:xfrm>
              <a:off x="454963" y="566714"/>
              <a:ext cx="84147" cy="84146"/>
            </a:xfrm>
            <a:prstGeom prst="rect">
              <a:avLst/>
            </a:prstGeom>
          </p:spPr>
        </p:pic>
        <p:pic>
          <p:nvPicPr>
            <p:cNvPr id="22" name="object 22"/>
            <p:cNvPicPr/>
            <p:nvPr/>
          </p:nvPicPr>
          <p:blipFill>
            <a:blip r:embed="rId9"/>
            <a:stretch>
              <a:fillRect/>
            </a:stretch>
          </p:blipFill>
          <p:spPr>
            <a:xfrm>
              <a:off x="575049" y="573290"/>
              <a:ext cx="78137" cy="78136"/>
            </a:xfrm>
            <a:prstGeom prst="rect">
              <a:avLst/>
            </a:prstGeom>
          </p:spPr>
        </p:pic>
        <p:pic>
          <p:nvPicPr>
            <p:cNvPr id="23" name="object 23"/>
            <p:cNvPicPr/>
            <p:nvPr/>
          </p:nvPicPr>
          <p:blipFill>
            <a:blip r:embed="rId10"/>
            <a:stretch>
              <a:fillRect/>
            </a:stretch>
          </p:blipFill>
          <p:spPr>
            <a:xfrm>
              <a:off x="689124" y="575006"/>
              <a:ext cx="74703" cy="74704"/>
            </a:xfrm>
            <a:prstGeom prst="rect">
              <a:avLst/>
            </a:prstGeom>
          </p:spPr>
        </p:pic>
        <p:pic>
          <p:nvPicPr>
            <p:cNvPr id="24" name="object 24"/>
            <p:cNvPicPr/>
            <p:nvPr/>
          </p:nvPicPr>
          <p:blipFill>
            <a:blip r:embed="rId6"/>
            <a:stretch>
              <a:fillRect/>
            </a:stretch>
          </p:blipFill>
          <p:spPr>
            <a:xfrm>
              <a:off x="904944" y="579843"/>
              <a:ext cx="65594" cy="65594"/>
            </a:xfrm>
            <a:prstGeom prst="rect">
              <a:avLst/>
            </a:prstGeom>
          </p:spPr>
        </p:pic>
        <p:pic>
          <p:nvPicPr>
            <p:cNvPr id="25" name="object 25"/>
            <p:cNvPicPr/>
            <p:nvPr/>
          </p:nvPicPr>
          <p:blipFill>
            <a:blip r:embed="rId8"/>
            <a:stretch>
              <a:fillRect/>
            </a:stretch>
          </p:blipFill>
          <p:spPr>
            <a:xfrm>
              <a:off x="799767" y="583976"/>
              <a:ext cx="69237" cy="69237"/>
            </a:xfrm>
            <a:prstGeom prst="rect">
              <a:avLst/>
            </a:prstGeom>
          </p:spPr>
        </p:pic>
        <p:pic>
          <p:nvPicPr>
            <p:cNvPr id="26" name="object 26"/>
            <p:cNvPicPr/>
            <p:nvPr/>
          </p:nvPicPr>
          <p:blipFill>
            <a:blip r:embed="rId2"/>
            <a:stretch>
              <a:fillRect/>
            </a:stretch>
          </p:blipFill>
          <p:spPr>
            <a:xfrm>
              <a:off x="454963" y="684488"/>
              <a:ext cx="84147" cy="84146"/>
            </a:xfrm>
            <a:prstGeom prst="rect">
              <a:avLst/>
            </a:prstGeom>
          </p:spPr>
        </p:pic>
        <p:pic>
          <p:nvPicPr>
            <p:cNvPr id="27" name="object 27"/>
            <p:cNvPicPr/>
            <p:nvPr/>
          </p:nvPicPr>
          <p:blipFill>
            <a:blip r:embed="rId9"/>
            <a:stretch>
              <a:fillRect/>
            </a:stretch>
          </p:blipFill>
          <p:spPr>
            <a:xfrm>
              <a:off x="575049" y="691063"/>
              <a:ext cx="78137" cy="78136"/>
            </a:xfrm>
            <a:prstGeom prst="rect">
              <a:avLst/>
            </a:prstGeom>
          </p:spPr>
        </p:pic>
        <p:pic>
          <p:nvPicPr>
            <p:cNvPr id="28" name="object 28"/>
            <p:cNvPicPr/>
            <p:nvPr/>
          </p:nvPicPr>
          <p:blipFill>
            <a:blip r:embed="rId3"/>
            <a:stretch>
              <a:fillRect/>
            </a:stretch>
          </p:blipFill>
          <p:spPr>
            <a:xfrm>
              <a:off x="689124" y="692780"/>
              <a:ext cx="74703" cy="74704"/>
            </a:xfrm>
            <a:prstGeom prst="rect">
              <a:avLst/>
            </a:prstGeom>
          </p:spPr>
        </p:pic>
        <p:pic>
          <p:nvPicPr>
            <p:cNvPr id="29" name="object 29"/>
            <p:cNvPicPr/>
            <p:nvPr/>
          </p:nvPicPr>
          <p:blipFill>
            <a:blip r:embed="rId5"/>
            <a:stretch>
              <a:fillRect/>
            </a:stretch>
          </p:blipFill>
          <p:spPr>
            <a:xfrm>
              <a:off x="799767" y="701750"/>
              <a:ext cx="69237" cy="69237"/>
            </a:xfrm>
            <a:prstGeom prst="rect">
              <a:avLst/>
            </a:prstGeom>
          </p:spPr>
        </p:pic>
        <p:pic>
          <p:nvPicPr>
            <p:cNvPr id="30" name="object 30"/>
            <p:cNvPicPr/>
            <p:nvPr/>
          </p:nvPicPr>
          <p:blipFill>
            <a:blip r:embed="rId6"/>
            <a:stretch>
              <a:fillRect/>
            </a:stretch>
          </p:blipFill>
          <p:spPr>
            <a:xfrm>
              <a:off x="904944" y="697617"/>
              <a:ext cx="65594" cy="65594"/>
            </a:xfrm>
            <a:prstGeom prst="rect">
              <a:avLst/>
            </a:prstGeom>
          </p:spPr>
        </p:pic>
      </p:grpSp>
      <p:sp>
        <p:nvSpPr>
          <p:cNvPr id="31" name="object 31"/>
          <p:cNvSpPr txBox="1">
            <a:spLocks noGrp="1"/>
          </p:cNvSpPr>
          <p:nvPr>
            <p:ph type="title"/>
          </p:nvPr>
        </p:nvSpPr>
        <p:spPr>
          <a:xfrm>
            <a:off x="1205967" y="320735"/>
            <a:ext cx="3454400" cy="482600"/>
          </a:xfrm>
          <a:prstGeom prst="rect">
            <a:avLst/>
          </a:prstGeom>
        </p:spPr>
        <p:txBody>
          <a:bodyPr vert="horz" wrap="square" lIns="0" tIns="12700" rIns="0" bIns="0" rtlCol="0">
            <a:spAutoFit/>
          </a:bodyPr>
          <a:lstStyle/>
          <a:p>
            <a:pPr marL="12700">
              <a:lnSpc>
                <a:spcPct val="100000"/>
              </a:lnSpc>
              <a:spcBef>
                <a:spcPts val="100"/>
              </a:spcBef>
            </a:pPr>
            <a:r>
              <a:rPr sz="3000" spc="-10">
                <a:solidFill>
                  <a:srgbClr val="4283F2"/>
                </a:solidFill>
              </a:rPr>
              <a:t>资源税的定义和作用</a:t>
            </a:r>
            <a:endParaRPr sz="30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6185765" y="1751286"/>
            <a:ext cx="5243195" cy="4234815"/>
          </a:xfrm>
          <a:custGeom>
            <a:rect l="l" t="t" r="r" b="b"/>
            <a:pathLst>
              <a:path w="5243195" h="4234815">
                <a:moveTo>
                  <a:pt x="705757" y="4234459"/>
                </a:moveTo>
                <a:lnTo>
                  <a:pt x="657436" y="4232830"/>
                </a:lnTo>
                <a:lnTo>
                  <a:pt x="609990" y="4228016"/>
                </a:lnTo>
                <a:lnTo>
                  <a:pt x="563522" y="4220120"/>
                </a:lnTo>
                <a:lnTo>
                  <a:pt x="518138" y="4209248"/>
                </a:lnTo>
                <a:lnTo>
                  <a:pt x="473944" y="4195505"/>
                </a:lnTo>
                <a:lnTo>
                  <a:pt x="431044" y="4178997"/>
                </a:lnTo>
                <a:lnTo>
                  <a:pt x="389543" y="4159827"/>
                </a:lnTo>
                <a:lnTo>
                  <a:pt x="349547" y="4138102"/>
                </a:lnTo>
                <a:lnTo>
                  <a:pt x="311161" y="4113926"/>
                </a:lnTo>
                <a:lnTo>
                  <a:pt x="274489" y="4087405"/>
                </a:lnTo>
                <a:lnTo>
                  <a:pt x="239638" y="4058644"/>
                </a:lnTo>
                <a:lnTo>
                  <a:pt x="206711" y="4027747"/>
                </a:lnTo>
                <a:lnTo>
                  <a:pt x="175814" y="3994820"/>
                </a:lnTo>
                <a:lnTo>
                  <a:pt x="147053" y="3959968"/>
                </a:lnTo>
                <a:lnTo>
                  <a:pt x="120532" y="3923297"/>
                </a:lnTo>
                <a:lnTo>
                  <a:pt x="96356" y="3884910"/>
                </a:lnTo>
                <a:lnTo>
                  <a:pt x="74631" y="3844914"/>
                </a:lnTo>
                <a:lnTo>
                  <a:pt x="55462" y="3803414"/>
                </a:lnTo>
                <a:lnTo>
                  <a:pt x="38953" y="3760514"/>
                </a:lnTo>
                <a:lnTo>
                  <a:pt x="25210" y="3716319"/>
                </a:lnTo>
                <a:lnTo>
                  <a:pt x="14338" y="3670936"/>
                </a:lnTo>
                <a:lnTo>
                  <a:pt x="6443" y="3624468"/>
                </a:lnTo>
                <a:lnTo>
                  <a:pt x="1628" y="3577022"/>
                </a:lnTo>
                <a:lnTo>
                  <a:pt x="0" y="3528702"/>
                </a:lnTo>
                <a:lnTo>
                  <a:pt x="0" y="705757"/>
                </a:lnTo>
                <a:lnTo>
                  <a:pt x="1628" y="657436"/>
                </a:lnTo>
                <a:lnTo>
                  <a:pt x="6442" y="609989"/>
                </a:lnTo>
                <a:lnTo>
                  <a:pt x="14338" y="563522"/>
                </a:lnTo>
                <a:lnTo>
                  <a:pt x="25210" y="518138"/>
                </a:lnTo>
                <a:lnTo>
                  <a:pt x="38953" y="473944"/>
                </a:lnTo>
                <a:lnTo>
                  <a:pt x="55462" y="431044"/>
                </a:lnTo>
                <a:lnTo>
                  <a:pt x="74631" y="389543"/>
                </a:lnTo>
                <a:lnTo>
                  <a:pt x="96357" y="349547"/>
                </a:lnTo>
                <a:lnTo>
                  <a:pt x="120532" y="311161"/>
                </a:lnTo>
                <a:lnTo>
                  <a:pt x="147054" y="274489"/>
                </a:lnTo>
                <a:lnTo>
                  <a:pt x="175815" y="239637"/>
                </a:lnTo>
                <a:lnTo>
                  <a:pt x="206712" y="206710"/>
                </a:lnTo>
                <a:lnTo>
                  <a:pt x="239639" y="175814"/>
                </a:lnTo>
                <a:lnTo>
                  <a:pt x="274491" y="147052"/>
                </a:lnTo>
                <a:lnTo>
                  <a:pt x="311162" y="120531"/>
                </a:lnTo>
                <a:lnTo>
                  <a:pt x="349549" y="96356"/>
                </a:lnTo>
                <a:lnTo>
                  <a:pt x="389545" y="74631"/>
                </a:lnTo>
                <a:lnTo>
                  <a:pt x="431045" y="55461"/>
                </a:lnTo>
                <a:lnTo>
                  <a:pt x="473945" y="38953"/>
                </a:lnTo>
                <a:lnTo>
                  <a:pt x="518139" y="25210"/>
                </a:lnTo>
                <a:lnTo>
                  <a:pt x="563523" y="14338"/>
                </a:lnTo>
                <a:lnTo>
                  <a:pt x="609990" y="6442"/>
                </a:lnTo>
                <a:lnTo>
                  <a:pt x="657436" y="1628"/>
                </a:lnTo>
                <a:lnTo>
                  <a:pt x="705756" y="0"/>
                </a:lnTo>
                <a:lnTo>
                  <a:pt x="4536905" y="0"/>
                </a:lnTo>
                <a:lnTo>
                  <a:pt x="4585224" y="1628"/>
                </a:lnTo>
                <a:lnTo>
                  <a:pt x="4632670" y="6442"/>
                </a:lnTo>
                <a:lnTo>
                  <a:pt x="4679138" y="14338"/>
                </a:lnTo>
                <a:lnTo>
                  <a:pt x="4724522" y="25210"/>
                </a:lnTo>
                <a:lnTo>
                  <a:pt x="4768717" y="38953"/>
                </a:lnTo>
                <a:lnTo>
                  <a:pt x="4811617" y="55462"/>
                </a:lnTo>
                <a:lnTo>
                  <a:pt x="4853117" y="74631"/>
                </a:lnTo>
                <a:lnTo>
                  <a:pt x="4893113" y="96356"/>
                </a:lnTo>
                <a:lnTo>
                  <a:pt x="4931500" y="120532"/>
                </a:lnTo>
                <a:lnTo>
                  <a:pt x="4968171" y="147053"/>
                </a:lnTo>
                <a:lnTo>
                  <a:pt x="5003023" y="175815"/>
                </a:lnTo>
                <a:lnTo>
                  <a:pt x="5035950" y="206711"/>
                </a:lnTo>
                <a:lnTo>
                  <a:pt x="5066847" y="239638"/>
                </a:lnTo>
                <a:lnTo>
                  <a:pt x="5095608" y="274490"/>
                </a:lnTo>
                <a:lnTo>
                  <a:pt x="5122129" y="311162"/>
                </a:lnTo>
                <a:lnTo>
                  <a:pt x="5146305" y="349548"/>
                </a:lnTo>
                <a:lnTo>
                  <a:pt x="5168030" y="389544"/>
                </a:lnTo>
                <a:lnTo>
                  <a:pt x="5187200" y="431045"/>
                </a:lnTo>
                <a:lnTo>
                  <a:pt x="5203708" y="473945"/>
                </a:lnTo>
                <a:lnTo>
                  <a:pt x="5217451" y="518139"/>
                </a:lnTo>
                <a:lnTo>
                  <a:pt x="5228323" y="563523"/>
                </a:lnTo>
                <a:lnTo>
                  <a:pt x="5236219" y="609990"/>
                </a:lnTo>
                <a:lnTo>
                  <a:pt x="5241033" y="657437"/>
                </a:lnTo>
                <a:lnTo>
                  <a:pt x="5242662" y="705757"/>
                </a:lnTo>
                <a:lnTo>
                  <a:pt x="5242662" y="3528702"/>
                </a:lnTo>
                <a:lnTo>
                  <a:pt x="5241033" y="3577022"/>
                </a:lnTo>
                <a:lnTo>
                  <a:pt x="5236219" y="3624469"/>
                </a:lnTo>
                <a:lnTo>
                  <a:pt x="5228323" y="3670937"/>
                </a:lnTo>
                <a:lnTo>
                  <a:pt x="5217451" y="3716320"/>
                </a:lnTo>
                <a:lnTo>
                  <a:pt x="5203708" y="3760514"/>
                </a:lnTo>
                <a:lnTo>
                  <a:pt x="5187199" y="3803414"/>
                </a:lnTo>
                <a:lnTo>
                  <a:pt x="5168030" y="3844915"/>
                </a:lnTo>
                <a:lnTo>
                  <a:pt x="5146305" y="3884911"/>
                </a:lnTo>
                <a:lnTo>
                  <a:pt x="5122129" y="3923297"/>
                </a:lnTo>
                <a:lnTo>
                  <a:pt x="5095608" y="3959969"/>
                </a:lnTo>
                <a:lnTo>
                  <a:pt x="5066846" y="3994821"/>
                </a:lnTo>
                <a:lnTo>
                  <a:pt x="5035950" y="4027747"/>
                </a:lnTo>
                <a:lnTo>
                  <a:pt x="5003023" y="4058644"/>
                </a:lnTo>
                <a:lnTo>
                  <a:pt x="4968171" y="4087406"/>
                </a:lnTo>
                <a:lnTo>
                  <a:pt x="4931499" y="4113927"/>
                </a:lnTo>
                <a:lnTo>
                  <a:pt x="4893113" y="4138102"/>
                </a:lnTo>
                <a:lnTo>
                  <a:pt x="4853117" y="4159827"/>
                </a:lnTo>
                <a:lnTo>
                  <a:pt x="4811616" y="4178997"/>
                </a:lnTo>
                <a:lnTo>
                  <a:pt x="4768716" y="4195506"/>
                </a:lnTo>
                <a:lnTo>
                  <a:pt x="4724522" y="4209248"/>
                </a:lnTo>
                <a:lnTo>
                  <a:pt x="4679138" y="4220120"/>
                </a:lnTo>
                <a:lnTo>
                  <a:pt x="4632671" y="4228016"/>
                </a:lnTo>
                <a:lnTo>
                  <a:pt x="4585224" y="4232830"/>
                </a:lnTo>
                <a:lnTo>
                  <a:pt x="4536905" y="4234458"/>
                </a:lnTo>
                <a:lnTo>
                  <a:pt x="705757" y="4234459"/>
                </a:lnTo>
                <a:close/>
              </a:path>
            </a:pathLst>
          </a:custGeom>
          <a:solidFill>
            <a:srgbClr val="D5F4DD"/>
          </a:solidFill>
        </p:spPr>
        <p:txBody>
          <a:bodyPr wrap="square" lIns="0" tIns="0" rIns="0" bIns="0" rtlCol="0"/>
          <a:lstStyle/>
          <a:p/>
        </p:txBody>
      </p:sp>
      <p:grpSp>
        <p:nvGrpSpPr>
          <p:cNvPr id="3" name="object 3"/>
          <p:cNvGrpSpPr/>
          <p:nvPr/>
        </p:nvGrpSpPr>
        <p:grpSpPr>
          <a:xfrm>
            <a:off x="763570" y="1751286"/>
            <a:ext cx="6898005" cy="4234815"/>
            <a:chOff x="763570" y="1751286"/>
            <a:chExt cx="6898005" cy="4234815"/>
          </a:xfrm>
        </p:grpSpPr>
        <p:sp>
          <p:nvSpPr>
            <p:cNvPr id="4" name="object 4"/>
            <p:cNvSpPr/>
            <p:nvPr/>
          </p:nvSpPr>
          <p:spPr>
            <a:xfrm>
              <a:off x="763570" y="1751286"/>
              <a:ext cx="5243195" cy="4234815"/>
            </a:xfrm>
            <a:custGeom>
              <a:rect l="l" t="t" r="r" b="b"/>
              <a:pathLst>
                <a:path w="5243195" h="4234815">
                  <a:moveTo>
                    <a:pt x="705757" y="4234459"/>
                  </a:moveTo>
                  <a:lnTo>
                    <a:pt x="657436" y="4232830"/>
                  </a:lnTo>
                  <a:lnTo>
                    <a:pt x="609990" y="4228016"/>
                  </a:lnTo>
                  <a:lnTo>
                    <a:pt x="563522" y="4220120"/>
                  </a:lnTo>
                  <a:lnTo>
                    <a:pt x="518138" y="4209248"/>
                  </a:lnTo>
                  <a:lnTo>
                    <a:pt x="473944" y="4195505"/>
                  </a:lnTo>
                  <a:lnTo>
                    <a:pt x="431044" y="4178997"/>
                  </a:lnTo>
                  <a:lnTo>
                    <a:pt x="389543" y="4159827"/>
                  </a:lnTo>
                  <a:lnTo>
                    <a:pt x="349547" y="4138102"/>
                  </a:lnTo>
                  <a:lnTo>
                    <a:pt x="311161" y="4113926"/>
                  </a:lnTo>
                  <a:lnTo>
                    <a:pt x="274489" y="4087405"/>
                  </a:lnTo>
                  <a:lnTo>
                    <a:pt x="239638" y="4058644"/>
                  </a:lnTo>
                  <a:lnTo>
                    <a:pt x="206711" y="4027747"/>
                  </a:lnTo>
                  <a:lnTo>
                    <a:pt x="175814" y="3994820"/>
                  </a:lnTo>
                  <a:lnTo>
                    <a:pt x="147053" y="3959968"/>
                  </a:lnTo>
                  <a:lnTo>
                    <a:pt x="120532" y="3923297"/>
                  </a:lnTo>
                  <a:lnTo>
                    <a:pt x="96356" y="3884910"/>
                  </a:lnTo>
                  <a:lnTo>
                    <a:pt x="74631" y="3844914"/>
                  </a:lnTo>
                  <a:lnTo>
                    <a:pt x="55461" y="3803414"/>
                  </a:lnTo>
                  <a:lnTo>
                    <a:pt x="38953" y="3760514"/>
                  </a:lnTo>
                  <a:lnTo>
                    <a:pt x="25210" y="3716319"/>
                  </a:lnTo>
                  <a:lnTo>
                    <a:pt x="14338" y="3670936"/>
                  </a:lnTo>
                  <a:lnTo>
                    <a:pt x="6442" y="3624468"/>
                  </a:lnTo>
                  <a:lnTo>
                    <a:pt x="1628" y="3577022"/>
                  </a:lnTo>
                  <a:lnTo>
                    <a:pt x="0" y="3528702"/>
                  </a:lnTo>
                  <a:lnTo>
                    <a:pt x="0" y="705757"/>
                  </a:lnTo>
                  <a:lnTo>
                    <a:pt x="1628" y="657436"/>
                  </a:lnTo>
                  <a:lnTo>
                    <a:pt x="6442" y="609989"/>
                  </a:lnTo>
                  <a:lnTo>
                    <a:pt x="14338" y="563522"/>
                  </a:lnTo>
                  <a:lnTo>
                    <a:pt x="25210" y="518138"/>
                  </a:lnTo>
                  <a:lnTo>
                    <a:pt x="38953" y="473944"/>
                  </a:lnTo>
                  <a:lnTo>
                    <a:pt x="55462" y="431044"/>
                  </a:lnTo>
                  <a:lnTo>
                    <a:pt x="74631" y="389543"/>
                  </a:lnTo>
                  <a:lnTo>
                    <a:pt x="96357" y="349547"/>
                  </a:lnTo>
                  <a:lnTo>
                    <a:pt x="120532" y="311161"/>
                  </a:lnTo>
                  <a:lnTo>
                    <a:pt x="147053" y="274489"/>
                  </a:lnTo>
                  <a:lnTo>
                    <a:pt x="175815" y="239637"/>
                  </a:lnTo>
                  <a:lnTo>
                    <a:pt x="206712" y="206710"/>
                  </a:lnTo>
                  <a:lnTo>
                    <a:pt x="239638" y="175814"/>
                  </a:lnTo>
                  <a:lnTo>
                    <a:pt x="274490" y="147052"/>
                  </a:lnTo>
                  <a:lnTo>
                    <a:pt x="311162" y="120531"/>
                  </a:lnTo>
                  <a:lnTo>
                    <a:pt x="349548" y="96356"/>
                  </a:lnTo>
                  <a:lnTo>
                    <a:pt x="389544" y="74631"/>
                  </a:lnTo>
                  <a:lnTo>
                    <a:pt x="431045" y="55461"/>
                  </a:lnTo>
                  <a:lnTo>
                    <a:pt x="473945" y="38953"/>
                  </a:lnTo>
                  <a:lnTo>
                    <a:pt x="518139" y="25210"/>
                  </a:lnTo>
                  <a:lnTo>
                    <a:pt x="563522" y="14338"/>
                  </a:lnTo>
                  <a:lnTo>
                    <a:pt x="609990" y="6442"/>
                  </a:lnTo>
                  <a:lnTo>
                    <a:pt x="657436" y="1628"/>
                  </a:lnTo>
                  <a:lnTo>
                    <a:pt x="705756" y="0"/>
                  </a:lnTo>
                  <a:lnTo>
                    <a:pt x="4536905" y="0"/>
                  </a:lnTo>
                  <a:lnTo>
                    <a:pt x="4585224" y="1628"/>
                  </a:lnTo>
                  <a:lnTo>
                    <a:pt x="4632671" y="6442"/>
                  </a:lnTo>
                  <a:lnTo>
                    <a:pt x="4679139" y="14338"/>
                  </a:lnTo>
                  <a:lnTo>
                    <a:pt x="4724523" y="25210"/>
                  </a:lnTo>
                  <a:lnTo>
                    <a:pt x="4768717" y="38953"/>
                  </a:lnTo>
                  <a:lnTo>
                    <a:pt x="4811617" y="55462"/>
                  </a:lnTo>
                  <a:lnTo>
                    <a:pt x="4853118" y="74631"/>
                  </a:lnTo>
                  <a:lnTo>
                    <a:pt x="4893114" y="96356"/>
                  </a:lnTo>
                  <a:lnTo>
                    <a:pt x="4931501" y="120532"/>
                  </a:lnTo>
                  <a:lnTo>
                    <a:pt x="4968172" y="147053"/>
                  </a:lnTo>
                  <a:lnTo>
                    <a:pt x="5003024" y="175815"/>
                  </a:lnTo>
                  <a:lnTo>
                    <a:pt x="5035951" y="206711"/>
                  </a:lnTo>
                  <a:lnTo>
                    <a:pt x="5066847" y="239638"/>
                  </a:lnTo>
                  <a:lnTo>
                    <a:pt x="5095609" y="274490"/>
                  </a:lnTo>
                  <a:lnTo>
                    <a:pt x="5122130" y="311162"/>
                  </a:lnTo>
                  <a:lnTo>
                    <a:pt x="5146306" y="349548"/>
                  </a:lnTo>
                  <a:lnTo>
                    <a:pt x="5168031" y="389544"/>
                  </a:lnTo>
                  <a:lnTo>
                    <a:pt x="5187200" y="431045"/>
                  </a:lnTo>
                  <a:lnTo>
                    <a:pt x="5203709" y="473945"/>
                  </a:lnTo>
                  <a:lnTo>
                    <a:pt x="5217452" y="518139"/>
                  </a:lnTo>
                  <a:lnTo>
                    <a:pt x="5228324" y="563523"/>
                  </a:lnTo>
                  <a:lnTo>
                    <a:pt x="5236219" y="609990"/>
                  </a:lnTo>
                  <a:lnTo>
                    <a:pt x="5241034" y="657437"/>
                  </a:lnTo>
                  <a:lnTo>
                    <a:pt x="5242662" y="705757"/>
                  </a:lnTo>
                  <a:lnTo>
                    <a:pt x="5242662" y="3528702"/>
                  </a:lnTo>
                  <a:lnTo>
                    <a:pt x="5241034" y="3577022"/>
                  </a:lnTo>
                  <a:lnTo>
                    <a:pt x="5236219" y="3624469"/>
                  </a:lnTo>
                  <a:lnTo>
                    <a:pt x="5228323" y="3670937"/>
                  </a:lnTo>
                  <a:lnTo>
                    <a:pt x="5217452" y="3716320"/>
                  </a:lnTo>
                  <a:lnTo>
                    <a:pt x="5203709" y="3760514"/>
                  </a:lnTo>
                  <a:lnTo>
                    <a:pt x="5187200" y="3803414"/>
                  </a:lnTo>
                  <a:lnTo>
                    <a:pt x="5168030" y="3844915"/>
                  </a:lnTo>
                  <a:lnTo>
                    <a:pt x="5146305" y="3884911"/>
                  </a:lnTo>
                  <a:lnTo>
                    <a:pt x="5122130" y="3923297"/>
                  </a:lnTo>
                  <a:lnTo>
                    <a:pt x="5095608" y="3959969"/>
                  </a:lnTo>
                  <a:lnTo>
                    <a:pt x="5066847" y="3994821"/>
                  </a:lnTo>
                  <a:lnTo>
                    <a:pt x="5035950" y="4027747"/>
                  </a:lnTo>
                  <a:lnTo>
                    <a:pt x="5003023" y="4058644"/>
                  </a:lnTo>
                  <a:lnTo>
                    <a:pt x="4968172" y="4087406"/>
                  </a:lnTo>
                  <a:lnTo>
                    <a:pt x="4931500" y="4113927"/>
                  </a:lnTo>
                  <a:lnTo>
                    <a:pt x="4893114" y="4138102"/>
                  </a:lnTo>
                  <a:lnTo>
                    <a:pt x="4853118" y="4159827"/>
                  </a:lnTo>
                  <a:lnTo>
                    <a:pt x="4811617" y="4178997"/>
                  </a:lnTo>
                  <a:lnTo>
                    <a:pt x="4768717" y="4195506"/>
                  </a:lnTo>
                  <a:lnTo>
                    <a:pt x="4724523" y="4209248"/>
                  </a:lnTo>
                  <a:lnTo>
                    <a:pt x="4679139" y="4220120"/>
                  </a:lnTo>
                  <a:lnTo>
                    <a:pt x="4632671" y="4228016"/>
                  </a:lnTo>
                  <a:lnTo>
                    <a:pt x="4585224" y="4232830"/>
                  </a:lnTo>
                  <a:lnTo>
                    <a:pt x="4536905" y="4234458"/>
                  </a:lnTo>
                  <a:lnTo>
                    <a:pt x="705757" y="4234459"/>
                  </a:lnTo>
                  <a:close/>
                </a:path>
              </a:pathLst>
            </a:custGeom>
            <a:solidFill>
              <a:srgbClr val="4283F2"/>
            </a:solidFill>
          </p:spPr>
          <p:txBody>
            <a:bodyPr wrap="square" lIns="0" tIns="0" rIns="0" bIns="0" rtlCol="0"/>
            <a:lstStyle/>
            <a:p/>
          </p:txBody>
        </p:sp>
        <p:sp>
          <p:nvSpPr>
            <p:cNvPr id="5" name="object 5"/>
            <p:cNvSpPr/>
            <p:nvPr/>
          </p:nvSpPr>
          <p:spPr>
            <a:xfrm>
              <a:off x="4530717" y="2430557"/>
              <a:ext cx="3131185" cy="3131185"/>
            </a:xfrm>
            <a:custGeom>
              <a:rect l="l" t="t" r="r" b="b"/>
              <a:pathLst>
                <a:path w="3131184" h="3131185">
                  <a:moveTo>
                    <a:pt x="1565280" y="3130564"/>
                  </a:moveTo>
                  <a:lnTo>
                    <a:pt x="1517425" y="3129846"/>
                  </a:lnTo>
                  <a:lnTo>
                    <a:pt x="1469928" y="3127707"/>
                  </a:lnTo>
                  <a:lnTo>
                    <a:pt x="1422808" y="3124167"/>
                  </a:lnTo>
                  <a:lnTo>
                    <a:pt x="1376086" y="3119246"/>
                  </a:lnTo>
                  <a:lnTo>
                    <a:pt x="1329783" y="3112965"/>
                  </a:lnTo>
                  <a:lnTo>
                    <a:pt x="1283919" y="3105345"/>
                  </a:lnTo>
                  <a:lnTo>
                    <a:pt x="1238514" y="3096405"/>
                  </a:lnTo>
                  <a:lnTo>
                    <a:pt x="1193590" y="3086167"/>
                  </a:lnTo>
                  <a:lnTo>
                    <a:pt x="1149166" y="3074650"/>
                  </a:lnTo>
                  <a:lnTo>
                    <a:pt x="1105263" y="3061876"/>
                  </a:lnTo>
                  <a:lnTo>
                    <a:pt x="1061902" y="3047864"/>
                  </a:lnTo>
                  <a:lnTo>
                    <a:pt x="1019102" y="3032635"/>
                  </a:lnTo>
                  <a:lnTo>
                    <a:pt x="976885" y="3016211"/>
                  </a:lnTo>
                  <a:lnTo>
                    <a:pt x="935271" y="2998610"/>
                  </a:lnTo>
                  <a:lnTo>
                    <a:pt x="894280" y="2979853"/>
                  </a:lnTo>
                  <a:lnTo>
                    <a:pt x="853933" y="2959962"/>
                  </a:lnTo>
                  <a:lnTo>
                    <a:pt x="814250" y="2938956"/>
                  </a:lnTo>
                  <a:lnTo>
                    <a:pt x="775252" y="2916857"/>
                  </a:lnTo>
                  <a:lnTo>
                    <a:pt x="736959" y="2893683"/>
                  </a:lnTo>
                  <a:lnTo>
                    <a:pt x="699392" y="2869457"/>
                  </a:lnTo>
                  <a:lnTo>
                    <a:pt x="662571" y="2844198"/>
                  </a:lnTo>
                  <a:lnTo>
                    <a:pt x="626516" y="2817926"/>
                  </a:lnTo>
                  <a:lnTo>
                    <a:pt x="591248" y="2790663"/>
                  </a:lnTo>
                  <a:lnTo>
                    <a:pt x="556788" y="2762429"/>
                  </a:lnTo>
                  <a:lnTo>
                    <a:pt x="523156" y="2733244"/>
                  </a:lnTo>
                  <a:lnTo>
                    <a:pt x="490373" y="2703128"/>
                  </a:lnTo>
                  <a:lnTo>
                    <a:pt x="458458" y="2672103"/>
                  </a:lnTo>
                  <a:lnTo>
                    <a:pt x="427433" y="2640188"/>
                  </a:lnTo>
                  <a:lnTo>
                    <a:pt x="397317" y="2607405"/>
                  </a:lnTo>
                  <a:lnTo>
                    <a:pt x="368132" y="2573773"/>
                  </a:lnTo>
                  <a:lnTo>
                    <a:pt x="339898" y="2539313"/>
                  </a:lnTo>
                  <a:lnTo>
                    <a:pt x="312635" y="2504045"/>
                  </a:lnTo>
                  <a:lnTo>
                    <a:pt x="286364" y="2467991"/>
                  </a:lnTo>
                  <a:lnTo>
                    <a:pt x="261104" y="2431170"/>
                  </a:lnTo>
                  <a:lnTo>
                    <a:pt x="236878" y="2393602"/>
                  </a:lnTo>
                  <a:lnTo>
                    <a:pt x="213704" y="2355309"/>
                  </a:lnTo>
                  <a:lnTo>
                    <a:pt x="191605" y="2316311"/>
                  </a:lnTo>
                  <a:lnTo>
                    <a:pt x="170599" y="2276628"/>
                  </a:lnTo>
                  <a:lnTo>
                    <a:pt x="150708" y="2236281"/>
                  </a:lnTo>
                  <a:lnTo>
                    <a:pt x="131951" y="2195290"/>
                  </a:lnTo>
                  <a:lnTo>
                    <a:pt x="114350" y="2153676"/>
                  </a:lnTo>
                  <a:lnTo>
                    <a:pt x="97926" y="2111459"/>
                  </a:lnTo>
                  <a:lnTo>
                    <a:pt x="82697" y="2068660"/>
                  </a:lnTo>
                  <a:lnTo>
                    <a:pt x="68685" y="2025298"/>
                  </a:lnTo>
                  <a:lnTo>
                    <a:pt x="55911" y="1981396"/>
                  </a:lnTo>
                  <a:lnTo>
                    <a:pt x="44394" y="1936972"/>
                  </a:lnTo>
                  <a:lnTo>
                    <a:pt x="34156" y="1892047"/>
                  </a:lnTo>
                  <a:lnTo>
                    <a:pt x="25216" y="1846643"/>
                  </a:lnTo>
                  <a:lnTo>
                    <a:pt x="17596" y="1800779"/>
                  </a:lnTo>
                  <a:lnTo>
                    <a:pt x="11315" y="1754476"/>
                  </a:lnTo>
                  <a:lnTo>
                    <a:pt x="6394" y="1707754"/>
                  </a:lnTo>
                  <a:lnTo>
                    <a:pt x="2854" y="1660634"/>
                  </a:lnTo>
                  <a:lnTo>
                    <a:pt x="715" y="1613137"/>
                  </a:lnTo>
                  <a:lnTo>
                    <a:pt x="0" y="1565282"/>
                  </a:lnTo>
                  <a:lnTo>
                    <a:pt x="717" y="1517426"/>
                  </a:lnTo>
                  <a:lnTo>
                    <a:pt x="2856" y="1469928"/>
                  </a:lnTo>
                  <a:lnTo>
                    <a:pt x="6396" y="1422808"/>
                  </a:lnTo>
                  <a:lnTo>
                    <a:pt x="11317" y="1376086"/>
                  </a:lnTo>
                  <a:lnTo>
                    <a:pt x="17598" y="1329783"/>
                  </a:lnTo>
                  <a:lnTo>
                    <a:pt x="25219" y="1283919"/>
                  </a:lnTo>
                  <a:lnTo>
                    <a:pt x="34158" y="1238515"/>
                  </a:lnTo>
                  <a:lnTo>
                    <a:pt x="44397" y="1193590"/>
                  </a:lnTo>
                  <a:lnTo>
                    <a:pt x="55913" y="1149166"/>
                  </a:lnTo>
                  <a:lnTo>
                    <a:pt x="68688" y="1105263"/>
                  </a:lnTo>
                  <a:lnTo>
                    <a:pt x="82700" y="1061902"/>
                  </a:lnTo>
                  <a:lnTo>
                    <a:pt x="97928" y="1019102"/>
                  </a:lnTo>
                  <a:lnTo>
                    <a:pt x="114353" y="976885"/>
                  </a:lnTo>
                  <a:lnTo>
                    <a:pt x="131954" y="935271"/>
                  </a:lnTo>
                  <a:lnTo>
                    <a:pt x="150710" y="894280"/>
                  </a:lnTo>
                  <a:lnTo>
                    <a:pt x="170602" y="853933"/>
                  </a:lnTo>
                  <a:lnTo>
                    <a:pt x="191608" y="814250"/>
                  </a:lnTo>
                  <a:lnTo>
                    <a:pt x="213707" y="775252"/>
                  </a:lnTo>
                  <a:lnTo>
                    <a:pt x="236881" y="736959"/>
                  </a:lnTo>
                  <a:lnTo>
                    <a:pt x="261107" y="699392"/>
                  </a:lnTo>
                  <a:lnTo>
                    <a:pt x="286367" y="662571"/>
                  </a:lnTo>
                  <a:lnTo>
                    <a:pt x="312638" y="626516"/>
                  </a:lnTo>
                  <a:lnTo>
                    <a:pt x="339901" y="591249"/>
                  </a:lnTo>
                  <a:lnTo>
                    <a:pt x="368136" y="556789"/>
                  </a:lnTo>
                  <a:lnTo>
                    <a:pt x="397321" y="523157"/>
                  </a:lnTo>
                  <a:lnTo>
                    <a:pt x="427436" y="490373"/>
                  </a:lnTo>
                  <a:lnTo>
                    <a:pt x="458462" y="458459"/>
                  </a:lnTo>
                  <a:lnTo>
                    <a:pt x="490376" y="427433"/>
                  </a:lnTo>
                  <a:lnTo>
                    <a:pt x="523160" y="397318"/>
                  </a:lnTo>
                  <a:lnTo>
                    <a:pt x="556792" y="368133"/>
                  </a:lnTo>
                  <a:lnTo>
                    <a:pt x="591252" y="339899"/>
                  </a:lnTo>
                  <a:lnTo>
                    <a:pt x="626520" y="312636"/>
                  </a:lnTo>
                  <a:lnTo>
                    <a:pt x="662574" y="286364"/>
                  </a:lnTo>
                  <a:lnTo>
                    <a:pt x="699395" y="261105"/>
                  </a:lnTo>
                  <a:lnTo>
                    <a:pt x="736963" y="236879"/>
                  </a:lnTo>
                  <a:lnTo>
                    <a:pt x="775256" y="213705"/>
                  </a:lnTo>
                  <a:lnTo>
                    <a:pt x="814254" y="191606"/>
                  </a:lnTo>
                  <a:lnTo>
                    <a:pt x="853937" y="170600"/>
                  </a:lnTo>
                  <a:lnTo>
                    <a:pt x="894284" y="150709"/>
                  </a:lnTo>
                  <a:lnTo>
                    <a:pt x="935275" y="131952"/>
                  </a:lnTo>
                  <a:lnTo>
                    <a:pt x="976889" y="114352"/>
                  </a:lnTo>
                  <a:lnTo>
                    <a:pt x="1019106" y="97927"/>
                  </a:lnTo>
                  <a:lnTo>
                    <a:pt x="1061905" y="82698"/>
                  </a:lnTo>
                  <a:lnTo>
                    <a:pt x="1105267" y="68687"/>
                  </a:lnTo>
                  <a:lnTo>
                    <a:pt x="1149170" y="55912"/>
                  </a:lnTo>
                  <a:lnTo>
                    <a:pt x="1193593" y="44396"/>
                  </a:lnTo>
                  <a:lnTo>
                    <a:pt x="1238518" y="34158"/>
                  </a:lnTo>
                  <a:lnTo>
                    <a:pt x="1283922" y="25218"/>
                  </a:lnTo>
                  <a:lnTo>
                    <a:pt x="1329786" y="17598"/>
                  </a:lnTo>
                  <a:lnTo>
                    <a:pt x="1376089" y="11317"/>
                  </a:lnTo>
                  <a:lnTo>
                    <a:pt x="1422810" y="6396"/>
                  </a:lnTo>
                  <a:lnTo>
                    <a:pt x="1469929" y="2856"/>
                  </a:lnTo>
                  <a:lnTo>
                    <a:pt x="1517425" y="717"/>
                  </a:lnTo>
                  <a:lnTo>
                    <a:pt x="1565280" y="0"/>
                  </a:lnTo>
                  <a:lnTo>
                    <a:pt x="1613133" y="717"/>
                  </a:lnTo>
                  <a:lnTo>
                    <a:pt x="1660631" y="2856"/>
                  </a:lnTo>
                  <a:lnTo>
                    <a:pt x="1707752" y="6396"/>
                  </a:lnTo>
                  <a:lnTo>
                    <a:pt x="1754474" y="11317"/>
                  </a:lnTo>
                  <a:lnTo>
                    <a:pt x="1800777" y="17598"/>
                  </a:lnTo>
                  <a:lnTo>
                    <a:pt x="1846641" y="25219"/>
                  </a:lnTo>
                  <a:lnTo>
                    <a:pt x="1892046" y="34158"/>
                  </a:lnTo>
                  <a:lnTo>
                    <a:pt x="1936970" y="44397"/>
                  </a:lnTo>
                  <a:lnTo>
                    <a:pt x="1981394" y="55913"/>
                  </a:lnTo>
                  <a:lnTo>
                    <a:pt x="2025297" y="68688"/>
                  </a:lnTo>
                  <a:lnTo>
                    <a:pt x="2068659" y="82699"/>
                  </a:lnTo>
                  <a:lnTo>
                    <a:pt x="2111458" y="97928"/>
                  </a:lnTo>
                  <a:lnTo>
                    <a:pt x="2153675" y="114353"/>
                  </a:lnTo>
                  <a:lnTo>
                    <a:pt x="2195289" y="131954"/>
                  </a:lnTo>
                  <a:lnTo>
                    <a:pt x="2236280" y="150710"/>
                  </a:lnTo>
                  <a:lnTo>
                    <a:pt x="2276627" y="170601"/>
                  </a:lnTo>
                  <a:lnTo>
                    <a:pt x="2316310" y="191607"/>
                  </a:lnTo>
                  <a:lnTo>
                    <a:pt x="2355308" y="213707"/>
                  </a:lnTo>
                  <a:lnTo>
                    <a:pt x="2393601" y="236880"/>
                  </a:lnTo>
                  <a:lnTo>
                    <a:pt x="2431168" y="261107"/>
                  </a:lnTo>
                  <a:lnTo>
                    <a:pt x="2467989" y="286366"/>
                  </a:lnTo>
                  <a:lnTo>
                    <a:pt x="2504044" y="312638"/>
                  </a:lnTo>
                  <a:lnTo>
                    <a:pt x="2539311" y="339901"/>
                  </a:lnTo>
                  <a:lnTo>
                    <a:pt x="2573771" y="368135"/>
                  </a:lnTo>
                  <a:lnTo>
                    <a:pt x="2607403" y="397320"/>
                  </a:lnTo>
                  <a:lnTo>
                    <a:pt x="2640187" y="427436"/>
                  </a:lnTo>
                  <a:lnTo>
                    <a:pt x="2672102" y="458461"/>
                  </a:lnTo>
                  <a:lnTo>
                    <a:pt x="2703127" y="490376"/>
                  </a:lnTo>
                  <a:lnTo>
                    <a:pt x="2733242" y="523159"/>
                  </a:lnTo>
                  <a:lnTo>
                    <a:pt x="2762427" y="556791"/>
                  </a:lnTo>
                  <a:lnTo>
                    <a:pt x="2790661" y="591251"/>
                  </a:lnTo>
                  <a:lnTo>
                    <a:pt x="2817924" y="626519"/>
                  </a:lnTo>
                  <a:lnTo>
                    <a:pt x="2844196" y="662573"/>
                  </a:lnTo>
                  <a:lnTo>
                    <a:pt x="2869455" y="699394"/>
                  </a:lnTo>
                  <a:lnTo>
                    <a:pt x="2893681" y="736962"/>
                  </a:lnTo>
                  <a:lnTo>
                    <a:pt x="2916855" y="775255"/>
                  </a:lnTo>
                  <a:lnTo>
                    <a:pt x="2938955" y="814253"/>
                  </a:lnTo>
                  <a:lnTo>
                    <a:pt x="2959960" y="853936"/>
                  </a:lnTo>
                  <a:lnTo>
                    <a:pt x="2979852" y="894283"/>
                  </a:lnTo>
                  <a:lnTo>
                    <a:pt x="2998608" y="935274"/>
                  </a:lnTo>
                  <a:lnTo>
                    <a:pt x="3016209" y="976888"/>
                  </a:lnTo>
                  <a:lnTo>
                    <a:pt x="3032633" y="1019105"/>
                  </a:lnTo>
                  <a:lnTo>
                    <a:pt x="3047862" y="1061904"/>
                  </a:lnTo>
                  <a:lnTo>
                    <a:pt x="3061874" y="1105266"/>
                  </a:lnTo>
                  <a:lnTo>
                    <a:pt x="3074648" y="1149169"/>
                  </a:lnTo>
                  <a:lnTo>
                    <a:pt x="3086165" y="1193592"/>
                  </a:lnTo>
                  <a:lnTo>
                    <a:pt x="3096403" y="1238517"/>
                  </a:lnTo>
                  <a:lnTo>
                    <a:pt x="3105343" y="1283921"/>
                  </a:lnTo>
                  <a:lnTo>
                    <a:pt x="3112963" y="1329785"/>
                  </a:lnTo>
                  <a:lnTo>
                    <a:pt x="3119244" y="1376088"/>
                  </a:lnTo>
                  <a:lnTo>
                    <a:pt x="3124165" y="1422810"/>
                  </a:lnTo>
                  <a:lnTo>
                    <a:pt x="3127705" y="1469930"/>
                  </a:lnTo>
                  <a:lnTo>
                    <a:pt x="3129844" y="1517428"/>
                  </a:lnTo>
                  <a:lnTo>
                    <a:pt x="3130561" y="1565282"/>
                  </a:lnTo>
                  <a:lnTo>
                    <a:pt x="3129843" y="1613137"/>
                  </a:lnTo>
                  <a:lnTo>
                    <a:pt x="3127704" y="1660635"/>
                  </a:lnTo>
                  <a:lnTo>
                    <a:pt x="3124164" y="1707755"/>
                  </a:lnTo>
                  <a:lnTo>
                    <a:pt x="3119243" y="1754477"/>
                  </a:lnTo>
                  <a:lnTo>
                    <a:pt x="3112962" y="1800780"/>
                  </a:lnTo>
                  <a:lnTo>
                    <a:pt x="3105342" y="1846644"/>
                  </a:lnTo>
                  <a:lnTo>
                    <a:pt x="3096402" y="1892048"/>
                  </a:lnTo>
                  <a:lnTo>
                    <a:pt x="3086164" y="1936973"/>
                  </a:lnTo>
                  <a:lnTo>
                    <a:pt x="3074647" y="1981396"/>
                  </a:lnTo>
                  <a:lnTo>
                    <a:pt x="3061873" y="2025299"/>
                  </a:lnTo>
                  <a:lnTo>
                    <a:pt x="3047861" y="2068660"/>
                  </a:lnTo>
                  <a:lnTo>
                    <a:pt x="3032632" y="2111460"/>
                  </a:lnTo>
                  <a:lnTo>
                    <a:pt x="3016208" y="2153677"/>
                  </a:lnTo>
                  <a:lnTo>
                    <a:pt x="2998607" y="2195291"/>
                  </a:lnTo>
                  <a:lnTo>
                    <a:pt x="2979850" y="2236282"/>
                  </a:lnTo>
                  <a:lnTo>
                    <a:pt x="2959959" y="2276629"/>
                  </a:lnTo>
                  <a:lnTo>
                    <a:pt x="2938953" y="2316312"/>
                  </a:lnTo>
                  <a:lnTo>
                    <a:pt x="2916853" y="2355310"/>
                  </a:lnTo>
                  <a:lnTo>
                    <a:pt x="2893680" y="2393603"/>
                  </a:lnTo>
                  <a:lnTo>
                    <a:pt x="2869454" y="2431170"/>
                  </a:lnTo>
                  <a:lnTo>
                    <a:pt x="2844194" y="2467991"/>
                  </a:lnTo>
                  <a:lnTo>
                    <a:pt x="2817923" y="2504046"/>
                  </a:lnTo>
                  <a:lnTo>
                    <a:pt x="2790660" y="2539313"/>
                  </a:lnTo>
                  <a:lnTo>
                    <a:pt x="2762426" y="2573773"/>
                  </a:lnTo>
                  <a:lnTo>
                    <a:pt x="2733241" y="2607405"/>
                  </a:lnTo>
                  <a:lnTo>
                    <a:pt x="2703125" y="2640189"/>
                  </a:lnTo>
                  <a:lnTo>
                    <a:pt x="2672100" y="2672104"/>
                  </a:lnTo>
                  <a:lnTo>
                    <a:pt x="2640185" y="2703129"/>
                  </a:lnTo>
                  <a:lnTo>
                    <a:pt x="2607402" y="2733244"/>
                  </a:lnTo>
                  <a:lnTo>
                    <a:pt x="2573770" y="2762429"/>
                  </a:lnTo>
                  <a:lnTo>
                    <a:pt x="2539310" y="2790663"/>
                  </a:lnTo>
                  <a:lnTo>
                    <a:pt x="2504042" y="2817927"/>
                  </a:lnTo>
                  <a:lnTo>
                    <a:pt x="2467988" y="2844198"/>
                  </a:lnTo>
                  <a:lnTo>
                    <a:pt x="2431166" y="2869457"/>
                  </a:lnTo>
                  <a:lnTo>
                    <a:pt x="2393599" y="2893683"/>
                  </a:lnTo>
                  <a:lnTo>
                    <a:pt x="2355306" y="2916857"/>
                  </a:lnTo>
                  <a:lnTo>
                    <a:pt x="2316308" y="2938957"/>
                  </a:lnTo>
                  <a:lnTo>
                    <a:pt x="2276625" y="2959962"/>
                  </a:lnTo>
                  <a:lnTo>
                    <a:pt x="2236278" y="2979854"/>
                  </a:lnTo>
                  <a:lnTo>
                    <a:pt x="2195288" y="2998610"/>
                  </a:lnTo>
                  <a:lnTo>
                    <a:pt x="2153673" y="3016211"/>
                  </a:lnTo>
                  <a:lnTo>
                    <a:pt x="2111456" y="3032636"/>
                  </a:lnTo>
                  <a:lnTo>
                    <a:pt x="2068657" y="3047864"/>
                  </a:lnTo>
                  <a:lnTo>
                    <a:pt x="2025296" y="3061876"/>
                  </a:lnTo>
                  <a:lnTo>
                    <a:pt x="1981393" y="3074650"/>
                  </a:lnTo>
                  <a:lnTo>
                    <a:pt x="1936969" y="3086167"/>
                  </a:lnTo>
                  <a:lnTo>
                    <a:pt x="1892045" y="3096405"/>
                  </a:lnTo>
                  <a:lnTo>
                    <a:pt x="1846641" y="3105345"/>
                  </a:lnTo>
                  <a:lnTo>
                    <a:pt x="1800777" y="3112965"/>
                  </a:lnTo>
                  <a:lnTo>
                    <a:pt x="1754474" y="3119246"/>
                  </a:lnTo>
                  <a:lnTo>
                    <a:pt x="1707752" y="3124167"/>
                  </a:lnTo>
                  <a:lnTo>
                    <a:pt x="1660632" y="3127707"/>
                  </a:lnTo>
                  <a:lnTo>
                    <a:pt x="1613134" y="3129846"/>
                  </a:lnTo>
                  <a:lnTo>
                    <a:pt x="1565280" y="3130564"/>
                  </a:lnTo>
                  <a:close/>
                </a:path>
              </a:pathLst>
            </a:custGeom>
            <a:solidFill>
              <a:srgbClr val="FFFFFF">
                <a:alpha val="50195"/>
              </a:srgbClr>
            </a:solidFill>
          </p:spPr>
          <p:txBody>
            <a:bodyPr wrap="square" lIns="0" tIns="0" rIns="0" bIns="0" rtlCol="0"/>
            <a:lstStyle/>
            <a:p/>
          </p:txBody>
        </p:sp>
        <p:sp>
          <p:nvSpPr>
            <p:cNvPr id="6" name="object 6"/>
            <p:cNvSpPr/>
            <p:nvPr/>
          </p:nvSpPr>
          <p:spPr>
            <a:xfrm>
              <a:off x="4721541" y="2621384"/>
              <a:ext cx="2748915" cy="2748915"/>
            </a:xfrm>
            <a:custGeom>
              <a:rect l="l" t="t" r="r" b="b"/>
              <a:pathLst>
                <a:path w="2748915" h="2748915">
                  <a:moveTo>
                    <a:pt x="2748908" y="1374455"/>
                  </a:moveTo>
                  <a:lnTo>
                    <a:pt x="3" y="1374455"/>
                  </a:lnTo>
                  <a:lnTo>
                    <a:pt x="834" y="1326200"/>
                  </a:lnTo>
                  <a:lnTo>
                    <a:pt x="3309" y="1278364"/>
                  </a:lnTo>
                  <a:lnTo>
                    <a:pt x="7402" y="1230974"/>
                  </a:lnTo>
                  <a:lnTo>
                    <a:pt x="13084" y="1184056"/>
                  </a:lnTo>
                  <a:lnTo>
                    <a:pt x="20328" y="1137637"/>
                  </a:lnTo>
                  <a:lnTo>
                    <a:pt x="29108" y="1091745"/>
                  </a:lnTo>
                  <a:lnTo>
                    <a:pt x="39395" y="1046407"/>
                  </a:lnTo>
                  <a:lnTo>
                    <a:pt x="51163" y="1001650"/>
                  </a:lnTo>
                  <a:lnTo>
                    <a:pt x="64385" y="957501"/>
                  </a:lnTo>
                  <a:lnTo>
                    <a:pt x="79032" y="913988"/>
                  </a:lnTo>
                  <a:lnTo>
                    <a:pt x="95079" y="871138"/>
                  </a:lnTo>
                  <a:lnTo>
                    <a:pt x="112497" y="828979"/>
                  </a:lnTo>
                  <a:lnTo>
                    <a:pt x="131259" y="787536"/>
                  </a:lnTo>
                  <a:lnTo>
                    <a:pt x="151339" y="746839"/>
                  </a:lnTo>
                  <a:lnTo>
                    <a:pt x="172708" y="706913"/>
                  </a:lnTo>
                  <a:lnTo>
                    <a:pt x="195340" y="667787"/>
                  </a:lnTo>
                  <a:lnTo>
                    <a:pt x="219207" y="629487"/>
                  </a:lnTo>
                  <a:lnTo>
                    <a:pt x="244282" y="592041"/>
                  </a:lnTo>
                  <a:lnTo>
                    <a:pt x="270539" y="555476"/>
                  </a:lnTo>
                  <a:lnTo>
                    <a:pt x="297948" y="519819"/>
                  </a:lnTo>
                  <a:lnTo>
                    <a:pt x="326484" y="485098"/>
                  </a:lnTo>
                  <a:lnTo>
                    <a:pt x="356119" y="451339"/>
                  </a:lnTo>
                  <a:lnTo>
                    <a:pt x="386826" y="418571"/>
                  </a:lnTo>
                  <a:lnTo>
                    <a:pt x="418578" y="386819"/>
                  </a:lnTo>
                  <a:lnTo>
                    <a:pt x="451346" y="356113"/>
                  </a:lnTo>
                  <a:lnTo>
                    <a:pt x="485105" y="326478"/>
                  </a:lnTo>
                  <a:lnTo>
                    <a:pt x="519826" y="297942"/>
                  </a:lnTo>
                  <a:lnTo>
                    <a:pt x="555483" y="270532"/>
                  </a:lnTo>
                  <a:lnTo>
                    <a:pt x="592049" y="244276"/>
                  </a:lnTo>
                  <a:lnTo>
                    <a:pt x="629495" y="219201"/>
                  </a:lnTo>
                  <a:lnTo>
                    <a:pt x="667795" y="195334"/>
                  </a:lnTo>
                  <a:lnTo>
                    <a:pt x="706921" y="172702"/>
                  </a:lnTo>
                  <a:lnTo>
                    <a:pt x="746847" y="151333"/>
                  </a:lnTo>
                  <a:lnTo>
                    <a:pt x="787545" y="131254"/>
                  </a:lnTo>
                  <a:lnTo>
                    <a:pt x="828987" y="112492"/>
                  </a:lnTo>
                  <a:lnTo>
                    <a:pt x="871147" y="95074"/>
                  </a:lnTo>
                  <a:lnTo>
                    <a:pt x="913997" y="79027"/>
                  </a:lnTo>
                  <a:lnTo>
                    <a:pt x="957510" y="64380"/>
                  </a:lnTo>
                  <a:lnTo>
                    <a:pt x="1001659" y="51159"/>
                  </a:lnTo>
                  <a:lnTo>
                    <a:pt x="1046416" y="39391"/>
                  </a:lnTo>
                  <a:lnTo>
                    <a:pt x="1091755" y="29103"/>
                  </a:lnTo>
                  <a:lnTo>
                    <a:pt x="1137647" y="20324"/>
                  </a:lnTo>
                  <a:lnTo>
                    <a:pt x="1184067" y="13080"/>
                  </a:lnTo>
                  <a:lnTo>
                    <a:pt x="1230986" y="7398"/>
                  </a:lnTo>
                  <a:lnTo>
                    <a:pt x="1278380" y="3306"/>
                  </a:lnTo>
                  <a:lnTo>
                    <a:pt x="1326233" y="831"/>
                  </a:lnTo>
                  <a:lnTo>
                    <a:pt x="1374456" y="0"/>
                  </a:lnTo>
                  <a:lnTo>
                    <a:pt x="1422715" y="831"/>
                  </a:lnTo>
                  <a:lnTo>
                    <a:pt x="1470548" y="3306"/>
                  </a:lnTo>
                  <a:lnTo>
                    <a:pt x="1517937" y="7399"/>
                  </a:lnTo>
                  <a:lnTo>
                    <a:pt x="1564855" y="13081"/>
                  </a:lnTo>
                  <a:lnTo>
                    <a:pt x="1611273" y="20325"/>
                  </a:lnTo>
                  <a:lnTo>
                    <a:pt x="1657165" y="29105"/>
                  </a:lnTo>
                  <a:lnTo>
                    <a:pt x="1702503" y="39392"/>
                  </a:lnTo>
                  <a:lnTo>
                    <a:pt x="1747259" y="51160"/>
                  </a:lnTo>
                  <a:lnTo>
                    <a:pt x="1791408" y="64381"/>
                  </a:lnTo>
                  <a:lnTo>
                    <a:pt x="1834920" y="79029"/>
                  </a:lnTo>
                  <a:lnTo>
                    <a:pt x="1877770" y="95075"/>
                  </a:lnTo>
                  <a:lnTo>
                    <a:pt x="1919930" y="112493"/>
                  </a:lnTo>
                  <a:lnTo>
                    <a:pt x="1961372" y="131256"/>
                  </a:lnTo>
                  <a:lnTo>
                    <a:pt x="2002069" y="151335"/>
                  </a:lnTo>
                  <a:lnTo>
                    <a:pt x="2041995" y="172704"/>
                  </a:lnTo>
                  <a:lnTo>
                    <a:pt x="2081121" y="195336"/>
                  </a:lnTo>
                  <a:lnTo>
                    <a:pt x="2119421" y="219204"/>
                  </a:lnTo>
                  <a:lnTo>
                    <a:pt x="2156867" y="244279"/>
                  </a:lnTo>
                  <a:lnTo>
                    <a:pt x="2193432" y="270535"/>
                  </a:lnTo>
                  <a:lnTo>
                    <a:pt x="2229089" y="297945"/>
                  </a:lnTo>
                  <a:lnTo>
                    <a:pt x="2263810" y="326480"/>
                  </a:lnTo>
                  <a:lnTo>
                    <a:pt x="2297568" y="356115"/>
                  </a:lnTo>
                  <a:lnTo>
                    <a:pt x="2330337" y="386822"/>
                  </a:lnTo>
                  <a:lnTo>
                    <a:pt x="2362088" y="418574"/>
                  </a:lnTo>
                  <a:lnTo>
                    <a:pt x="2392795" y="451342"/>
                  </a:lnTo>
                  <a:lnTo>
                    <a:pt x="2422430" y="485101"/>
                  </a:lnTo>
                  <a:lnTo>
                    <a:pt x="2450966" y="519822"/>
                  </a:lnTo>
                  <a:lnTo>
                    <a:pt x="2478375" y="555479"/>
                  </a:lnTo>
                  <a:lnTo>
                    <a:pt x="2504631" y="592044"/>
                  </a:lnTo>
                  <a:lnTo>
                    <a:pt x="2529706" y="629490"/>
                  </a:lnTo>
                  <a:lnTo>
                    <a:pt x="2553573" y="667790"/>
                  </a:lnTo>
                  <a:lnTo>
                    <a:pt x="2576205" y="706916"/>
                  </a:lnTo>
                  <a:lnTo>
                    <a:pt x="2597574" y="746842"/>
                  </a:lnTo>
                  <a:lnTo>
                    <a:pt x="2617654" y="787539"/>
                  </a:lnTo>
                  <a:lnTo>
                    <a:pt x="2636416" y="828982"/>
                  </a:lnTo>
                  <a:lnTo>
                    <a:pt x="2653834" y="871141"/>
                  </a:lnTo>
                  <a:lnTo>
                    <a:pt x="2669880" y="913991"/>
                  </a:lnTo>
                  <a:lnTo>
                    <a:pt x="2684528" y="957504"/>
                  </a:lnTo>
                  <a:lnTo>
                    <a:pt x="2697749" y="1001653"/>
                  </a:lnTo>
                  <a:lnTo>
                    <a:pt x="2709517" y="1046410"/>
                  </a:lnTo>
                  <a:lnTo>
                    <a:pt x="2719804" y="1091748"/>
                  </a:lnTo>
                  <a:lnTo>
                    <a:pt x="2728584" y="1137640"/>
                  </a:lnTo>
                  <a:lnTo>
                    <a:pt x="2735828" y="1184059"/>
                  </a:lnTo>
                  <a:lnTo>
                    <a:pt x="2741510" y="1230977"/>
                  </a:lnTo>
                  <a:lnTo>
                    <a:pt x="2745602" y="1278367"/>
                  </a:lnTo>
                  <a:lnTo>
                    <a:pt x="2748077" y="1326202"/>
                  </a:lnTo>
                  <a:lnTo>
                    <a:pt x="2748908" y="1374455"/>
                  </a:lnTo>
                  <a:close/>
                </a:path>
                <a:path w="2748915" h="2748915">
                  <a:moveTo>
                    <a:pt x="1374454" y="2748907"/>
                  </a:moveTo>
                  <a:lnTo>
                    <a:pt x="1326201" y="2748075"/>
                  </a:lnTo>
                  <a:lnTo>
                    <a:pt x="1278366" y="2745600"/>
                  </a:lnTo>
                  <a:lnTo>
                    <a:pt x="1230976" y="2741508"/>
                  </a:lnTo>
                  <a:lnTo>
                    <a:pt x="1184058" y="2735826"/>
                  </a:lnTo>
                  <a:lnTo>
                    <a:pt x="1137639" y="2728581"/>
                  </a:lnTo>
                  <a:lnTo>
                    <a:pt x="1091747" y="2719802"/>
                  </a:lnTo>
                  <a:lnTo>
                    <a:pt x="1046409" y="2709515"/>
                  </a:lnTo>
                  <a:lnTo>
                    <a:pt x="1001652" y="2697747"/>
                  </a:lnTo>
                  <a:lnTo>
                    <a:pt x="957503" y="2684525"/>
                  </a:lnTo>
                  <a:lnTo>
                    <a:pt x="913990" y="2669878"/>
                  </a:lnTo>
                  <a:lnTo>
                    <a:pt x="871141" y="2653832"/>
                  </a:lnTo>
                  <a:lnTo>
                    <a:pt x="828981" y="2636414"/>
                  </a:lnTo>
                  <a:lnTo>
                    <a:pt x="787539" y="2617651"/>
                  </a:lnTo>
                  <a:lnTo>
                    <a:pt x="746841" y="2597572"/>
                  </a:lnTo>
                  <a:lnTo>
                    <a:pt x="706916" y="2576203"/>
                  </a:lnTo>
                  <a:lnTo>
                    <a:pt x="667789" y="2553571"/>
                  </a:lnTo>
                  <a:lnTo>
                    <a:pt x="629489" y="2529704"/>
                  </a:lnTo>
                  <a:lnTo>
                    <a:pt x="592043" y="2504629"/>
                  </a:lnTo>
                  <a:lnTo>
                    <a:pt x="555478" y="2478373"/>
                  </a:lnTo>
                  <a:lnTo>
                    <a:pt x="519821" y="2450963"/>
                  </a:lnTo>
                  <a:lnTo>
                    <a:pt x="485100" y="2422427"/>
                  </a:lnTo>
                  <a:lnTo>
                    <a:pt x="451341" y="2392792"/>
                  </a:lnTo>
                  <a:lnTo>
                    <a:pt x="418573" y="2362085"/>
                  </a:lnTo>
                  <a:lnTo>
                    <a:pt x="386821" y="2330334"/>
                  </a:lnTo>
                  <a:lnTo>
                    <a:pt x="356115" y="2297566"/>
                  </a:lnTo>
                  <a:lnTo>
                    <a:pt x="326480" y="2263807"/>
                  </a:lnTo>
                  <a:lnTo>
                    <a:pt x="297944" y="2229086"/>
                  </a:lnTo>
                  <a:lnTo>
                    <a:pt x="270534" y="2193429"/>
                  </a:lnTo>
                  <a:lnTo>
                    <a:pt x="244278" y="2156864"/>
                  </a:lnTo>
                  <a:lnTo>
                    <a:pt x="219203" y="2119418"/>
                  </a:lnTo>
                  <a:lnTo>
                    <a:pt x="195336" y="2081118"/>
                  </a:lnTo>
                  <a:lnTo>
                    <a:pt x="172704" y="2041992"/>
                  </a:lnTo>
                  <a:lnTo>
                    <a:pt x="151334" y="2002066"/>
                  </a:lnTo>
                  <a:lnTo>
                    <a:pt x="131255" y="1961368"/>
                  </a:lnTo>
                  <a:lnTo>
                    <a:pt x="112493" y="1919926"/>
                  </a:lnTo>
                  <a:lnTo>
                    <a:pt x="95075" y="1877767"/>
                  </a:lnTo>
                  <a:lnTo>
                    <a:pt x="79028" y="1834917"/>
                  </a:lnTo>
                  <a:lnTo>
                    <a:pt x="64381" y="1791404"/>
                  </a:lnTo>
                  <a:lnTo>
                    <a:pt x="51159" y="1747255"/>
                  </a:lnTo>
                  <a:lnTo>
                    <a:pt x="39391" y="1702498"/>
                  </a:lnTo>
                  <a:lnTo>
                    <a:pt x="29104" y="1657160"/>
                  </a:lnTo>
                  <a:lnTo>
                    <a:pt x="20325" y="1611268"/>
                  </a:lnTo>
                  <a:lnTo>
                    <a:pt x="13080" y="1564849"/>
                  </a:lnTo>
                  <a:lnTo>
                    <a:pt x="7398" y="1517931"/>
                  </a:lnTo>
                  <a:lnTo>
                    <a:pt x="3306" y="1470541"/>
                  </a:lnTo>
                  <a:lnTo>
                    <a:pt x="831" y="1422706"/>
                  </a:lnTo>
                  <a:lnTo>
                    <a:pt x="0" y="1374453"/>
                  </a:lnTo>
                  <a:lnTo>
                    <a:pt x="2748908" y="1374455"/>
                  </a:lnTo>
                  <a:lnTo>
                    <a:pt x="2748076" y="1422706"/>
                  </a:lnTo>
                  <a:lnTo>
                    <a:pt x="2745601" y="1470541"/>
                  </a:lnTo>
                  <a:lnTo>
                    <a:pt x="2741509" y="1517932"/>
                  </a:lnTo>
                  <a:lnTo>
                    <a:pt x="2735827" y="1564850"/>
                  </a:lnTo>
                  <a:lnTo>
                    <a:pt x="2728583" y="1611268"/>
                  </a:lnTo>
                  <a:lnTo>
                    <a:pt x="2719803" y="1657160"/>
                  </a:lnTo>
                  <a:lnTo>
                    <a:pt x="2709516" y="1702499"/>
                  </a:lnTo>
                  <a:lnTo>
                    <a:pt x="2697748" y="1747256"/>
                  </a:lnTo>
                  <a:lnTo>
                    <a:pt x="2684526" y="1791404"/>
                  </a:lnTo>
                  <a:lnTo>
                    <a:pt x="2669879" y="1834917"/>
                  </a:lnTo>
                  <a:lnTo>
                    <a:pt x="2653833" y="1877767"/>
                  </a:lnTo>
                  <a:lnTo>
                    <a:pt x="2636415" y="1919926"/>
                  </a:lnTo>
                  <a:lnTo>
                    <a:pt x="2617652" y="1961369"/>
                  </a:lnTo>
                  <a:lnTo>
                    <a:pt x="2597573" y="2002066"/>
                  </a:lnTo>
                  <a:lnTo>
                    <a:pt x="2576204" y="2041992"/>
                  </a:lnTo>
                  <a:lnTo>
                    <a:pt x="2553572" y="2081118"/>
                  </a:lnTo>
                  <a:lnTo>
                    <a:pt x="2529705" y="2119418"/>
                  </a:lnTo>
                  <a:lnTo>
                    <a:pt x="2504629" y="2156864"/>
                  </a:lnTo>
                  <a:lnTo>
                    <a:pt x="2478373" y="2193429"/>
                  </a:lnTo>
                  <a:lnTo>
                    <a:pt x="2450964" y="2229086"/>
                  </a:lnTo>
                  <a:lnTo>
                    <a:pt x="2422428" y="2263807"/>
                  </a:lnTo>
                  <a:lnTo>
                    <a:pt x="2392793" y="2297566"/>
                  </a:lnTo>
                  <a:lnTo>
                    <a:pt x="2362086" y="2330334"/>
                  </a:lnTo>
                  <a:lnTo>
                    <a:pt x="2330335" y="2362085"/>
                  </a:lnTo>
                  <a:lnTo>
                    <a:pt x="2297566" y="2392792"/>
                  </a:lnTo>
                  <a:lnTo>
                    <a:pt x="2263808" y="2422427"/>
                  </a:lnTo>
                  <a:lnTo>
                    <a:pt x="2229087" y="2450963"/>
                  </a:lnTo>
                  <a:lnTo>
                    <a:pt x="2193430" y="2478373"/>
                  </a:lnTo>
                  <a:lnTo>
                    <a:pt x="2156865" y="2504629"/>
                  </a:lnTo>
                  <a:lnTo>
                    <a:pt x="2119418" y="2529704"/>
                  </a:lnTo>
                  <a:lnTo>
                    <a:pt x="2081119" y="2553571"/>
                  </a:lnTo>
                  <a:lnTo>
                    <a:pt x="2041992" y="2576203"/>
                  </a:lnTo>
                  <a:lnTo>
                    <a:pt x="2002067" y="2597572"/>
                  </a:lnTo>
                  <a:lnTo>
                    <a:pt x="1961369" y="2617652"/>
                  </a:lnTo>
                  <a:lnTo>
                    <a:pt x="1919927" y="2636414"/>
                  </a:lnTo>
                  <a:lnTo>
                    <a:pt x="1877767" y="2653832"/>
                  </a:lnTo>
                  <a:lnTo>
                    <a:pt x="1834917" y="2669878"/>
                  </a:lnTo>
                  <a:lnTo>
                    <a:pt x="1791405" y="2684526"/>
                  </a:lnTo>
                  <a:lnTo>
                    <a:pt x="1747256" y="2697747"/>
                  </a:lnTo>
                  <a:lnTo>
                    <a:pt x="1702499" y="2709515"/>
                  </a:lnTo>
                  <a:lnTo>
                    <a:pt x="1657161" y="2719803"/>
                  </a:lnTo>
                  <a:lnTo>
                    <a:pt x="1611269" y="2728582"/>
                  </a:lnTo>
                  <a:lnTo>
                    <a:pt x="1564850" y="2735826"/>
                  </a:lnTo>
                  <a:lnTo>
                    <a:pt x="1517932" y="2741508"/>
                  </a:lnTo>
                  <a:lnTo>
                    <a:pt x="1470542" y="2745601"/>
                  </a:lnTo>
                  <a:lnTo>
                    <a:pt x="1422707" y="2748076"/>
                  </a:lnTo>
                  <a:lnTo>
                    <a:pt x="1374454" y="2748907"/>
                  </a:lnTo>
                  <a:close/>
                </a:path>
              </a:pathLst>
            </a:custGeom>
            <a:solidFill>
              <a:srgbClr val="FCBE00"/>
            </a:solidFill>
          </p:spPr>
          <p:txBody>
            <a:bodyPr wrap="square" lIns="0" tIns="0" rIns="0" bIns="0" rtlCol="0"/>
            <a:lstStyle/>
            <a:p/>
          </p:txBody>
        </p:sp>
      </p:grpSp>
      <p:sp>
        <p:nvSpPr>
          <p:cNvPr id="7" name="object 7"/>
          <p:cNvSpPr txBox="1"/>
          <p:nvPr/>
        </p:nvSpPr>
        <p:spPr>
          <a:xfrm>
            <a:off x="5387394" y="3448761"/>
            <a:ext cx="1303655" cy="1191260"/>
          </a:xfrm>
          <a:prstGeom prst="rect">
            <a:avLst/>
          </a:prstGeom>
        </p:spPr>
        <p:txBody>
          <a:bodyPr vert="horz" wrap="square" lIns="0" tIns="12700" rIns="0" bIns="0" rtlCol="0">
            <a:spAutoFit/>
          </a:bodyPr>
          <a:lstStyle/>
          <a:p>
            <a:pPr marL="12700">
              <a:lnSpc>
                <a:spcPct val="100000"/>
              </a:lnSpc>
              <a:spcBef>
                <a:spcPts val="100"/>
              </a:spcBef>
            </a:pPr>
            <a:r>
              <a:rPr sz="7650" b="1" spc="-25">
                <a:solidFill>
                  <a:srgbClr val="FFFFFF"/>
                </a:solidFill>
                <a:latin typeface="微软雅黑"/>
                <a:cs typeface="微软雅黑"/>
              </a:rPr>
              <a:t>VS</a:t>
            </a:r>
            <a:endParaRPr sz="7650">
              <a:latin typeface="微软雅黑"/>
              <a:cs typeface="微软雅黑"/>
            </a:endParaRPr>
          </a:p>
        </p:txBody>
      </p:sp>
      <p:sp>
        <p:nvSpPr>
          <p:cNvPr id="8" name="object 8"/>
          <p:cNvSpPr/>
          <p:nvPr/>
        </p:nvSpPr>
        <p:spPr>
          <a:xfrm>
            <a:off x="1176414" y="2817090"/>
            <a:ext cx="2894330" cy="76200"/>
          </a:xfrm>
          <a:custGeom>
            <a:rect l="l" t="t" r="r" b="b"/>
            <a:pathLst>
              <a:path w="2894329"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30" y="2994"/>
                </a:lnTo>
                <a:lnTo>
                  <a:pt x="65040" y="11159"/>
                </a:lnTo>
                <a:lnTo>
                  <a:pt x="73205" y="23269"/>
                </a:lnTo>
                <a:lnTo>
                  <a:pt x="74917" y="31750"/>
                </a:lnTo>
                <a:lnTo>
                  <a:pt x="49538" y="31750"/>
                </a:lnTo>
                <a:lnTo>
                  <a:pt x="49538" y="44450"/>
                </a:lnTo>
                <a:lnTo>
                  <a:pt x="74917" y="44450"/>
                </a:lnTo>
                <a:lnTo>
                  <a:pt x="73205" y="52930"/>
                </a:lnTo>
                <a:lnTo>
                  <a:pt x="65040" y="65040"/>
                </a:lnTo>
                <a:lnTo>
                  <a:pt x="52930" y="73206"/>
                </a:lnTo>
                <a:lnTo>
                  <a:pt x="38100" y="76200"/>
                </a:lnTo>
                <a:close/>
              </a:path>
              <a:path w="2894329" h="76200">
                <a:moveTo>
                  <a:pt x="74917" y="44450"/>
                </a:moveTo>
                <a:lnTo>
                  <a:pt x="49538" y="44450"/>
                </a:lnTo>
                <a:lnTo>
                  <a:pt x="49538" y="31750"/>
                </a:lnTo>
                <a:lnTo>
                  <a:pt x="74917" y="31750"/>
                </a:lnTo>
                <a:lnTo>
                  <a:pt x="76200" y="38100"/>
                </a:lnTo>
                <a:lnTo>
                  <a:pt x="74917" y="44450"/>
                </a:lnTo>
                <a:close/>
              </a:path>
              <a:path w="2894329" h="76200">
                <a:moveTo>
                  <a:pt x="2894155" y="44450"/>
                </a:moveTo>
                <a:lnTo>
                  <a:pt x="74917" y="44450"/>
                </a:lnTo>
                <a:lnTo>
                  <a:pt x="76200" y="38100"/>
                </a:lnTo>
                <a:lnTo>
                  <a:pt x="74917" y="31750"/>
                </a:lnTo>
                <a:lnTo>
                  <a:pt x="2894155" y="31750"/>
                </a:lnTo>
                <a:lnTo>
                  <a:pt x="2894155" y="44450"/>
                </a:lnTo>
                <a:close/>
              </a:path>
            </a:pathLst>
          </a:custGeom>
          <a:solidFill>
            <a:srgbClr val="FFFFFF"/>
          </a:solidFill>
        </p:spPr>
        <p:txBody>
          <a:bodyPr wrap="square" lIns="0" tIns="0" rIns="0" bIns="0" rtlCol="0"/>
          <a:lstStyle/>
          <a:p/>
        </p:txBody>
      </p:sp>
      <p:sp>
        <p:nvSpPr>
          <p:cNvPr id="9" name="object 9"/>
          <p:cNvSpPr txBox="1"/>
          <p:nvPr/>
        </p:nvSpPr>
        <p:spPr>
          <a:xfrm>
            <a:off x="1196197" y="3006875"/>
            <a:ext cx="2940050" cy="642620"/>
          </a:xfrm>
          <a:prstGeom prst="rect">
            <a:avLst/>
          </a:prstGeom>
        </p:spPr>
        <p:txBody>
          <a:bodyPr vert="horz" wrap="square" lIns="0" tIns="12700" rIns="0" bIns="0" rtlCol="0">
            <a:spAutoFit/>
          </a:bodyPr>
          <a:lstStyle/>
          <a:p>
            <a:pPr marL="12700" marR="5080">
              <a:lnSpc>
                <a:spcPct val="150000"/>
              </a:lnSpc>
              <a:spcBef>
                <a:spcPts val="100"/>
              </a:spcBef>
            </a:pPr>
            <a:r>
              <a:rPr sz="1350" spc="-5">
                <a:solidFill>
                  <a:srgbClr val="FFFFFF"/>
                </a:solidFill>
                <a:latin typeface="微软雅黑"/>
                <a:cs typeface="微软雅黑"/>
              </a:rPr>
              <a:t>资源税的征收对象是在我国境内开采应税矿产品或者生产盐的单位和个人。</a:t>
            </a:r>
            <a:endParaRPr sz="1350">
              <a:latin typeface="微软雅黑"/>
              <a:cs typeface="微软雅黑"/>
            </a:endParaRPr>
          </a:p>
        </p:txBody>
      </p:sp>
      <p:sp>
        <p:nvSpPr>
          <p:cNvPr id="10" name="object 10"/>
          <p:cNvSpPr txBox="1"/>
          <p:nvPr/>
        </p:nvSpPr>
        <p:spPr>
          <a:xfrm>
            <a:off x="10011145" y="2275469"/>
            <a:ext cx="1049020" cy="332740"/>
          </a:xfrm>
          <a:prstGeom prst="rect">
            <a:avLst/>
          </a:prstGeom>
        </p:spPr>
        <p:txBody>
          <a:bodyPr vert="horz" wrap="square" lIns="0" tIns="13970" rIns="0" bIns="0" rtlCol="0">
            <a:spAutoFit/>
          </a:bodyPr>
          <a:lstStyle/>
          <a:p>
            <a:pPr marL="12700">
              <a:lnSpc>
                <a:spcPct val="100000"/>
              </a:lnSpc>
              <a:spcBef>
                <a:spcPts val="110"/>
              </a:spcBef>
            </a:pPr>
            <a:r>
              <a:rPr sz="2000" b="1" spc="-15">
                <a:solidFill>
                  <a:srgbClr val="4283F2"/>
                </a:solidFill>
                <a:latin typeface="微软雅黑"/>
                <a:cs typeface="微软雅黑"/>
              </a:rPr>
              <a:t>征收范围</a:t>
            </a:r>
            <a:endParaRPr sz="2000">
              <a:latin typeface="微软雅黑"/>
              <a:cs typeface="微软雅黑"/>
            </a:endParaRPr>
          </a:p>
        </p:txBody>
      </p:sp>
      <p:sp>
        <p:nvSpPr>
          <p:cNvPr id="11" name="object 11"/>
          <p:cNvSpPr/>
          <p:nvPr/>
        </p:nvSpPr>
        <p:spPr>
          <a:xfrm>
            <a:off x="8117650" y="2817101"/>
            <a:ext cx="2894330" cy="76200"/>
          </a:xfrm>
          <a:custGeom>
            <a:rect l="l" t="t" r="r" b="b"/>
            <a:pathLst>
              <a:path w="2894329" h="76200">
                <a:moveTo>
                  <a:pt x="2894165" y="38100"/>
                </a:moveTo>
                <a:lnTo>
                  <a:pt x="2870885" y="2984"/>
                </a:lnTo>
                <a:lnTo>
                  <a:pt x="2856065" y="0"/>
                </a:lnTo>
                <a:lnTo>
                  <a:pt x="2841231" y="2984"/>
                </a:lnTo>
                <a:lnTo>
                  <a:pt x="2829115" y="11150"/>
                </a:lnTo>
                <a:lnTo>
                  <a:pt x="2820949" y="23266"/>
                </a:lnTo>
                <a:lnTo>
                  <a:pt x="2819235" y="31750"/>
                </a:lnTo>
                <a:lnTo>
                  <a:pt x="0" y="31750"/>
                </a:lnTo>
                <a:lnTo>
                  <a:pt x="0" y="38100"/>
                </a:lnTo>
                <a:lnTo>
                  <a:pt x="0" y="44450"/>
                </a:lnTo>
                <a:lnTo>
                  <a:pt x="2819235" y="44450"/>
                </a:lnTo>
                <a:lnTo>
                  <a:pt x="2820949" y="52920"/>
                </a:lnTo>
                <a:lnTo>
                  <a:pt x="2829115" y="65036"/>
                </a:lnTo>
                <a:lnTo>
                  <a:pt x="2841231" y="73202"/>
                </a:lnTo>
                <a:lnTo>
                  <a:pt x="2856065" y="76200"/>
                </a:lnTo>
                <a:lnTo>
                  <a:pt x="2870885" y="73202"/>
                </a:lnTo>
                <a:lnTo>
                  <a:pt x="2883001" y="65036"/>
                </a:lnTo>
                <a:lnTo>
                  <a:pt x="2891167" y="52920"/>
                </a:lnTo>
                <a:lnTo>
                  <a:pt x="2892882" y="44450"/>
                </a:lnTo>
                <a:lnTo>
                  <a:pt x="2894165" y="38100"/>
                </a:lnTo>
                <a:close/>
              </a:path>
            </a:pathLst>
          </a:custGeom>
          <a:solidFill>
            <a:srgbClr val="4283F2"/>
          </a:solidFill>
        </p:spPr>
        <p:txBody>
          <a:bodyPr wrap="square" lIns="0" tIns="0" rIns="0" bIns="0" rtlCol="0"/>
          <a:lstStyle/>
          <a:p/>
        </p:txBody>
      </p:sp>
      <p:sp>
        <p:nvSpPr>
          <p:cNvPr id="12" name="object 12"/>
          <p:cNvSpPr txBox="1"/>
          <p:nvPr/>
        </p:nvSpPr>
        <p:spPr>
          <a:xfrm>
            <a:off x="7928808" y="3006875"/>
            <a:ext cx="3282950" cy="1259840"/>
          </a:xfrm>
          <a:prstGeom prst="rect">
            <a:avLst/>
          </a:prstGeom>
        </p:spPr>
        <p:txBody>
          <a:bodyPr vert="horz" wrap="square" lIns="0" tIns="12700" rIns="0" bIns="0" rtlCol="0">
            <a:spAutoFit/>
          </a:bodyPr>
          <a:lstStyle/>
          <a:p>
            <a:pPr marL="12700" marR="5080">
              <a:lnSpc>
                <a:spcPct val="150000"/>
              </a:lnSpc>
              <a:spcBef>
                <a:spcPts val="100"/>
              </a:spcBef>
            </a:pPr>
            <a:r>
              <a:rPr sz="1350" spc="-5">
                <a:solidFill>
                  <a:srgbClr val="0A3B90"/>
                </a:solidFill>
                <a:latin typeface="微软雅黑"/>
                <a:cs typeface="微软雅黑"/>
              </a:rPr>
              <a:t>资源税的征收范围包括原油、天然气、煤</a:t>
            </a:r>
            <a:r>
              <a:rPr sz="1350" spc="-50">
                <a:solidFill>
                  <a:srgbClr val="0A3B90"/>
                </a:solidFill>
                <a:latin typeface="微软雅黑"/>
                <a:cs typeface="微软雅黑"/>
              </a:rPr>
              <a:t> </a:t>
            </a:r>
            <a:r>
              <a:rPr sz="1350" spc="-5">
                <a:solidFill>
                  <a:srgbClr val="0A3B90"/>
                </a:solidFill>
                <a:latin typeface="微软雅黑"/>
                <a:cs typeface="微软雅黑"/>
              </a:rPr>
              <a:t>炭、其它非金属矿原矿、黑色金属矿原矿，有色金属矿原矿、盐等七大类。其中，花</a:t>
            </a:r>
            <a:r>
              <a:rPr sz="1350" spc="-50">
                <a:solidFill>
                  <a:srgbClr val="0A3B90"/>
                </a:solidFill>
                <a:latin typeface="微软雅黑"/>
                <a:cs typeface="微软雅黑"/>
              </a:rPr>
              <a:t> </a:t>
            </a:r>
            <a:r>
              <a:rPr sz="1350" spc="-5">
                <a:solidFill>
                  <a:srgbClr val="0A3B90"/>
                </a:solidFill>
                <a:latin typeface="微软雅黑"/>
                <a:cs typeface="微软雅黑"/>
              </a:rPr>
              <a:t>岗岩属于其它非金属矿原矿类别。</a:t>
            </a:r>
            <a:endParaRPr sz="1350">
              <a:latin typeface="微软雅黑"/>
              <a:cs typeface="微软雅黑"/>
            </a:endParaRPr>
          </a:p>
        </p:txBody>
      </p:sp>
      <p:sp>
        <p:nvSpPr>
          <p:cNvPr id="13" name="object 13"/>
          <p:cNvSpPr txBox="1"/>
          <p:nvPr/>
        </p:nvSpPr>
        <p:spPr>
          <a:xfrm>
            <a:off x="1196197" y="2275469"/>
            <a:ext cx="1049020" cy="332740"/>
          </a:xfrm>
          <a:prstGeom prst="rect">
            <a:avLst/>
          </a:prstGeom>
        </p:spPr>
        <p:txBody>
          <a:bodyPr vert="horz" wrap="square" lIns="0" tIns="13970" rIns="0" bIns="0" rtlCol="0">
            <a:spAutoFit/>
          </a:bodyPr>
          <a:lstStyle/>
          <a:p>
            <a:pPr marL="12700">
              <a:lnSpc>
                <a:spcPct val="100000"/>
              </a:lnSpc>
              <a:spcBef>
                <a:spcPts val="110"/>
              </a:spcBef>
            </a:pPr>
            <a:r>
              <a:rPr sz="2000" b="1" spc="-15">
                <a:solidFill>
                  <a:srgbClr val="FFFFFF"/>
                </a:solidFill>
                <a:latin typeface="微软雅黑"/>
                <a:cs typeface="微软雅黑"/>
              </a:rPr>
              <a:t>征收对象</a:t>
            </a:r>
            <a:endParaRPr sz="2000">
              <a:latin typeface="微软雅黑"/>
              <a:cs typeface="微软雅黑"/>
            </a:endParaRPr>
          </a:p>
        </p:txBody>
      </p:sp>
      <p:grpSp>
        <p:nvGrpSpPr>
          <p:cNvPr id="14" name="object 14"/>
          <p:cNvGrpSpPr/>
          <p:nvPr/>
        </p:nvGrpSpPr>
        <p:grpSpPr>
          <a:xfrm>
            <a:off x="454963" y="331167"/>
            <a:ext cx="515620" cy="440055"/>
            <a:chOff x="454963" y="331167"/>
            <a:chExt cx="515620" cy="440055"/>
          </a:xfrm>
        </p:grpSpPr>
        <p:pic>
          <p:nvPicPr>
            <p:cNvPr id="15" name="object 15"/>
            <p:cNvPicPr/>
            <p:nvPr/>
          </p:nvPicPr>
          <p:blipFill>
            <a:blip r:embed="rId2"/>
            <a:stretch>
              <a:fillRect/>
            </a:stretch>
          </p:blipFill>
          <p:spPr>
            <a:xfrm>
              <a:off x="454963" y="331167"/>
              <a:ext cx="84147" cy="84146"/>
            </a:xfrm>
            <a:prstGeom prst="rect">
              <a:avLst/>
            </a:prstGeom>
          </p:spPr>
        </p:pic>
        <p:pic>
          <p:nvPicPr>
            <p:cNvPr id="16" name="object 16"/>
            <p:cNvPicPr/>
            <p:nvPr/>
          </p:nvPicPr>
          <p:blipFill>
            <a:blip r:embed="rId3"/>
            <a:stretch>
              <a:fillRect/>
            </a:stretch>
          </p:blipFill>
          <p:spPr>
            <a:xfrm>
              <a:off x="575049" y="337742"/>
              <a:ext cx="78137" cy="78136"/>
            </a:xfrm>
            <a:prstGeom prst="rect">
              <a:avLst/>
            </a:prstGeom>
          </p:spPr>
        </p:pic>
        <p:pic>
          <p:nvPicPr>
            <p:cNvPr id="17" name="object 17"/>
            <p:cNvPicPr/>
            <p:nvPr/>
          </p:nvPicPr>
          <p:blipFill>
            <a:blip r:embed="rId4"/>
            <a:stretch>
              <a:fillRect/>
            </a:stretch>
          </p:blipFill>
          <p:spPr>
            <a:xfrm>
              <a:off x="689124" y="339459"/>
              <a:ext cx="74704" cy="74703"/>
            </a:xfrm>
            <a:prstGeom prst="rect">
              <a:avLst/>
            </a:prstGeom>
          </p:spPr>
        </p:pic>
        <p:pic>
          <p:nvPicPr>
            <p:cNvPr id="18" name="object 18"/>
            <p:cNvPicPr/>
            <p:nvPr/>
          </p:nvPicPr>
          <p:blipFill>
            <a:blip r:embed="rId5"/>
            <a:stretch>
              <a:fillRect/>
            </a:stretch>
          </p:blipFill>
          <p:spPr>
            <a:xfrm>
              <a:off x="799767" y="348429"/>
              <a:ext cx="69238" cy="69237"/>
            </a:xfrm>
            <a:prstGeom prst="rect">
              <a:avLst/>
            </a:prstGeom>
          </p:spPr>
        </p:pic>
        <p:pic>
          <p:nvPicPr>
            <p:cNvPr id="19" name="object 19"/>
            <p:cNvPicPr/>
            <p:nvPr/>
          </p:nvPicPr>
          <p:blipFill>
            <a:blip r:embed="rId6"/>
            <a:stretch>
              <a:fillRect/>
            </a:stretch>
          </p:blipFill>
          <p:spPr>
            <a:xfrm>
              <a:off x="904944" y="344296"/>
              <a:ext cx="65594" cy="65593"/>
            </a:xfrm>
            <a:prstGeom prst="rect">
              <a:avLst/>
            </a:prstGeom>
          </p:spPr>
        </p:pic>
        <p:pic>
          <p:nvPicPr>
            <p:cNvPr id="20" name="object 20"/>
            <p:cNvPicPr/>
            <p:nvPr/>
          </p:nvPicPr>
          <p:blipFill>
            <a:blip r:embed="rId7"/>
            <a:stretch>
              <a:fillRect/>
            </a:stretch>
          </p:blipFill>
          <p:spPr>
            <a:xfrm>
              <a:off x="454963" y="448941"/>
              <a:ext cx="84147" cy="84146"/>
            </a:xfrm>
            <a:prstGeom prst="rect">
              <a:avLst/>
            </a:prstGeom>
          </p:spPr>
        </p:pic>
        <p:pic>
          <p:nvPicPr>
            <p:cNvPr id="21" name="object 21"/>
            <p:cNvPicPr/>
            <p:nvPr/>
          </p:nvPicPr>
          <p:blipFill>
            <a:blip r:embed="rId3"/>
            <a:stretch>
              <a:fillRect/>
            </a:stretch>
          </p:blipFill>
          <p:spPr>
            <a:xfrm>
              <a:off x="575049" y="455516"/>
              <a:ext cx="78137" cy="78136"/>
            </a:xfrm>
            <a:prstGeom prst="rect">
              <a:avLst/>
            </a:prstGeom>
          </p:spPr>
        </p:pic>
        <p:pic>
          <p:nvPicPr>
            <p:cNvPr id="22" name="object 22"/>
            <p:cNvPicPr/>
            <p:nvPr/>
          </p:nvPicPr>
          <p:blipFill>
            <a:blip r:embed="rId4"/>
            <a:stretch>
              <a:fillRect/>
            </a:stretch>
          </p:blipFill>
          <p:spPr>
            <a:xfrm>
              <a:off x="689124" y="457232"/>
              <a:ext cx="74703" cy="74704"/>
            </a:xfrm>
            <a:prstGeom prst="rect">
              <a:avLst/>
            </a:prstGeom>
          </p:spPr>
        </p:pic>
        <p:pic>
          <p:nvPicPr>
            <p:cNvPr id="23" name="object 23"/>
            <p:cNvPicPr/>
            <p:nvPr/>
          </p:nvPicPr>
          <p:blipFill>
            <a:blip r:embed="rId8"/>
            <a:stretch>
              <a:fillRect/>
            </a:stretch>
          </p:blipFill>
          <p:spPr>
            <a:xfrm>
              <a:off x="799767" y="466202"/>
              <a:ext cx="69237" cy="69237"/>
            </a:xfrm>
            <a:prstGeom prst="rect">
              <a:avLst/>
            </a:prstGeom>
          </p:spPr>
        </p:pic>
        <p:pic>
          <p:nvPicPr>
            <p:cNvPr id="24" name="object 24"/>
            <p:cNvPicPr/>
            <p:nvPr/>
          </p:nvPicPr>
          <p:blipFill>
            <a:blip r:embed="rId6"/>
            <a:stretch>
              <a:fillRect/>
            </a:stretch>
          </p:blipFill>
          <p:spPr>
            <a:xfrm>
              <a:off x="904944" y="462069"/>
              <a:ext cx="65594" cy="65594"/>
            </a:xfrm>
            <a:prstGeom prst="rect">
              <a:avLst/>
            </a:prstGeom>
          </p:spPr>
        </p:pic>
        <p:pic>
          <p:nvPicPr>
            <p:cNvPr id="25" name="object 25"/>
            <p:cNvPicPr/>
            <p:nvPr/>
          </p:nvPicPr>
          <p:blipFill>
            <a:blip r:embed="rId7"/>
            <a:stretch>
              <a:fillRect/>
            </a:stretch>
          </p:blipFill>
          <p:spPr>
            <a:xfrm>
              <a:off x="454963" y="566714"/>
              <a:ext cx="84147" cy="84146"/>
            </a:xfrm>
            <a:prstGeom prst="rect">
              <a:avLst/>
            </a:prstGeom>
          </p:spPr>
        </p:pic>
        <p:pic>
          <p:nvPicPr>
            <p:cNvPr id="26" name="object 26"/>
            <p:cNvPicPr/>
            <p:nvPr/>
          </p:nvPicPr>
          <p:blipFill>
            <a:blip r:embed="rId9"/>
            <a:stretch>
              <a:fillRect/>
            </a:stretch>
          </p:blipFill>
          <p:spPr>
            <a:xfrm>
              <a:off x="575049" y="573290"/>
              <a:ext cx="78137" cy="78136"/>
            </a:xfrm>
            <a:prstGeom prst="rect">
              <a:avLst/>
            </a:prstGeom>
          </p:spPr>
        </p:pic>
        <p:pic>
          <p:nvPicPr>
            <p:cNvPr id="27" name="object 27"/>
            <p:cNvPicPr/>
            <p:nvPr/>
          </p:nvPicPr>
          <p:blipFill>
            <a:blip r:embed="rId10"/>
            <a:stretch>
              <a:fillRect/>
            </a:stretch>
          </p:blipFill>
          <p:spPr>
            <a:xfrm>
              <a:off x="689124" y="575006"/>
              <a:ext cx="74703" cy="74704"/>
            </a:xfrm>
            <a:prstGeom prst="rect">
              <a:avLst/>
            </a:prstGeom>
          </p:spPr>
        </p:pic>
        <p:pic>
          <p:nvPicPr>
            <p:cNvPr id="28" name="object 28"/>
            <p:cNvPicPr/>
            <p:nvPr/>
          </p:nvPicPr>
          <p:blipFill>
            <a:blip r:embed="rId8"/>
            <a:stretch>
              <a:fillRect/>
            </a:stretch>
          </p:blipFill>
          <p:spPr>
            <a:xfrm>
              <a:off x="799767" y="583976"/>
              <a:ext cx="69237" cy="69237"/>
            </a:xfrm>
            <a:prstGeom prst="rect">
              <a:avLst/>
            </a:prstGeom>
          </p:spPr>
        </p:pic>
        <p:pic>
          <p:nvPicPr>
            <p:cNvPr id="29" name="object 29"/>
            <p:cNvPicPr/>
            <p:nvPr/>
          </p:nvPicPr>
          <p:blipFill>
            <a:blip r:embed="rId6"/>
            <a:stretch>
              <a:fillRect/>
            </a:stretch>
          </p:blipFill>
          <p:spPr>
            <a:xfrm>
              <a:off x="904944" y="579843"/>
              <a:ext cx="65594" cy="65594"/>
            </a:xfrm>
            <a:prstGeom prst="rect">
              <a:avLst/>
            </a:prstGeom>
          </p:spPr>
        </p:pic>
        <p:pic>
          <p:nvPicPr>
            <p:cNvPr id="30" name="object 30"/>
            <p:cNvPicPr/>
            <p:nvPr/>
          </p:nvPicPr>
          <p:blipFill>
            <a:blip r:embed="rId2"/>
            <a:stretch>
              <a:fillRect/>
            </a:stretch>
          </p:blipFill>
          <p:spPr>
            <a:xfrm>
              <a:off x="454963" y="684488"/>
              <a:ext cx="84147" cy="84146"/>
            </a:xfrm>
            <a:prstGeom prst="rect">
              <a:avLst/>
            </a:prstGeom>
          </p:spPr>
        </p:pic>
        <p:pic>
          <p:nvPicPr>
            <p:cNvPr id="31" name="object 31"/>
            <p:cNvPicPr/>
            <p:nvPr/>
          </p:nvPicPr>
          <p:blipFill>
            <a:blip r:embed="rId9"/>
            <a:stretch>
              <a:fillRect/>
            </a:stretch>
          </p:blipFill>
          <p:spPr>
            <a:xfrm>
              <a:off x="575049" y="691063"/>
              <a:ext cx="78137" cy="78136"/>
            </a:xfrm>
            <a:prstGeom prst="rect">
              <a:avLst/>
            </a:prstGeom>
          </p:spPr>
        </p:pic>
        <p:pic>
          <p:nvPicPr>
            <p:cNvPr id="32" name="object 32"/>
            <p:cNvPicPr/>
            <p:nvPr/>
          </p:nvPicPr>
          <p:blipFill>
            <a:blip r:embed="rId4"/>
            <a:stretch>
              <a:fillRect/>
            </a:stretch>
          </p:blipFill>
          <p:spPr>
            <a:xfrm>
              <a:off x="689124" y="692780"/>
              <a:ext cx="74703" cy="74704"/>
            </a:xfrm>
            <a:prstGeom prst="rect">
              <a:avLst/>
            </a:prstGeom>
          </p:spPr>
        </p:pic>
        <p:pic>
          <p:nvPicPr>
            <p:cNvPr id="33" name="object 33"/>
            <p:cNvPicPr/>
            <p:nvPr/>
          </p:nvPicPr>
          <p:blipFill>
            <a:blip r:embed="rId5"/>
            <a:stretch>
              <a:fillRect/>
            </a:stretch>
          </p:blipFill>
          <p:spPr>
            <a:xfrm>
              <a:off x="799767" y="701750"/>
              <a:ext cx="69237" cy="69237"/>
            </a:xfrm>
            <a:prstGeom prst="rect">
              <a:avLst/>
            </a:prstGeom>
          </p:spPr>
        </p:pic>
        <p:pic>
          <p:nvPicPr>
            <p:cNvPr id="34" name="object 34"/>
            <p:cNvPicPr/>
            <p:nvPr/>
          </p:nvPicPr>
          <p:blipFill>
            <a:blip r:embed="rId6"/>
            <a:stretch>
              <a:fillRect/>
            </a:stretch>
          </p:blipFill>
          <p:spPr>
            <a:xfrm>
              <a:off x="904944" y="697617"/>
              <a:ext cx="65594" cy="65594"/>
            </a:xfrm>
            <a:prstGeom prst="rect">
              <a:avLst/>
            </a:prstGeom>
          </p:spPr>
        </p:pic>
      </p:grpSp>
      <p:sp>
        <p:nvSpPr>
          <p:cNvPr id="35" name="object 35"/>
          <p:cNvSpPr txBox="1">
            <a:spLocks noGrp="1"/>
          </p:cNvSpPr>
          <p:nvPr>
            <p:ph type="title"/>
          </p:nvPr>
        </p:nvSpPr>
        <p:spPr>
          <a:xfrm>
            <a:off x="1205967" y="320735"/>
            <a:ext cx="4216400" cy="482600"/>
          </a:xfrm>
          <a:prstGeom prst="rect">
            <a:avLst/>
          </a:prstGeom>
        </p:spPr>
        <p:txBody>
          <a:bodyPr vert="horz" wrap="square" lIns="0" tIns="12700" rIns="0" bIns="0" rtlCol="0">
            <a:spAutoFit/>
          </a:bodyPr>
          <a:lstStyle/>
          <a:p>
            <a:pPr marL="12700">
              <a:lnSpc>
                <a:spcPct val="100000"/>
              </a:lnSpc>
              <a:spcBef>
                <a:spcPts val="100"/>
              </a:spcBef>
            </a:pPr>
            <a:r>
              <a:rPr sz="3000" spc="-5">
                <a:solidFill>
                  <a:srgbClr val="4283F2"/>
                </a:solidFill>
              </a:rPr>
              <a:t>资源税的征收对象和范围</a:t>
            </a:r>
            <a:endParaRPr sz="30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69631" y="2076769"/>
            <a:ext cx="1303655" cy="1303655"/>
          </a:xfrm>
          <a:custGeom>
            <a:rect l="l" t="t" r="r" b="b"/>
            <a:pathLst>
              <a:path w="1303655" h="1303654">
                <a:moveTo>
                  <a:pt x="1303225" y="651613"/>
                </a:moveTo>
                <a:lnTo>
                  <a:pt x="0" y="651613"/>
                </a:lnTo>
                <a:lnTo>
                  <a:pt x="1788" y="602982"/>
                </a:lnTo>
                <a:lnTo>
                  <a:pt x="7066" y="555321"/>
                </a:lnTo>
                <a:lnTo>
                  <a:pt x="15708" y="508758"/>
                </a:lnTo>
                <a:lnTo>
                  <a:pt x="27589" y="463418"/>
                </a:lnTo>
                <a:lnTo>
                  <a:pt x="42583" y="419426"/>
                </a:lnTo>
                <a:lnTo>
                  <a:pt x="60563" y="376908"/>
                </a:lnTo>
                <a:lnTo>
                  <a:pt x="81404" y="335992"/>
                </a:lnTo>
                <a:lnTo>
                  <a:pt x="104980" y="296802"/>
                </a:lnTo>
                <a:lnTo>
                  <a:pt x="131164" y="259464"/>
                </a:lnTo>
                <a:lnTo>
                  <a:pt x="159831" y="224106"/>
                </a:lnTo>
                <a:lnTo>
                  <a:pt x="190854" y="190852"/>
                </a:lnTo>
                <a:lnTo>
                  <a:pt x="224108" y="159829"/>
                </a:lnTo>
                <a:lnTo>
                  <a:pt x="259467" y="131162"/>
                </a:lnTo>
                <a:lnTo>
                  <a:pt x="296804" y="104978"/>
                </a:lnTo>
                <a:lnTo>
                  <a:pt x="335994" y="81402"/>
                </a:lnTo>
                <a:lnTo>
                  <a:pt x="376911" y="60562"/>
                </a:lnTo>
                <a:lnTo>
                  <a:pt x="419429" y="42581"/>
                </a:lnTo>
                <a:lnTo>
                  <a:pt x="463421" y="27588"/>
                </a:lnTo>
                <a:lnTo>
                  <a:pt x="508762" y="15707"/>
                </a:lnTo>
                <a:lnTo>
                  <a:pt x="555326" y="7065"/>
                </a:lnTo>
                <a:lnTo>
                  <a:pt x="602991" y="1787"/>
                </a:lnTo>
                <a:lnTo>
                  <a:pt x="651613" y="0"/>
                </a:lnTo>
                <a:lnTo>
                  <a:pt x="700245" y="1787"/>
                </a:lnTo>
                <a:lnTo>
                  <a:pt x="747904" y="7065"/>
                </a:lnTo>
                <a:lnTo>
                  <a:pt x="794467" y="15707"/>
                </a:lnTo>
                <a:lnTo>
                  <a:pt x="839808" y="27589"/>
                </a:lnTo>
                <a:lnTo>
                  <a:pt x="883800" y="42582"/>
                </a:lnTo>
                <a:lnTo>
                  <a:pt x="926317" y="60563"/>
                </a:lnTo>
                <a:lnTo>
                  <a:pt x="967233" y="81403"/>
                </a:lnTo>
                <a:lnTo>
                  <a:pt x="1006423" y="104979"/>
                </a:lnTo>
                <a:lnTo>
                  <a:pt x="1043760" y="131163"/>
                </a:lnTo>
                <a:lnTo>
                  <a:pt x="1079119" y="159830"/>
                </a:lnTo>
                <a:lnTo>
                  <a:pt x="1112373" y="190853"/>
                </a:lnTo>
                <a:lnTo>
                  <a:pt x="1143396" y="224107"/>
                </a:lnTo>
                <a:lnTo>
                  <a:pt x="1172063" y="259466"/>
                </a:lnTo>
                <a:lnTo>
                  <a:pt x="1198247" y="296803"/>
                </a:lnTo>
                <a:lnTo>
                  <a:pt x="1221822" y="335993"/>
                </a:lnTo>
                <a:lnTo>
                  <a:pt x="1242663" y="376910"/>
                </a:lnTo>
                <a:lnTo>
                  <a:pt x="1260643" y="419427"/>
                </a:lnTo>
                <a:lnTo>
                  <a:pt x="1275637" y="463419"/>
                </a:lnTo>
                <a:lnTo>
                  <a:pt x="1287518" y="508759"/>
                </a:lnTo>
                <a:lnTo>
                  <a:pt x="1296160" y="555323"/>
                </a:lnTo>
                <a:lnTo>
                  <a:pt x="1301438" y="602983"/>
                </a:lnTo>
                <a:lnTo>
                  <a:pt x="1303225" y="651613"/>
                </a:lnTo>
                <a:close/>
              </a:path>
              <a:path w="1303655" h="1303654">
                <a:moveTo>
                  <a:pt x="1303225" y="651613"/>
                </a:moveTo>
                <a:close/>
              </a:path>
              <a:path w="1303655" h="1303654">
                <a:moveTo>
                  <a:pt x="651612" y="1303225"/>
                </a:moveTo>
                <a:lnTo>
                  <a:pt x="602982" y="1301438"/>
                </a:lnTo>
                <a:lnTo>
                  <a:pt x="555322" y="1296160"/>
                </a:lnTo>
                <a:lnTo>
                  <a:pt x="508759" y="1287518"/>
                </a:lnTo>
                <a:lnTo>
                  <a:pt x="463418" y="1275637"/>
                </a:lnTo>
                <a:lnTo>
                  <a:pt x="419426" y="1260643"/>
                </a:lnTo>
                <a:lnTo>
                  <a:pt x="376909" y="1242663"/>
                </a:lnTo>
                <a:lnTo>
                  <a:pt x="335993" y="1221822"/>
                </a:lnTo>
                <a:lnTo>
                  <a:pt x="296803" y="1198247"/>
                </a:lnTo>
                <a:lnTo>
                  <a:pt x="259465" y="1172062"/>
                </a:lnTo>
                <a:lnTo>
                  <a:pt x="224107" y="1143396"/>
                </a:lnTo>
                <a:lnTo>
                  <a:pt x="190853" y="1112372"/>
                </a:lnTo>
                <a:lnTo>
                  <a:pt x="159829" y="1079119"/>
                </a:lnTo>
                <a:lnTo>
                  <a:pt x="131163" y="1043760"/>
                </a:lnTo>
                <a:lnTo>
                  <a:pt x="104979" y="1006423"/>
                </a:lnTo>
                <a:lnTo>
                  <a:pt x="81403" y="967233"/>
                </a:lnTo>
                <a:lnTo>
                  <a:pt x="60562" y="926316"/>
                </a:lnTo>
                <a:lnTo>
                  <a:pt x="42582" y="883799"/>
                </a:lnTo>
                <a:lnTo>
                  <a:pt x="27588" y="839807"/>
                </a:lnTo>
                <a:lnTo>
                  <a:pt x="15707" y="794466"/>
                </a:lnTo>
                <a:lnTo>
                  <a:pt x="7065" y="747903"/>
                </a:lnTo>
                <a:lnTo>
                  <a:pt x="1787" y="700243"/>
                </a:lnTo>
                <a:lnTo>
                  <a:pt x="0" y="651613"/>
                </a:lnTo>
                <a:lnTo>
                  <a:pt x="1303225" y="651613"/>
                </a:lnTo>
                <a:lnTo>
                  <a:pt x="1301438" y="700243"/>
                </a:lnTo>
                <a:lnTo>
                  <a:pt x="1296160" y="747903"/>
                </a:lnTo>
                <a:lnTo>
                  <a:pt x="1287518" y="794467"/>
                </a:lnTo>
                <a:lnTo>
                  <a:pt x="1275637" y="839807"/>
                </a:lnTo>
                <a:lnTo>
                  <a:pt x="1260643" y="883799"/>
                </a:lnTo>
                <a:lnTo>
                  <a:pt x="1242663" y="926316"/>
                </a:lnTo>
                <a:lnTo>
                  <a:pt x="1221822" y="967233"/>
                </a:lnTo>
                <a:lnTo>
                  <a:pt x="1198246" y="1006423"/>
                </a:lnTo>
                <a:lnTo>
                  <a:pt x="1172062" y="1043760"/>
                </a:lnTo>
                <a:lnTo>
                  <a:pt x="1143396" y="1079119"/>
                </a:lnTo>
                <a:lnTo>
                  <a:pt x="1112372" y="1112373"/>
                </a:lnTo>
                <a:lnTo>
                  <a:pt x="1079118" y="1143396"/>
                </a:lnTo>
                <a:lnTo>
                  <a:pt x="1043760" y="1172062"/>
                </a:lnTo>
                <a:lnTo>
                  <a:pt x="1006422" y="1198247"/>
                </a:lnTo>
                <a:lnTo>
                  <a:pt x="967233" y="1221822"/>
                </a:lnTo>
                <a:lnTo>
                  <a:pt x="926316" y="1242663"/>
                </a:lnTo>
                <a:lnTo>
                  <a:pt x="883799" y="1260643"/>
                </a:lnTo>
                <a:lnTo>
                  <a:pt x="839807" y="1275637"/>
                </a:lnTo>
                <a:lnTo>
                  <a:pt x="794466" y="1287518"/>
                </a:lnTo>
                <a:lnTo>
                  <a:pt x="747903" y="1296160"/>
                </a:lnTo>
                <a:lnTo>
                  <a:pt x="700243" y="1301438"/>
                </a:lnTo>
                <a:lnTo>
                  <a:pt x="651612" y="1303225"/>
                </a:lnTo>
                <a:close/>
              </a:path>
            </a:pathLst>
          </a:custGeom>
          <a:solidFill>
            <a:srgbClr val="34C158"/>
          </a:solidFill>
        </p:spPr>
        <p:txBody>
          <a:bodyPr wrap="square" lIns="0" tIns="0" rIns="0" bIns="0" rtlCol="0"/>
          <a:lstStyle/>
          <a:p/>
        </p:txBody>
      </p:sp>
      <p:sp>
        <p:nvSpPr>
          <p:cNvPr id="3" name="object 3"/>
          <p:cNvSpPr/>
          <p:nvPr/>
        </p:nvSpPr>
        <p:spPr>
          <a:xfrm>
            <a:off x="10405043" y="2076769"/>
            <a:ext cx="1348105" cy="1348105"/>
          </a:xfrm>
          <a:custGeom>
            <a:rect l="l" t="t" r="r" b="b"/>
            <a:pathLst>
              <a:path w="1348104" h="1348104">
                <a:moveTo>
                  <a:pt x="673985" y="0"/>
                </a:moveTo>
                <a:close/>
              </a:path>
              <a:path w="1348104" h="1348104">
                <a:moveTo>
                  <a:pt x="1347971" y="673986"/>
                </a:moveTo>
                <a:lnTo>
                  <a:pt x="0" y="673986"/>
                </a:lnTo>
                <a:lnTo>
                  <a:pt x="1693" y="625852"/>
                </a:lnTo>
                <a:lnTo>
                  <a:pt x="6693" y="578632"/>
                </a:lnTo>
                <a:lnTo>
                  <a:pt x="14889" y="532439"/>
                </a:lnTo>
                <a:lnTo>
                  <a:pt x="26164" y="487388"/>
                </a:lnTo>
                <a:lnTo>
                  <a:pt x="40406" y="443593"/>
                </a:lnTo>
                <a:lnTo>
                  <a:pt x="57501" y="401167"/>
                </a:lnTo>
                <a:lnTo>
                  <a:pt x="77333" y="360225"/>
                </a:lnTo>
                <a:lnTo>
                  <a:pt x="99790" y="320881"/>
                </a:lnTo>
                <a:lnTo>
                  <a:pt x="124757" y="283248"/>
                </a:lnTo>
                <a:lnTo>
                  <a:pt x="152120" y="247442"/>
                </a:lnTo>
                <a:lnTo>
                  <a:pt x="181765" y="213575"/>
                </a:lnTo>
                <a:lnTo>
                  <a:pt x="213578" y="181762"/>
                </a:lnTo>
                <a:lnTo>
                  <a:pt x="247445" y="152117"/>
                </a:lnTo>
                <a:lnTo>
                  <a:pt x="283251" y="124755"/>
                </a:lnTo>
                <a:lnTo>
                  <a:pt x="320884" y="99788"/>
                </a:lnTo>
                <a:lnTo>
                  <a:pt x="360228" y="77331"/>
                </a:lnTo>
                <a:lnTo>
                  <a:pt x="401171" y="57499"/>
                </a:lnTo>
                <a:lnTo>
                  <a:pt x="443596" y="40405"/>
                </a:lnTo>
                <a:lnTo>
                  <a:pt x="487392" y="26163"/>
                </a:lnTo>
                <a:lnTo>
                  <a:pt x="532443" y="14887"/>
                </a:lnTo>
                <a:lnTo>
                  <a:pt x="578636" y="6692"/>
                </a:lnTo>
                <a:lnTo>
                  <a:pt x="625857" y="1692"/>
                </a:lnTo>
                <a:lnTo>
                  <a:pt x="673985" y="0"/>
                </a:lnTo>
                <a:lnTo>
                  <a:pt x="722119" y="1692"/>
                </a:lnTo>
                <a:lnTo>
                  <a:pt x="769340" y="6693"/>
                </a:lnTo>
                <a:lnTo>
                  <a:pt x="815532" y="14888"/>
                </a:lnTo>
                <a:lnTo>
                  <a:pt x="860583" y="26163"/>
                </a:lnTo>
                <a:lnTo>
                  <a:pt x="904378" y="40405"/>
                </a:lnTo>
                <a:lnTo>
                  <a:pt x="946804" y="57500"/>
                </a:lnTo>
                <a:lnTo>
                  <a:pt x="987746" y="77332"/>
                </a:lnTo>
                <a:lnTo>
                  <a:pt x="1027090" y="99789"/>
                </a:lnTo>
                <a:lnTo>
                  <a:pt x="1064723" y="124756"/>
                </a:lnTo>
                <a:lnTo>
                  <a:pt x="1100529" y="152118"/>
                </a:lnTo>
                <a:lnTo>
                  <a:pt x="1134396" y="181763"/>
                </a:lnTo>
                <a:lnTo>
                  <a:pt x="1166209" y="213576"/>
                </a:lnTo>
                <a:lnTo>
                  <a:pt x="1195854" y="247443"/>
                </a:lnTo>
                <a:lnTo>
                  <a:pt x="1223216" y="283250"/>
                </a:lnTo>
                <a:lnTo>
                  <a:pt x="1248183" y="320882"/>
                </a:lnTo>
                <a:lnTo>
                  <a:pt x="1270640" y="360226"/>
                </a:lnTo>
                <a:lnTo>
                  <a:pt x="1290472" y="401169"/>
                </a:lnTo>
                <a:lnTo>
                  <a:pt x="1307566" y="443594"/>
                </a:lnTo>
                <a:lnTo>
                  <a:pt x="1321808" y="487390"/>
                </a:lnTo>
                <a:lnTo>
                  <a:pt x="1333083" y="532440"/>
                </a:lnTo>
                <a:lnTo>
                  <a:pt x="1341279" y="578633"/>
                </a:lnTo>
                <a:lnTo>
                  <a:pt x="1346279" y="625853"/>
                </a:lnTo>
                <a:lnTo>
                  <a:pt x="1347971" y="673986"/>
                </a:lnTo>
                <a:close/>
              </a:path>
              <a:path w="1348104" h="1348104">
                <a:moveTo>
                  <a:pt x="673985" y="1347971"/>
                </a:moveTo>
                <a:lnTo>
                  <a:pt x="625852" y="1346279"/>
                </a:lnTo>
                <a:lnTo>
                  <a:pt x="578632" y="1341278"/>
                </a:lnTo>
                <a:lnTo>
                  <a:pt x="532440" y="1333083"/>
                </a:lnTo>
                <a:lnTo>
                  <a:pt x="487389" y="1321808"/>
                </a:lnTo>
                <a:lnTo>
                  <a:pt x="443594" y="1307566"/>
                </a:lnTo>
                <a:lnTo>
                  <a:pt x="401168" y="1290471"/>
                </a:lnTo>
                <a:lnTo>
                  <a:pt x="360226" y="1270639"/>
                </a:lnTo>
                <a:lnTo>
                  <a:pt x="320881" y="1248182"/>
                </a:lnTo>
                <a:lnTo>
                  <a:pt x="283249" y="1223216"/>
                </a:lnTo>
                <a:lnTo>
                  <a:pt x="247442" y="1195853"/>
                </a:lnTo>
                <a:lnTo>
                  <a:pt x="213575" y="1166208"/>
                </a:lnTo>
                <a:lnTo>
                  <a:pt x="181763" y="1134395"/>
                </a:lnTo>
                <a:lnTo>
                  <a:pt x="152118" y="1100528"/>
                </a:lnTo>
                <a:lnTo>
                  <a:pt x="124755" y="1064722"/>
                </a:lnTo>
                <a:lnTo>
                  <a:pt x="99788" y="1027089"/>
                </a:lnTo>
                <a:lnTo>
                  <a:pt x="77332" y="987745"/>
                </a:lnTo>
                <a:lnTo>
                  <a:pt x="57499" y="946803"/>
                </a:lnTo>
                <a:lnTo>
                  <a:pt x="40405" y="904377"/>
                </a:lnTo>
                <a:lnTo>
                  <a:pt x="26163" y="860582"/>
                </a:lnTo>
                <a:lnTo>
                  <a:pt x="14888" y="815531"/>
                </a:lnTo>
                <a:lnTo>
                  <a:pt x="6692" y="769339"/>
                </a:lnTo>
                <a:lnTo>
                  <a:pt x="1692" y="722119"/>
                </a:lnTo>
                <a:lnTo>
                  <a:pt x="0" y="673986"/>
                </a:lnTo>
                <a:lnTo>
                  <a:pt x="1347971" y="673986"/>
                </a:lnTo>
                <a:lnTo>
                  <a:pt x="1346278" y="722119"/>
                </a:lnTo>
                <a:lnTo>
                  <a:pt x="1341278" y="769339"/>
                </a:lnTo>
                <a:lnTo>
                  <a:pt x="1333082" y="815531"/>
                </a:lnTo>
                <a:lnTo>
                  <a:pt x="1321807" y="860582"/>
                </a:lnTo>
                <a:lnTo>
                  <a:pt x="1307565" y="904378"/>
                </a:lnTo>
                <a:lnTo>
                  <a:pt x="1290471" y="946803"/>
                </a:lnTo>
                <a:lnTo>
                  <a:pt x="1270638" y="987745"/>
                </a:lnTo>
                <a:lnTo>
                  <a:pt x="1248182" y="1027090"/>
                </a:lnTo>
                <a:lnTo>
                  <a:pt x="1223215" y="1064722"/>
                </a:lnTo>
                <a:lnTo>
                  <a:pt x="1195852" y="1100529"/>
                </a:lnTo>
                <a:lnTo>
                  <a:pt x="1166207" y="1134395"/>
                </a:lnTo>
                <a:lnTo>
                  <a:pt x="1134394" y="1166208"/>
                </a:lnTo>
                <a:lnTo>
                  <a:pt x="1100528" y="1195853"/>
                </a:lnTo>
                <a:lnTo>
                  <a:pt x="1064721" y="1223216"/>
                </a:lnTo>
                <a:lnTo>
                  <a:pt x="1027089" y="1248183"/>
                </a:lnTo>
                <a:lnTo>
                  <a:pt x="987744" y="1270639"/>
                </a:lnTo>
                <a:lnTo>
                  <a:pt x="946802" y="1290472"/>
                </a:lnTo>
                <a:lnTo>
                  <a:pt x="904377" y="1307566"/>
                </a:lnTo>
                <a:lnTo>
                  <a:pt x="860582" y="1321808"/>
                </a:lnTo>
                <a:lnTo>
                  <a:pt x="815531" y="1333083"/>
                </a:lnTo>
                <a:lnTo>
                  <a:pt x="769339" y="1341278"/>
                </a:lnTo>
                <a:lnTo>
                  <a:pt x="722119" y="1346279"/>
                </a:lnTo>
                <a:lnTo>
                  <a:pt x="673985" y="1347971"/>
                </a:lnTo>
                <a:close/>
              </a:path>
            </a:pathLst>
          </a:custGeom>
          <a:solidFill>
            <a:srgbClr val="4283F2"/>
          </a:solidFill>
        </p:spPr>
        <p:txBody>
          <a:bodyPr wrap="square" lIns="0" tIns="0" rIns="0" bIns="0" rtlCol="0"/>
          <a:lstStyle/>
          <a:p/>
        </p:txBody>
      </p:sp>
      <p:sp>
        <p:nvSpPr>
          <p:cNvPr id="4" name="object 4"/>
          <p:cNvSpPr/>
          <p:nvPr/>
        </p:nvSpPr>
        <p:spPr>
          <a:xfrm>
            <a:off x="2061121" y="2280475"/>
            <a:ext cx="3507104" cy="76200"/>
          </a:xfrm>
          <a:custGeom>
            <a:rect l="l" t="t" r="r" b="b"/>
            <a:pathLst>
              <a:path w="3507104" h="76200">
                <a:moveTo>
                  <a:pt x="3506736" y="31750"/>
                </a:moveTo>
                <a:lnTo>
                  <a:pt x="74917" y="31750"/>
                </a:lnTo>
                <a:lnTo>
                  <a:pt x="73202" y="23266"/>
                </a:lnTo>
                <a:lnTo>
                  <a:pt x="65036" y="11163"/>
                </a:lnTo>
                <a:lnTo>
                  <a:pt x="52920" y="2997"/>
                </a:lnTo>
                <a:lnTo>
                  <a:pt x="38100" y="0"/>
                </a:lnTo>
                <a:lnTo>
                  <a:pt x="23266" y="2997"/>
                </a:lnTo>
                <a:lnTo>
                  <a:pt x="11150" y="11163"/>
                </a:lnTo>
                <a:lnTo>
                  <a:pt x="2984" y="23266"/>
                </a:lnTo>
                <a:lnTo>
                  <a:pt x="0" y="38100"/>
                </a:lnTo>
                <a:lnTo>
                  <a:pt x="2984" y="52933"/>
                </a:lnTo>
                <a:lnTo>
                  <a:pt x="11150" y="65036"/>
                </a:lnTo>
                <a:lnTo>
                  <a:pt x="23266" y="73202"/>
                </a:lnTo>
                <a:lnTo>
                  <a:pt x="38100" y="76200"/>
                </a:lnTo>
                <a:lnTo>
                  <a:pt x="52920" y="73202"/>
                </a:lnTo>
                <a:lnTo>
                  <a:pt x="65036" y="65036"/>
                </a:lnTo>
                <a:lnTo>
                  <a:pt x="73202" y="52933"/>
                </a:lnTo>
                <a:lnTo>
                  <a:pt x="74917" y="44450"/>
                </a:lnTo>
                <a:lnTo>
                  <a:pt x="3506736" y="44450"/>
                </a:lnTo>
                <a:lnTo>
                  <a:pt x="3506736" y="38100"/>
                </a:lnTo>
                <a:lnTo>
                  <a:pt x="3506736" y="31750"/>
                </a:lnTo>
                <a:close/>
              </a:path>
            </a:pathLst>
          </a:custGeom>
          <a:solidFill>
            <a:srgbClr val="34C158"/>
          </a:solidFill>
        </p:spPr>
        <p:txBody>
          <a:bodyPr wrap="square" lIns="0" tIns="0" rIns="0" bIns="0" rtlCol="0"/>
          <a:lstStyle/>
          <a:p/>
        </p:txBody>
      </p:sp>
      <p:sp>
        <p:nvSpPr>
          <p:cNvPr id="5" name="object 5"/>
          <p:cNvSpPr/>
          <p:nvPr/>
        </p:nvSpPr>
        <p:spPr>
          <a:xfrm>
            <a:off x="6478676" y="2280475"/>
            <a:ext cx="3507104" cy="76200"/>
          </a:xfrm>
          <a:custGeom>
            <a:rect l="l" t="t" r="r" b="b"/>
            <a:pathLst>
              <a:path w="3507104" h="76200">
                <a:moveTo>
                  <a:pt x="3506749" y="31750"/>
                </a:moveTo>
                <a:lnTo>
                  <a:pt x="74917" y="31750"/>
                </a:lnTo>
                <a:lnTo>
                  <a:pt x="73202" y="23266"/>
                </a:lnTo>
                <a:lnTo>
                  <a:pt x="65036" y="11163"/>
                </a:lnTo>
                <a:lnTo>
                  <a:pt x="52933" y="2997"/>
                </a:lnTo>
                <a:lnTo>
                  <a:pt x="38100" y="0"/>
                </a:lnTo>
                <a:lnTo>
                  <a:pt x="23266" y="2997"/>
                </a:lnTo>
                <a:lnTo>
                  <a:pt x="11163" y="11163"/>
                </a:lnTo>
                <a:lnTo>
                  <a:pt x="2997" y="23266"/>
                </a:lnTo>
                <a:lnTo>
                  <a:pt x="0" y="38100"/>
                </a:lnTo>
                <a:lnTo>
                  <a:pt x="2997" y="52933"/>
                </a:lnTo>
                <a:lnTo>
                  <a:pt x="11163" y="65036"/>
                </a:lnTo>
                <a:lnTo>
                  <a:pt x="23266" y="73202"/>
                </a:lnTo>
                <a:lnTo>
                  <a:pt x="38100" y="76200"/>
                </a:lnTo>
                <a:lnTo>
                  <a:pt x="52933" y="73202"/>
                </a:lnTo>
                <a:lnTo>
                  <a:pt x="65036" y="65036"/>
                </a:lnTo>
                <a:lnTo>
                  <a:pt x="73202" y="52933"/>
                </a:lnTo>
                <a:lnTo>
                  <a:pt x="74917" y="44450"/>
                </a:lnTo>
                <a:lnTo>
                  <a:pt x="3506749" y="44450"/>
                </a:lnTo>
                <a:lnTo>
                  <a:pt x="3506749" y="38100"/>
                </a:lnTo>
                <a:lnTo>
                  <a:pt x="3506749" y="31750"/>
                </a:lnTo>
                <a:close/>
              </a:path>
            </a:pathLst>
          </a:custGeom>
          <a:solidFill>
            <a:srgbClr val="34C158"/>
          </a:solidFill>
        </p:spPr>
        <p:txBody>
          <a:bodyPr wrap="square" lIns="0" tIns="0" rIns="0" bIns="0" rtlCol="0"/>
          <a:lstStyle/>
          <a:p/>
        </p:txBody>
      </p:sp>
      <p:sp>
        <p:nvSpPr>
          <p:cNvPr id="6" name="object 6"/>
          <p:cNvSpPr txBox="1"/>
          <p:nvPr/>
        </p:nvSpPr>
        <p:spPr>
          <a:xfrm>
            <a:off x="6492780" y="2415676"/>
            <a:ext cx="3835400" cy="2082800"/>
          </a:xfrm>
          <a:prstGeom prst="rect">
            <a:avLst/>
          </a:prstGeom>
        </p:spPr>
        <p:txBody>
          <a:bodyPr vert="horz" wrap="square" lIns="0" tIns="12700" rIns="0" bIns="0" rtlCol="0">
            <a:spAutoFit/>
          </a:bodyPr>
          <a:lstStyle/>
          <a:p>
            <a:pPr marL="12700" marR="5080">
              <a:lnSpc>
                <a:spcPct val="150000"/>
              </a:lnSpc>
              <a:spcBef>
                <a:spcPts val="100"/>
              </a:spcBef>
            </a:pPr>
            <a:r>
              <a:rPr sz="1500" spc="-5">
                <a:latin typeface="微软雅黑"/>
                <a:cs typeface="微软雅黑"/>
              </a:rPr>
              <a:t>资源税的计征方式包括从价计征和从量计征</a:t>
            </a:r>
            <a:r>
              <a:rPr sz="1500" spc="-50">
                <a:latin typeface="微软雅黑"/>
                <a:cs typeface="微软雅黑"/>
              </a:rPr>
              <a:t> </a:t>
            </a:r>
            <a:r>
              <a:rPr sz="1500" spc="-5">
                <a:latin typeface="微软雅黑"/>
                <a:cs typeface="微软雅黑"/>
              </a:rPr>
              <a:t>两种。从价计征是依据应税产品的销售额和</a:t>
            </a:r>
            <a:r>
              <a:rPr sz="1500" spc="-50">
                <a:latin typeface="微软雅黑"/>
                <a:cs typeface="微软雅黑"/>
              </a:rPr>
              <a:t> </a:t>
            </a:r>
            <a:r>
              <a:rPr sz="1500" spc="-5">
                <a:latin typeface="微软雅黑"/>
                <a:cs typeface="微软雅黑"/>
              </a:rPr>
              <a:t>规定的税率计算税额；从量计征是依据应税</a:t>
            </a:r>
            <a:r>
              <a:rPr sz="1500" spc="-50">
                <a:latin typeface="微软雅黑"/>
                <a:cs typeface="微软雅黑"/>
              </a:rPr>
              <a:t> </a:t>
            </a:r>
            <a:r>
              <a:rPr sz="1500" spc="-5">
                <a:latin typeface="微软雅黑"/>
                <a:cs typeface="微软雅黑"/>
              </a:rPr>
              <a:t>产品的销售数量和规定的单位税额计算税额。对于花岗岩等其它非金属矿原矿，一般采用</a:t>
            </a:r>
            <a:r>
              <a:rPr sz="1500" spc="-50">
                <a:latin typeface="微软雅黑"/>
                <a:cs typeface="微软雅黑"/>
              </a:rPr>
              <a:t> </a:t>
            </a:r>
            <a:r>
              <a:rPr sz="1500" spc="-10">
                <a:latin typeface="微软雅黑"/>
                <a:cs typeface="微软雅黑"/>
              </a:rPr>
              <a:t>从量计征的方式。</a:t>
            </a:r>
            <a:endParaRPr sz="1500">
              <a:latin typeface="微软雅黑"/>
              <a:cs typeface="微软雅黑"/>
            </a:endParaRPr>
          </a:p>
        </p:txBody>
      </p:sp>
      <p:sp>
        <p:nvSpPr>
          <p:cNvPr id="7" name="object 7"/>
          <p:cNvSpPr txBox="1"/>
          <p:nvPr/>
        </p:nvSpPr>
        <p:spPr>
          <a:xfrm>
            <a:off x="2075216" y="1720857"/>
            <a:ext cx="3835400" cy="2092325"/>
          </a:xfrm>
          <a:prstGeom prst="rect">
            <a:avLst/>
          </a:prstGeom>
        </p:spPr>
        <p:txBody>
          <a:bodyPr vert="horz" wrap="square" lIns="0" tIns="13970" rIns="0" bIns="0" rtlCol="0">
            <a:spAutoFit/>
          </a:bodyPr>
          <a:lstStyle/>
          <a:p>
            <a:pPr marL="12700">
              <a:lnSpc>
                <a:spcPct val="100000"/>
              </a:lnSpc>
              <a:spcBef>
                <a:spcPts val="110"/>
              </a:spcBef>
            </a:pPr>
            <a:r>
              <a:rPr sz="2000" b="1" spc="-25">
                <a:solidFill>
                  <a:srgbClr val="4283F2"/>
                </a:solidFill>
                <a:latin typeface="微软雅黑"/>
                <a:cs typeface="微软雅黑"/>
              </a:rPr>
              <a:t>税率</a:t>
            </a:r>
            <a:endParaRPr sz="2000">
              <a:latin typeface="微软雅黑"/>
              <a:cs typeface="微软雅黑"/>
            </a:endParaRPr>
          </a:p>
          <a:p>
            <a:pPr>
              <a:lnSpc>
                <a:spcPct val="100000"/>
              </a:lnSpc>
              <a:spcBef>
                <a:spcPts val="15"/>
              </a:spcBef>
            </a:pPr>
            <a:endParaRPr sz="1650">
              <a:latin typeface="微软雅黑"/>
              <a:cs typeface="微软雅黑"/>
            </a:endParaRPr>
          </a:p>
          <a:p>
            <a:pPr marL="12700" marR="5080">
              <a:lnSpc>
                <a:spcPct val="150000"/>
              </a:lnSpc>
              <a:spcBef>
                <a:spcPts val="5"/>
              </a:spcBef>
            </a:pPr>
            <a:r>
              <a:rPr sz="1500" spc="-5">
                <a:latin typeface="微软雅黑"/>
                <a:cs typeface="微软雅黑"/>
              </a:rPr>
              <a:t>资源税的税率根据应税产品的资源等级、品</a:t>
            </a:r>
            <a:r>
              <a:rPr sz="1500" spc="-50">
                <a:latin typeface="微软雅黑"/>
                <a:cs typeface="微软雅黑"/>
              </a:rPr>
              <a:t> </a:t>
            </a:r>
            <a:r>
              <a:rPr sz="1500" spc="-5">
                <a:latin typeface="微软雅黑"/>
                <a:cs typeface="微软雅黑"/>
              </a:rPr>
              <a:t>位、开采条件等因素确定，采用从价定率或</a:t>
            </a:r>
            <a:r>
              <a:rPr sz="1500" spc="-50">
                <a:latin typeface="微软雅黑"/>
                <a:cs typeface="微软雅黑"/>
              </a:rPr>
              <a:t> </a:t>
            </a:r>
            <a:r>
              <a:rPr sz="1500" spc="-5">
                <a:latin typeface="微软雅黑"/>
                <a:cs typeface="微软雅黑"/>
              </a:rPr>
              <a:t>从量定额的办法计征。对于花岗岩等其它非</a:t>
            </a:r>
            <a:r>
              <a:rPr sz="1500" spc="-50">
                <a:latin typeface="微软雅黑"/>
                <a:cs typeface="微软雅黑"/>
              </a:rPr>
              <a:t> </a:t>
            </a:r>
            <a:r>
              <a:rPr sz="1500" spc="-5">
                <a:latin typeface="微软雅黑"/>
                <a:cs typeface="微软雅黑"/>
              </a:rPr>
              <a:t>金属矿原矿，一般采用从量定额的办法计征。</a:t>
            </a:r>
            <a:endParaRPr sz="1500">
              <a:latin typeface="微软雅黑"/>
              <a:cs typeface="微软雅黑"/>
            </a:endParaRPr>
          </a:p>
        </p:txBody>
      </p:sp>
      <p:sp>
        <p:nvSpPr>
          <p:cNvPr id="8" name="object 8"/>
          <p:cNvSpPr txBox="1"/>
          <p:nvPr/>
        </p:nvSpPr>
        <p:spPr>
          <a:xfrm>
            <a:off x="6492780" y="1720857"/>
            <a:ext cx="1049020" cy="332740"/>
          </a:xfrm>
          <a:prstGeom prst="rect">
            <a:avLst/>
          </a:prstGeom>
        </p:spPr>
        <p:txBody>
          <a:bodyPr vert="horz" wrap="square" lIns="0" tIns="13970" rIns="0" bIns="0" rtlCol="0">
            <a:spAutoFit/>
          </a:bodyPr>
          <a:lstStyle/>
          <a:p>
            <a:pPr marL="12700">
              <a:lnSpc>
                <a:spcPct val="100000"/>
              </a:lnSpc>
              <a:spcBef>
                <a:spcPts val="110"/>
              </a:spcBef>
            </a:pPr>
            <a:r>
              <a:rPr sz="2000" b="1" spc="-15">
                <a:solidFill>
                  <a:srgbClr val="4283F2"/>
                </a:solidFill>
                <a:latin typeface="微软雅黑"/>
                <a:cs typeface="微软雅黑"/>
              </a:rPr>
              <a:t>计征方式</a:t>
            </a:r>
            <a:endParaRPr sz="2000">
              <a:latin typeface="微软雅黑"/>
              <a:cs typeface="微软雅黑"/>
            </a:endParaRPr>
          </a:p>
        </p:txBody>
      </p:sp>
      <p:sp>
        <p:nvSpPr>
          <p:cNvPr id="9" name="object 9"/>
          <p:cNvSpPr/>
          <p:nvPr/>
        </p:nvSpPr>
        <p:spPr>
          <a:xfrm>
            <a:off x="10761443" y="2472866"/>
            <a:ext cx="635635" cy="556260"/>
          </a:xfrm>
          <a:custGeom>
            <a:rect l="l" t="t" r="r" b="b"/>
            <a:pathLst>
              <a:path w="635634" h="556260">
                <a:moveTo>
                  <a:pt x="317609" y="238191"/>
                </a:moveTo>
                <a:lnTo>
                  <a:pt x="0" y="158794"/>
                </a:lnTo>
                <a:lnTo>
                  <a:pt x="0" y="79397"/>
                </a:lnTo>
                <a:lnTo>
                  <a:pt x="317609" y="0"/>
                </a:lnTo>
                <a:lnTo>
                  <a:pt x="635176" y="79397"/>
                </a:lnTo>
                <a:lnTo>
                  <a:pt x="635176" y="158794"/>
                </a:lnTo>
                <a:lnTo>
                  <a:pt x="317609" y="238191"/>
                </a:lnTo>
                <a:close/>
              </a:path>
              <a:path w="635634" h="556260">
                <a:moveTo>
                  <a:pt x="317609" y="396985"/>
                </a:moveTo>
                <a:lnTo>
                  <a:pt x="0" y="317588"/>
                </a:lnTo>
                <a:lnTo>
                  <a:pt x="0" y="238191"/>
                </a:lnTo>
                <a:lnTo>
                  <a:pt x="317609" y="317588"/>
                </a:lnTo>
                <a:lnTo>
                  <a:pt x="635176" y="317588"/>
                </a:lnTo>
                <a:lnTo>
                  <a:pt x="317609" y="396985"/>
                </a:lnTo>
                <a:close/>
              </a:path>
              <a:path w="635634" h="556260">
                <a:moveTo>
                  <a:pt x="635176" y="317588"/>
                </a:moveTo>
                <a:lnTo>
                  <a:pt x="317609" y="317588"/>
                </a:lnTo>
                <a:lnTo>
                  <a:pt x="635176" y="238191"/>
                </a:lnTo>
                <a:lnTo>
                  <a:pt x="635176" y="317588"/>
                </a:lnTo>
                <a:close/>
              </a:path>
              <a:path w="635634" h="556260">
                <a:moveTo>
                  <a:pt x="317609" y="555779"/>
                </a:moveTo>
                <a:lnTo>
                  <a:pt x="0" y="476382"/>
                </a:lnTo>
                <a:lnTo>
                  <a:pt x="0" y="396985"/>
                </a:lnTo>
                <a:lnTo>
                  <a:pt x="317609" y="476382"/>
                </a:lnTo>
                <a:lnTo>
                  <a:pt x="635176" y="476382"/>
                </a:lnTo>
                <a:lnTo>
                  <a:pt x="317609" y="555779"/>
                </a:lnTo>
                <a:close/>
              </a:path>
              <a:path w="635634" h="556260">
                <a:moveTo>
                  <a:pt x="635176" y="476382"/>
                </a:moveTo>
                <a:lnTo>
                  <a:pt x="317609" y="476382"/>
                </a:lnTo>
                <a:lnTo>
                  <a:pt x="635176" y="396985"/>
                </a:lnTo>
                <a:lnTo>
                  <a:pt x="635176" y="476382"/>
                </a:lnTo>
                <a:close/>
              </a:path>
            </a:pathLst>
          </a:custGeom>
          <a:solidFill>
            <a:srgbClr val="FFFFFF"/>
          </a:solidFill>
        </p:spPr>
        <p:txBody>
          <a:bodyPr wrap="square" lIns="0" tIns="0" rIns="0" bIns="0" rtlCol="0"/>
          <a:lstStyle/>
          <a:p/>
        </p:txBody>
      </p:sp>
      <p:sp>
        <p:nvSpPr>
          <p:cNvPr id="10" name="object 10"/>
          <p:cNvSpPr/>
          <p:nvPr/>
        </p:nvSpPr>
        <p:spPr>
          <a:xfrm>
            <a:off x="794451" y="2401589"/>
            <a:ext cx="654050" cy="654050"/>
          </a:xfrm>
          <a:custGeom>
            <a:rect l="l" t="t" r="r" b="b"/>
            <a:pathLst>
              <a:path w="654050" h="654050">
                <a:moveTo>
                  <a:pt x="430888" y="106270"/>
                </a:moveTo>
                <a:lnTo>
                  <a:pt x="221239" y="106270"/>
                </a:lnTo>
                <a:lnTo>
                  <a:pt x="227064" y="103626"/>
                </a:lnTo>
                <a:lnTo>
                  <a:pt x="232940" y="101180"/>
                </a:lnTo>
                <a:lnTo>
                  <a:pt x="238889" y="98884"/>
                </a:lnTo>
                <a:lnTo>
                  <a:pt x="244932" y="96689"/>
                </a:lnTo>
                <a:lnTo>
                  <a:pt x="285312" y="0"/>
                </a:lnTo>
                <a:lnTo>
                  <a:pt x="367010" y="0"/>
                </a:lnTo>
                <a:lnTo>
                  <a:pt x="408411" y="97017"/>
                </a:lnTo>
                <a:lnTo>
                  <a:pt x="416233" y="99815"/>
                </a:lnTo>
                <a:lnTo>
                  <a:pt x="423811" y="102837"/>
                </a:lnTo>
                <a:lnTo>
                  <a:pt x="430888" y="106270"/>
                </a:lnTo>
                <a:close/>
              </a:path>
              <a:path w="654050" h="654050">
                <a:moveTo>
                  <a:pt x="568555" y="106433"/>
                </a:moveTo>
                <a:lnTo>
                  <a:pt x="431224" y="106433"/>
                </a:lnTo>
                <a:lnTo>
                  <a:pt x="528486" y="66379"/>
                </a:lnTo>
                <a:lnTo>
                  <a:pt x="568555" y="106433"/>
                </a:lnTo>
                <a:close/>
              </a:path>
              <a:path w="654050" h="654050">
                <a:moveTo>
                  <a:pt x="125020" y="587208"/>
                </a:moveTo>
                <a:lnTo>
                  <a:pt x="67258" y="529446"/>
                </a:lnTo>
                <a:lnTo>
                  <a:pt x="106105" y="432594"/>
                </a:lnTo>
                <a:lnTo>
                  <a:pt x="103353" y="426633"/>
                </a:lnTo>
                <a:lnTo>
                  <a:pt x="100800" y="420606"/>
                </a:lnTo>
                <a:lnTo>
                  <a:pt x="98407" y="414507"/>
                </a:lnTo>
                <a:lnTo>
                  <a:pt x="96138" y="408329"/>
                </a:lnTo>
                <a:lnTo>
                  <a:pt x="0" y="368275"/>
                </a:lnTo>
                <a:lnTo>
                  <a:pt x="0" y="286577"/>
                </a:lnTo>
                <a:lnTo>
                  <a:pt x="96056" y="245504"/>
                </a:lnTo>
                <a:lnTo>
                  <a:pt x="98313" y="239317"/>
                </a:lnTo>
                <a:lnTo>
                  <a:pt x="100680" y="233218"/>
                </a:lnTo>
                <a:lnTo>
                  <a:pt x="103211" y="227196"/>
                </a:lnTo>
                <a:lnTo>
                  <a:pt x="105963" y="221239"/>
                </a:lnTo>
                <a:lnTo>
                  <a:pt x="66379" y="125020"/>
                </a:lnTo>
                <a:lnTo>
                  <a:pt x="124140" y="67258"/>
                </a:lnTo>
                <a:lnTo>
                  <a:pt x="221239" y="106270"/>
                </a:lnTo>
                <a:lnTo>
                  <a:pt x="430888" y="106270"/>
                </a:lnTo>
                <a:lnTo>
                  <a:pt x="431224" y="106433"/>
                </a:lnTo>
                <a:lnTo>
                  <a:pt x="568555" y="106433"/>
                </a:lnTo>
                <a:lnTo>
                  <a:pt x="586269" y="124140"/>
                </a:lnTo>
                <a:lnTo>
                  <a:pt x="554092" y="204246"/>
                </a:lnTo>
                <a:lnTo>
                  <a:pt x="326161" y="204246"/>
                </a:lnTo>
                <a:lnTo>
                  <a:pt x="278474" y="213881"/>
                </a:lnTo>
                <a:lnTo>
                  <a:pt x="239519" y="240152"/>
                </a:lnTo>
                <a:lnTo>
                  <a:pt x="213248" y="279107"/>
                </a:lnTo>
                <a:lnTo>
                  <a:pt x="203613" y="326794"/>
                </a:lnTo>
                <a:lnTo>
                  <a:pt x="213248" y="374480"/>
                </a:lnTo>
                <a:lnTo>
                  <a:pt x="239519" y="413435"/>
                </a:lnTo>
                <a:lnTo>
                  <a:pt x="278474" y="439706"/>
                </a:lnTo>
                <a:lnTo>
                  <a:pt x="326161" y="449341"/>
                </a:lnTo>
                <a:lnTo>
                  <a:pt x="554536" y="449341"/>
                </a:lnTo>
                <a:lnTo>
                  <a:pt x="587187" y="528486"/>
                </a:lnTo>
                <a:lnTo>
                  <a:pt x="568682" y="546991"/>
                </a:lnTo>
                <a:lnTo>
                  <a:pt x="431449" y="546991"/>
                </a:lnTo>
                <a:lnTo>
                  <a:pt x="430424" y="547482"/>
                </a:lnTo>
                <a:lnTo>
                  <a:pt x="221484" y="547482"/>
                </a:lnTo>
                <a:lnTo>
                  <a:pt x="125020" y="587208"/>
                </a:lnTo>
                <a:close/>
              </a:path>
              <a:path w="654050" h="654050">
                <a:moveTo>
                  <a:pt x="554536" y="449341"/>
                </a:moveTo>
                <a:lnTo>
                  <a:pt x="326161" y="449341"/>
                </a:lnTo>
                <a:lnTo>
                  <a:pt x="373847" y="439706"/>
                </a:lnTo>
                <a:lnTo>
                  <a:pt x="412802" y="413435"/>
                </a:lnTo>
                <a:lnTo>
                  <a:pt x="439073" y="374480"/>
                </a:lnTo>
                <a:lnTo>
                  <a:pt x="448709" y="326794"/>
                </a:lnTo>
                <a:lnTo>
                  <a:pt x="439073" y="279107"/>
                </a:lnTo>
                <a:lnTo>
                  <a:pt x="412802" y="240152"/>
                </a:lnTo>
                <a:lnTo>
                  <a:pt x="373847" y="213881"/>
                </a:lnTo>
                <a:lnTo>
                  <a:pt x="326161" y="204246"/>
                </a:lnTo>
                <a:lnTo>
                  <a:pt x="554092" y="204246"/>
                </a:lnTo>
                <a:lnTo>
                  <a:pt x="546848" y="222281"/>
                </a:lnTo>
                <a:lnTo>
                  <a:pt x="550362" y="229551"/>
                </a:lnTo>
                <a:lnTo>
                  <a:pt x="553221" y="236966"/>
                </a:lnTo>
                <a:lnTo>
                  <a:pt x="555937" y="244625"/>
                </a:lnTo>
                <a:lnTo>
                  <a:pt x="653588" y="285312"/>
                </a:lnTo>
                <a:lnTo>
                  <a:pt x="653588" y="367010"/>
                </a:lnTo>
                <a:lnTo>
                  <a:pt x="555916" y="408655"/>
                </a:lnTo>
                <a:lnTo>
                  <a:pt x="553201" y="416233"/>
                </a:lnTo>
                <a:lnTo>
                  <a:pt x="550403" y="423667"/>
                </a:lnTo>
                <a:lnTo>
                  <a:pt x="546970" y="431001"/>
                </a:lnTo>
                <a:lnTo>
                  <a:pt x="554536" y="449341"/>
                </a:lnTo>
                <a:close/>
              </a:path>
              <a:path w="654050" h="654050">
                <a:moveTo>
                  <a:pt x="529427" y="586247"/>
                </a:moveTo>
                <a:lnTo>
                  <a:pt x="431449" y="546991"/>
                </a:lnTo>
                <a:lnTo>
                  <a:pt x="568682" y="546991"/>
                </a:lnTo>
                <a:lnTo>
                  <a:pt x="529427" y="586247"/>
                </a:lnTo>
                <a:close/>
              </a:path>
              <a:path w="654050" h="654050">
                <a:moveTo>
                  <a:pt x="368275" y="653588"/>
                </a:moveTo>
                <a:lnTo>
                  <a:pt x="286577" y="653588"/>
                </a:lnTo>
                <a:lnTo>
                  <a:pt x="245258" y="556898"/>
                </a:lnTo>
                <a:lnTo>
                  <a:pt x="239202" y="554763"/>
                </a:lnTo>
                <a:lnTo>
                  <a:pt x="233225" y="552519"/>
                </a:lnTo>
                <a:lnTo>
                  <a:pt x="227321" y="550111"/>
                </a:lnTo>
                <a:lnTo>
                  <a:pt x="221484" y="547482"/>
                </a:lnTo>
                <a:lnTo>
                  <a:pt x="430424" y="547482"/>
                </a:lnTo>
                <a:lnTo>
                  <a:pt x="424118" y="550504"/>
                </a:lnTo>
                <a:lnTo>
                  <a:pt x="416458" y="553527"/>
                </a:lnTo>
                <a:lnTo>
                  <a:pt x="408717" y="556407"/>
                </a:lnTo>
                <a:lnTo>
                  <a:pt x="368275" y="653588"/>
                </a:lnTo>
                <a:close/>
              </a:path>
            </a:pathLst>
          </a:custGeom>
          <a:solidFill>
            <a:srgbClr val="FFFFFF"/>
          </a:solidFill>
        </p:spPr>
        <p:txBody>
          <a:bodyPr wrap="square" lIns="0" tIns="0" rIns="0" bIns="0" rtlCol="0"/>
          <a:lstStyle/>
          <a:p/>
        </p:txBody>
      </p:sp>
      <p:grpSp>
        <p:nvGrpSpPr>
          <p:cNvPr id="11" name="object 11"/>
          <p:cNvGrpSpPr/>
          <p:nvPr/>
        </p:nvGrpSpPr>
        <p:grpSpPr>
          <a:xfrm>
            <a:off x="454963" y="331167"/>
            <a:ext cx="515620" cy="440055"/>
            <a:chOff x="454963" y="331167"/>
            <a:chExt cx="515620" cy="440055"/>
          </a:xfrm>
        </p:grpSpPr>
        <p:pic>
          <p:nvPicPr>
            <p:cNvPr id="12" name="object 12"/>
            <p:cNvPicPr/>
            <p:nvPr/>
          </p:nvPicPr>
          <p:blipFill>
            <a:blip r:embed="rId2"/>
            <a:stretch>
              <a:fillRect/>
            </a:stretch>
          </p:blipFill>
          <p:spPr>
            <a:xfrm>
              <a:off x="454963" y="331167"/>
              <a:ext cx="84147" cy="84146"/>
            </a:xfrm>
            <a:prstGeom prst="rect">
              <a:avLst/>
            </a:prstGeom>
          </p:spPr>
        </p:pic>
        <p:pic>
          <p:nvPicPr>
            <p:cNvPr id="13" name="object 13"/>
            <p:cNvPicPr/>
            <p:nvPr/>
          </p:nvPicPr>
          <p:blipFill>
            <a:blip r:embed="rId3"/>
            <a:stretch>
              <a:fillRect/>
            </a:stretch>
          </p:blipFill>
          <p:spPr>
            <a:xfrm>
              <a:off x="575049" y="337742"/>
              <a:ext cx="78137" cy="78136"/>
            </a:xfrm>
            <a:prstGeom prst="rect">
              <a:avLst/>
            </a:prstGeom>
          </p:spPr>
        </p:pic>
        <p:pic>
          <p:nvPicPr>
            <p:cNvPr id="14" name="object 14"/>
            <p:cNvPicPr/>
            <p:nvPr/>
          </p:nvPicPr>
          <p:blipFill>
            <a:blip r:embed="rId4"/>
            <a:stretch>
              <a:fillRect/>
            </a:stretch>
          </p:blipFill>
          <p:spPr>
            <a:xfrm>
              <a:off x="689124" y="339459"/>
              <a:ext cx="74704" cy="74703"/>
            </a:xfrm>
            <a:prstGeom prst="rect">
              <a:avLst/>
            </a:prstGeom>
          </p:spPr>
        </p:pic>
        <p:pic>
          <p:nvPicPr>
            <p:cNvPr id="15" name="object 15"/>
            <p:cNvPicPr/>
            <p:nvPr/>
          </p:nvPicPr>
          <p:blipFill>
            <a:blip r:embed="rId5"/>
            <a:stretch>
              <a:fillRect/>
            </a:stretch>
          </p:blipFill>
          <p:spPr>
            <a:xfrm>
              <a:off x="799767" y="348429"/>
              <a:ext cx="69238" cy="69237"/>
            </a:xfrm>
            <a:prstGeom prst="rect">
              <a:avLst/>
            </a:prstGeom>
          </p:spPr>
        </p:pic>
        <p:pic>
          <p:nvPicPr>
            <p:cNvPr id="16" name="object 16"/>
            <p:cNvPicPr/>
            <p:nvPr/>
          </p:nvPicPr>
          <p:blipFill>
            <a:blip r:embed="rId6"/>
            <a:stretch>
              <a:fillRect/>
            </a:stretch>
          </p:blipFill>
          <p:spPr>
            <a:xfrm>
              <a:off x="904944" y="344296"/>
              <a:ext cx="65594" cy="65593"/>
            </a:xfrm>
            <a:prstGeom prst="rect">
              <a:avLst/>
            </a:prstGeom>
          </p:spPr>
        </p:pic>
        <p:pic>
          <p:nvPicPr>
            <p:cNvPr id="17" name="object 17"/>
            <p:cNvPicPr/>
            <p:nvPr/>
          </p:nvPicPr>
          <p:blipFill>
            <a:blip r:embed="rId7"/>
            <a:stretch>
              <a:fillRect/>
            </a:stretch>
          </p:blipFill>
          <p:spPr>
            <a:xfrm>
              <a:off x="454963" y="448941"/>
              <a:ext cx="84147" cy="84146"/>
            </a:xfrm>
            <a:prstGeom prst="rect">
              <a:avLst/>
            </a:prstGeom>
          </p:spPr>
        </p:pic>
        <p:pic>
          <p:nvPicPr>
            <p:cNvPr id="18" name="object 18"/>
            <p:cNvPicPr/>
            <p:nvPr/>
          </p:nvPicPr>
          <p:blipFill>
            <a:blip r:embed="rId3"/>
            <a:stretch>
              <a:fillRect/>
            </a:stretch>
          </p:blipFill>
          <p:spPr>
            <a:xfrm>
              <a:off x="575049" y="455516"/>
              <a:ext cx="78137" cy="78136"/>
            </a:xfrm>
            <a:prstGeom prst="rect">
              <a:avLst/>
            </a:prstGeom>
          </p:spPr>
        </p:pic>
        <p:pic>
          <p:nvPicPr>
            <p:cNvPr id="19" name="object 19"/>
            <p:cNvPicPr/>
            <p:nvPr/>
          </p:nvPicPr>
          <p:blipFill>
            <a:blip r:embed="rId4"/>
            <a:stretch>
              <a:fillRect/>
            </a:stretch>
          </p:blipFill>
          <p:spPr>
            <a:xfrm>
              <a:off x="689124" y="457232"/>
              <a:ext cx="74703" cy="74704"/>
            </a:xfrm>
            <a:prstGeom prst="rect">
              <a:avLst/>
            </a:prstGeom>
          </p:spPr>
        </p:pic>
        <p:pic>
          <p:nvPicPr>
            <p:cNvPr id="20" name="object 20"/>
            <p:cNvPicPr/>
            <p:nvPr/>
          </p:nvPicPr>
          <p:blipFill>
            <a:blip r:embed="rId8"/>
            <a:stretch>
              <a:fillRect/>
            </a:stretch>
          </p:blipFill>
          <p:spPr>
            <a:xfrm>
              <a:off x="799767" y="466202"/>
              <a:ext cx="69237" cy="69237"/>
            </a:xfrm>
            <a:prstGeom prst="rect">
              <a:avLst/>
            </a:prstGeom>
          </p:spPr>
        </p:pic>
        <p:pic>
          <p:nvPicPr>
            <p:cNvPr id="21" name="object 21"/>
            <p:cNvPicPr/>
            <p:nvPr/>
          </p:nvPicPr>
          <p:blipFill>
            <a:blip r:embed="rId6"/>
            <a:stretch>
              <a:fillRect/>
            </a:stretch>
          </p:blipFill>
          <p:spPr>
            <a:xfrm>
              <a:off x="904944" y="462069"/>
              <a:ext cx="65594" cy="65594"/>
            </a:xfrm>
            <a:prstGeom prst="rect">
              <a:avLst/>
            </a:prstGeom>
          </p:spPr>
        </p:pic>
        <p:pic>
          <p:nvPicPr>
            <p:cNvPr id="22" name="object 22"/>
            <p:cNvPicPr/>
            <p:nvPr/>
          </p:nvPicPr>
          <p:blipFill>
            <a:blip r:embed="rId7"/>
            <a:stretch>
              <a:fillRect/>
            </a:stretch>
          </p:blipFill>
          <p:spPr>
            <a:xfrm>
              <a:off x="454963" y="566714"/>
              <a:ext cx="84147" cy="84146"/>
            </a:xfrm>
            <a:prstGeom prst="rect">
              <a:avLst/>
            </a:prstGeom>
          </p:spPr>
        </p:pic>
        <p:pic>
          <p:nvPicPr>
            <p:cNvPr id="23" name="object 23"/>
            <p:cNvPicPr/>
            <p:nvPr/>
          </p:nvPicPr>
          <p:blipFill>
            <a:blip r:embed="rId9"/>
            <a:stretch>
              <a:fillRect/>
            </a:stretch>
          </p:blipFill>
          <p:spPr>
            <a:xfrm>
              <a:off x="575049" y="573290"/>
              <a:ext cx="78137" cy="78136"/>
            </a:xfrm>
            <a:prstGeom prst="rect">
              <a:avLst/>
            </a:prstGeom>
          </p:spPr>
        </p:pic>
        <p:pic>
          <p:nvPicPr>
            <p:cNvPr id="24" name="object 24"/>
            <p:cNvPicPr/>
            <p:nvPr/>
          </p:nvPicPr>
          <p:blipFill>
            <a:blip r:embed="rId10"/>
            <a:stretch>
              <a:fillRect/>
            </a:stretch>
          </p:blipFill>
          <p:spPr>
            <a:xfrm>
              <a:off x="689124" y="575006"/>
              <a:ext cx="74703" cy="74704"/>
            </a:xfrm>
            <a:prstGeom prst="rect">
              <a:avLst/>
            </a:prstGeom>
          </p:spPr>
        </p:pic>
        <p:pic>
          <p:nvPicPr>
            <p:cNvPr id="25" name="object 25"/>
            <p:cNvPicPr/>
            <p:nvPr/>
          </p:nvPicPr>
          <p:blipFill>
            <a:blip r:embed="rId8"/>
            <a:stretch>
              <a:fillRect/>
            </a:stretch>
          </p:blipFill>
          <p:spPr>
            <a:xfrm>
              <a:off x="799767" y="583976"/>
              <a:ext cx="69237" cy="69237"/>
            </a:xfrm>
            <a:prstGeom prst="rect">
              <a:avLst/>
            </a:prstGeom>
          </p:spPr>
        </p:pic>
        <p:pic>
          <p:nvPicPr>
            <p:cNvPr id="26" name="object 26"/>
            <p:cNvPicPr/>
            <p:nvPr/>
          </p:nvPicPr>
          <p:blipFill>
            <a:blip r:embed="rId6"/>
            <a:stretch>
              <a:fillRect/>
            </a:stretch>
          </p:blipFill>
          <p:spPr>
            <a:xfrm>
              <a:off x="904944" y="579843"/>
              <a:ext cx="65594" cy="65594"/>
            </a:xfrm>
            <a:prstGeom prst="rect">
              <a:avLst/>
            </a:prstGeom>
          </p:spPr>
        </p:pic>
        <p:pic>
          <p:nvPicPr>
            <p:cNvPr id="27" name="object 27"/>
            <p:cNvPicPr/>
            <p:nvPr/>
          </p:nvPicPr>
          <p:blipFill>
            <a:blip r:embed="rId2"/>
            <a:stretch>
              <a:fillRect/>
            </a:stretch>
          </p:blipFill>
          <p:spPr>
            <a:xfrm>
              <a:off x="454963" y="684488"/>
              <a:ext cx="84147" cy="84146"/>
            </a:xfrm>
            <a:prstGeom prst="rect">
              <a:avLst/>
            </a:prstGeom>
          </p:spPr>
        </p:pic>
        <p:pic>
          <p:nvPicPr>
            <p:cNvPr id="28" name="object 28"/>
            <p:cNvPicPr/>
            <p:nvPr/>
          </p:nvPicPr>
          <p:blipFill>
            <a:blip r:embed="rId9"/>
            <a:stretch>
              <a:fillRect/>
            </a:stretch>
          </p:blipFill>
          <p:spPr>
            <a:xfrm>
              <a:off x="575049" y="691063"/>
              <a:ext cx="78137" cy="78136"/>
            </a:xfrm>
            <a:prstGeom prst="rect">
              <a:avLst/>
            </a:prstGeom>
          </p:spPr>
        </p:pic>
        <p:pic>
          <p:nvPicPr>
            <p:cNvPr id="29" name="object 29"/>
            <p:cNvPicPr/>
            <p:nvPr/>
          </p:nvPicPr>
          <p:blipFill>
            <a:blip r:embed="rId4"/>
            <a:stretch>
              <a:fillRect/>
            </a:stretch>
          </p:blipFill>
          <p:spPr>
            <a:xfrm>
              <a:off x="689124" y="692780"/>
              <a:ext cx="74703" cy="74704"/>
            </a:xfrm>
            <a:prstGeom prst="rect">
              <a:avLst/>
            </a:prstGeom>
          </p:spPr>
        </p:pic>
        <p:pic>
          <p:nvPicPr>
            <p:cNvPr id="30" name="object 30"/>
            <p:cNvPicPr/>
            <p:nvPr/>
          </p:nvPicPr>
          <p:blipFill>
            <a:blip r:embed="rId5"/>
            <a:stretch>
              <a:fillRect/>
            </a:stretch>
          </p:blipFill>
          <p:spPr>
            <a:xfrm>
              <a:off x="799767" y="701750"/>
              <a:ext cx="69237" cy="69237"/>
            </a:xfrm>
            <a:prstGeom prst="rect">
              <a:avLst/>
            </a:prstGeom>
          </p:spPr>
        </p:pic>
        <p:pic>
          <p:nvPicPr>
            <p:cNvPr id="31" name="object 31"/>
            <p:cNvPicPr/>
            <p:nvPr/>
          </p:nvPicPr>
          <p:blipFill>
            <a:blip r:embed="rId6"/>
            <a:stretch>
              <a:fillRect/>
            </a:stretch>
          </p:blipFill>
          <p:spPr>
            <a:xfrm>
              <a:off x="904944" y="697617"/>
              <a:ext cx="65594" cy="65594"/>
            </a:xfrm>
            <a:prstGeom prst="rect">
              <a:avLst/>
            </a:prstGeom>
          </p:spPr>
        </p:pic>
      </p:grpSp>
      <p:sp>
        <p:nvSpPr>
          <p:cNvPr id="32" name="object 32"/>
          <p:cNvSpPr txBox="1">
            <a:spLocks noGrp="1"/>
          </p:cNvSpPr>
          <p:nvPr>
            <p:ph type="title"/>
          </p:nvPr>
        </p:nvSpPr>
        <p:spPr>
          <a:xfrm>
            <a:off x="1205967" y="320735"/>
            <a:ext cx="4216400" cy="482600"/>
          </a:xfrm>
          <a:prstGeom prst="rect">
            <a:avLst/>
          </a:prstGeom>
        </p:spPr>
        <p:txBody>
          <a:bodyPr vert="horz" wrap="square" lIns="0" tIns="12700" rIns="0" bIns="0" rtlCol="0">
            <a:spAutoFit/>
          </a:bodyPr>
          <a:lstStyle/>
          <a:p>
            <a:pPr marL="12700">
              <a:lnSpc>
                <a:spcPct val="100000"/>
              </a:lnSpc>
              <a:spcBef>
                <a:spcPts val="100"/>
              </a:spcBef>
            </a:pPr>
            <a:r>
              <a:rPr sz="3000" spc="-5">
                <a:solidFill>
                  <a:srgbClr val="4283F2"/>
                </a:solidFill>
              </a:rPr>
              <a:t>资源税的税率和计征方式</a:t>
            </a:r>
            <a:endParaRPr sz="30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p:nvPr/>
        </p:nvSpPr>
        <p:spPr>
          <a:xfrm>
            <a:off x="910296" y="1558171"/>
            <a:ext cx="4048760" cy="1625600"/>
          </a:xfrm>
          <a:prstGeom prst="rect">
            <a:avLst/>
          </a:prstGeom>
        </p:spPr>
        <p:txBody>
          <a:bodyPr vert="horz" wrap="square" lIns="0" tIns="12700" rIns="0" bIns="0" rtlCol="0">
            <a:spAutoFit/>
          </a:bodyPr>
          <a:lstStyle/>
          <a:p>
            <a:pPr marL="12700">
              <a:lnSpc>
                <a:spcPct val="100000"/>
              </a:lnSpc>
              <a:spcBef>
                <a:spcPts val="100"/>
              </a:spcBef>
            </a:pPr>
            <a:r>
              <a:rPr sz="3300" b="1" spc="-10">
                <a:solidFill>
                  <a:srgbClr val="131416"/>
                </a:solidFill>
                <a:latin typeface="微软雅黑"/>
                <a:cs typeface="微软雅黑"/>
              </a:rPr>
              <a:t>PART</a:t>
            </a:r>
            <a:r>
              <a:rPr sz="3300" b="1" spc="-225">
                <a:solidFill>
                  <a:srgbClr val="131416"/>
                </a:solidFill>
                <a:latin typeface="微软雅黑"/>
                <a:cs typeface="微软雅黑"/>
              </a:rPr>
              <a:t> </a:t>
            </a:r>
            <a:r>
              <a:rPr sz="3300" b="1" spc="-25">
                <a:solidFill>
                  <a:srgbClr val="131416"/>
                </a:solidFill>
                <a:latin typeface="微软雅黑"/>
                <a:cs typeface="微软雅黑"/>
              </a:rPr>
              <a:t>03</a:t>
            </a:r>
            <a:endParaRPr sz="3300">
              <a:latin typeface="微软雅黑"/>
              <a:cs typeface="微软雅黑"/>
            </a:endParaRPr>
          </a:p>
          <a:p>
            <a:pPr marL="34925">
              <a:lnSpc>
                <a:spcPct val="100000"/>
              </a:lnSpc>
              <a:spcBef>
                <a:spcPts val="3235"/>
              </a:spcBef>
            </a:pPr>
            <a:r>
              <a:rPr sz="4500" b="1" spc="-10">
                <a:solidFill>
                  <a:srgbClr val="131416"/>
                </a:solidFill>
                <a:latin typeface="微软雅黑"/>
                <a:cs typeface="微软雅黑"/>
              </a:rPr>
              <a:t>花岗岩税目分析</a:t>
            </a:r>
            <a:endParaRPr sz="4500">
              <a:latin typeface="微软雅黑"/>
              <a:cs typeface="微软雅黑"/>
            </a:endParaRPr>
          </a:p>
        </p:txBody>
      </p:sp>
      <p:sp>
        <p:nvSpPr>
          <p:cNvPr id="4" name="object 4"/>
          <p:cNvSpPr txBox="1">
            <a:spLocks noGrp="1"/>
          </p:cNvSpPr>
          <p:nvPr>
            <p:ph type="title"/>
          </p:nvPr>
        </p:nvSpPr>
        <p:spPr>
          <a:prstGeom prst="rect">
            <a:avLst/>
          </a:prstGeom>
        </p:spPr>
        <p:txBody>
          <a:bodyPr vert="horz" wrap="square" lIns="0" tIns="12700" rIns="0" bIns="0" rtlCol="0">
            <a:spAutoFit/>
          </a:bodyPr>
          <a:lstStyle/>
          <a:p>
            <a:pPr marL="238760">
              <a:lnSpc>
                <a:spcPct val="100000"/>
              </a:lnSpc>
              <a:spcBef>
                <a:spcPts val="100"/>
              </a:spcBef>
            </a:pPr>
            <a:r>
              <a:rPr spc="-20"/>
              <a:t>2023</a:t>
            </a:r>
          </a:p>
        </p:txBody>
      </p:sp>
      <p:sp>
        <p:nvSpPr>
          <p:cNvPr id="5" name="object 5"/>
          <p:cNvSpPr txBox="1"/>
          <p:nvPr/>
        </p:nvSpPr>
        <p:spPr>
          <a:xfrm>
            <a:off x="10890033" y="349237"/>
            <a:ext cx="894080" cy="208279"/>
          </a:xfrm>
          <a:prstGeom prst="rect">
            <a:avLst/>
          </a:prstGeom>
        </p:spPr>
        <p:txBody>
          <a:bodyPr vert="horz" wrap="square" lIns="0" tIns="12700" rIns="0" bIns="0" rtlCol="0">
            <a:spAutoFit/>
          </a:bodyPr>
          <a:lstStyle/>
          <a:p>
            <a:pPr marL="12700">
              <a:lnSpc>
                <a:spcPct val="100000"/>
              </a:lnSpc>
              <a:spcBef>
                <a:spcPts val="100"/>
              </a:spcBef>
            </a:pPr>
            <a:r>
              <a:rPr sz="1200" spc="-10">
                <a:solidFill>
                  <a:srgbClr val="131416"/>
                </a:solidFill>
                <a:latin typeface="微软雅黑"/>
                <a:cs typeface="微软雅黑"/>
              </a:rPr>
              <a:t>REPORTING</a:t>
            </a:r>
            <a:endParaRPr sz="1200">
              <a:latin typeface="微软雅黑"/>
              <a:cs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454963" y="331167"/>
            <a:ext cx="309245" cy="85090"/>
            <a:chOff x="454963" y="331167"/>
            <a:chExt cx="309245" cy="85090"/>
          </a:xfrm>
        </p:grpSpPr>
        <p:pic>
          <p:nvPicPr>
            <p:cNvPr id="3" name="object 3"/>
            <p:cNvPicPr/>
            <p:nvPr/>
          </p:nvPicPr>
          <p:blipFill>
            <a:blip r:embed="rId2"/>
            <a:stretch>
              <a:fillRect/>
            </a:stretch>
          </p:blipFill>
          <p:spPr>
            <a:xfrm>
              <a:off x="454963" y="331167"/>
              <a:ext cx="84147" cy="84146"/>
            </a:xfrm>
            <a:prstGeom prst="rect">
              <a:avLst/>
            </a:prstGeom>
          </p:spPr>
        </p:pic>
        <p:pic>
          <p:nvPicPr>
            <p:cNvPr id="4" name="object 4"/>
            <p:cNvPicPr/>
            <p:nvPr/>
          </p:nvPicPr>
          <p:blipFill>
            <a:blip r:embed="rId3"/>
            <a:stretch>
              <a:fillRect/>
            </a:stretch>
          </p:blipFill>
          <p:spPr>
            <a:xfrm>
              <a:off x="575049" y="337742"/>
              <a:ext cx="78137" cy="78136"/>
            </a:xfrm>
            <a:prstGeom prst="rect">
              <a:avLst/>
            </a:prstGeom>
          </p:spPr>
        </p:pic>
        <p:pic>
          <p:nvPicPr>
            <p:cNvPr id="5" name="object 5"/>
            <p:cNvPicPr/>
            <p:nvPr/>
          </p:nvPicPr>
          <p:blipFill>
            <a:blip r:embed="rId4"/>
            <a:stretch>
              <a:fillRect/>
            </a:stretch>
          </p:blipFill>
          <p:spPr>
            <a:xfrm>
              <a:off x="689124" y="339459"/>
              <a:ext cx="74704" cy="74703"/>
            </a:xfrm>
            <a:prstGeom prst="rect">
              <a:avLst/>
            </a:prstGeom>
          </p:spPr>
        </p:pic>
      </p:grpSp>
      <p:grpSp>
        <p:nvGrpSpPr>
          <p:cNvPr id="6" name="object 6"/>
          <p:cNvGrpSpPr/>
          <p:nvPr/>
        </p:nvGrpSpPr>
        <p:grpSpPr>
          <a:xfrm>
            <a:off x="799767" y="344296"/>
            <a:ext cx="170815" cy="73660"/>
            <a:chOff x="799767" y="344296"/>
            <a:chExt cx="170815" cy="73660"/>
          </a:xfrm>
        </p:grpSpPr>
        <p:pic>
          <p:nvPicPr>
            <p:cNvPr id="7" name="object 7"/>
            <p:cNvPicPr/>
            <p:nvPr/>
          </p:nvPicPr>
          <p:blipFill>
            <a:blip r:embed="rId5"/>
            <a:stretch>
              <a:fillRect/>
            </a:stretch>
          </p:blipFill>
          <p:spPr>
            <a:xfrm>
              <a:off x="904944" y="344296"/>
              <a:ext cx="65594" cy="65593"/>
            </a:xfrm>
            <a:prstGeom prst="rect">
              <a:avLst/>
            </a:prstGeom>
          </p:spPr>
        </p:pic>
        <p:pic>
          <p:nvPicPr>
            <p:cNvPr id="8" name="object 8"/>
            <p:cNvPicPr/>
            <p:nvPr/>
          </p:nvPicPr>
          <p:blipFill>
            <a:blip r:embed="rId6"/>
            <a:stretch>
              <a:fillRect/>
            </a:stretch>
          </p:blipFill>
          <p:spPr>
            <a:xfrm>
              <a:off x="799767" y="348429"/>
              <a:ext cx="69238" cy="69237"/>
            </a:xfrm>
            <a:prstGeom prst="rect">
              <a:avLst/>
            </a:prstGeom>
          </p:spPr>
        </p:pic>
      </p:grpSp>
      <p:grpSp>
        <p:nvGrpSpPr>
          <p:cNvPr id="9" name="object 9"/>
          <p:cNvGrpSpPr/>
          <p:nvPr/>
        </p:nvGrpSpPr>
        <p:grpSpPr>
          <a:xfrm>
            <a:off x="454963" y="448941"/>
            <a:ext cx="515620" cy="322580"/>
            <a:chOff x="454963" y="448941"/>
            <a:chExt cx="515620" cy="322580"/>
          </a:xfrm>
        </p:grpSpPr>
        <p:pic>
          <p:nvPicPr>
            <p:cNvPr id="10" name="object 10"/>
            <p:cNvPicPr/>
            <p:nvPr/>
          </p:nvPicPr>
          <p:blipFill>
            <a:blip r:embed="rId7"/>
            <a:stretch>
              <a:fillRect/>
            </a:stretch>
          </p:blipFill>
          <p:spPr>
            <a:xfrm>
              <a:off x="454963" y="448941"/>
              <a:ext cx="84147" cy="84146"/>
            </a:xfrm>
            <a:prstGeom prst="rect">
              <a:avLst/>
            </a:prstGeom>
          </p:spPr>
        </p:pic>
        <p:pic>
          <p:nvPicPr>
            <p:cNvPr id="11" name="object 11"/>
            <p:cNvPicPr/>
            <p:nvPr/>
          </p:nvPicPr>
          <p:blipFill>
            <a:blip r:embed="rId3"/>
            <a:stretch>
              <a:fillRect/>
            </a:stretch>
          </p:blipFill>
          <p:spPr>
            <a:xfrm>
              <a:off x="575049" y="455516"/>
              <a:ext cx="78137" cy="78136"/>
            </a:xfrm>
            <a:prstGeom prst="rect">
              <a:avLst/>
            </a:prstGeom>
          </p:spPr>
        </p:pic>
        <p:pic>
          <p:nvPicPr>
            <p:cNvPr id="12" name="object 12"/>
            <p:cNvPicPr/>
            <p:nvPr/>
          </p:nvPicPr>
          <p:blipFill>
            <a:blip r:embed="rId4"/>
            <a:stretch>
              <a:fillRect/>
            </a:stretch>
          </p:blipFill>
          <p:spPr>
            <a:xfrm>
              <a:off x="689124" y="457232"/>
              <a:ext cx="74703" cy="74704"/>
            </a:xfrm>
            <a:prstGeom prst="rect">
              <a:avLst/>
            </a:prstGeom>
          </p:spPr>
        </p:pic>
        <p:pic>
          <p:nvPicPr>
            <p:cNvPr id="13" name="object 13"/>
            <p:cNvPicPr/>
            <p:nvPr/>
          </p:nvPicPr>
          <p:blipFill>
            <a:blip r:embed="rId8"/>
            <a:stretch>
              <a:fillRect/>
            </a:stretch>
          </p:blipFill>
          <p:spPr>
            <a:xfrm>
              <a:off x="799767" y="466202"/>
              <a:ext cx="69237" cy="69237"/>
            </a:xfrm>
            <a:prstGeom prst="rect">
              <a:avLst/>
            </a:prstGeom>
          </p:spPr>
        </p:pic>
        <p:pic>
          <p:nvPicPr>
            <p:cNvPr id="14" name="object 14"/>
            <p:cNvPicPr/>
            <p:nvPr/>
          </p:nvPicPr>
          <p:blipFill>
            <a:blip r:embed="rId5"/>
            <a:stretch>
              <a:fillRect/>
            </a:stretch>
          </p:blipFill>
          <p:spPr>
            <a:xfrm>
              <a:off x="904944" y="462069"/>
              <a:ext cx="65594" cy="65594"/>
            </a:xfrm>
            <a:prstGeom prst="rect">
              <a:avLst/>
            </a:prstGeom>
          </p:spPr>
        </p:pic>
        <p:pic>
          <p:nvPicPr>
            <p:cNvPr id="15" name="object 15"/>
            <p:cNvPicPr/>
            <p:nvPr/>
          </p:nvPicPr>
          <p:blipFill>
            <a:blip r:embed="rId7"/>
            <a:stretch>
              <a:fillRect/>
            </a:stretch>
          </p:blipFill>
          <p:spPr>
            <a:xfrm>
              <a:off x="454963" y="566714"/>
              <a:ext cx="84147" cy="84146"/>
            </a:xfrm>
            <a:prstGeom prst="rect">
              <a:avLst/>
            </a:prstGeom>
          </p:spPr>
        </p:pic>
        <p:pic>
          <p:nvPicPr>
            <p:cNvPr id="16" name="object 16"/>
            <p:cNvPicPr/>
            <p:nvPr/>
          </p:nvPicPr>
          <p:blipFill>
            <a:blip r:embed="rId9"/>
            <a:stretch>
              <a:fillRect/>
            </a:stretch>
          </p:blipFill>
          <p:spPr>
            <a:xfrm>
              <a:off x="575049" y="573290"/>
              <a:ext cx="78137" cy="78136"/>
            </a:xfrm>
            <a:prstGeom prst="rect">
              <a:avLst/>
            </a:prstGeom>
          </p:spPr>
        </p:pic>
        <p:pic>
          <p:nvPicPr>
            <p:cNvPr id="17" name="object 17"/>
            <p:cNvPicPr/>
            <p:nvPr/>
          </p:nvPicPr>
          <p:blipFill>
            <a:blip r:embed="rId10"/>
            <a:stretch>
              <a:fillRect/>
            </a:stretch>
          </p:blipFill>
          <p:spPr>
            <a:xfrm>
              <a:off x="689124" y="575006"/>
              <a:ext cx="74703" cy="74704"/>
            </a:xfrm>
            <a:prstGeom prst="rect">
              <a:avLst/>
            </a:prstGeom>
          </p:spPr>
        </p:pic>
        <p:pic>
          <p:nvPicPr>
            <p:cNvPr id="18" name="object 18"/>
            <p:cNvPicPr/>
            <p:nvPr/>
          </p:nvPicPr>
          <p:blipFill>
            <a:blip r:embed="rId8"/>
            <a:stretch>
              <a:fillRect/>
            </a:stretch>
          </p:blipFill>
          <p:spPr>
            <a:xfrm>
              <a:off x="799767" y="583976"/>
              <a:ext cx="69237" cy="69237"/>
            </a:xfrm>
            <a:prstGeom prst="rect">
              <a:avLst/>
            </a:prstGeom>
          </p:spPr>
        </p:pic>
        <p:pic>
          <p:nvPicPr>
            <p:cNvPr id="19" name="object 19"/>
            <p:cNvPicPr/>
            <p:nvPr/>
          </p:nvPicPr>
          <p:blipFill>
            <a:blip r:embed="rId5"/>
            <a:stretch>
              <a:fillRect/>
            </a:stretch>
          </p:blipFill>
          <p:spPr>
            <a:xfrm>
              <a:off x="904944" y="579843"/>
              <a:ext cx="65594" cy="65594"/>
            </a:xfrm>
            <a:prstGeom prst="rect">
              <a:avLst/>
            </a:prstGeom>
          </p:spPr>
        </p:pic>
        <p:pic>
          <p:nvPicPr>
            <p:cNvPr id="20" name="object 20"/>
            <p:cNvPicPr/>
            <p:nvPr/>
          </p:nvPicPr>
          <p:blipFill>
            <a:blip r:embed="rId2"/>
            <a:stretch>
              <a:fillRect/>
            </a:stretch>
          </p:blipFill>
          <p:spPr>
            <a:xfrm>
              <a:off x="454963" y="684488"/>
              <a:ext cx="84147" cy="84146"/>
            </a:xfrm>
            <a:prstGeom prst="rect">
              <a:avLst/>
            </a:prstGeom>
          </p:spPr>
        </p:pic>
        <p:pic>
          <p:nvPicPr>
            <p:cNvPr id="21" name="object 21"/>
            <p:cNvPicPr/>
            <p:nvPr/>
          </p:nvPicPr>
          <p:blipFill>
            <a:blip r:embed="rId9"/>
            <a:stretch>
              <a:fillRect/>
            </a:stretch>
          </p:blipFill>
          <p:spPr>
            <a:xfrm>
              <a:off x="575049" y="691063"/>
              <a:ext cx="78137" cy="78136"/>
            </a:xfrm>
            <a:prstGeom prst="rect">
              <a:avLst/>
            </a:prstGeom>
          </p:spPr>
        </p:pic>
        <p:pic>
          <p:nvPicPr>
            <p:cNvPr id="22" name="object 22"/>
            <p:cNvPicPr/>
            <p:nvPr/>
          </p:nvPicPr>
          <p:blipFill>
            <a:blip r:embed="rId4"/>
            <a:stretch>
              <a:fillRect/>
            </a:stretch>
          </p:blipFill>
          <p:spPr>
            <a:xfrm>
              <a:off x="689124" y="692780"/>
              <a:ext cx="74703" cy="74704"/>
            </a:xfrm>
            <a:prstGeom prst="rect">
              <a:avLst/>
            </a:prstGeom>
          </p:spPr>
        </p:pic>
        <p:pic>
          <p:nvPicPr>
            <p:cNvPr id="23" name="object 23"/>
            <p:cNvPicPr/>
            <p:nvPr/>
          </p:nvPicPr>
          <p:blipFill>
            <a:blip r:embed="rId6"/>
            <a:stretch>
              <a:fillRect/>
            </a:stretch>
          </p:blipFill>
          <p:spPr>
            <a:xfrm>
              <a:off x="799767" y="701750"/>
              <a:ext cx="69237" cy="69237"/>
            </a:xfrm>
            <a:prstGeom prst="rect">
              <a:avLst/>
            </a:prstGeom>
          </p:spPr>
        </p:pic>
        <p:pic>
          <p:nvPicPr>
            <p:cNvPr id="24" name="object 24"/>
            <p:cNvPicPr/>
            <p:nvPr/>
          </p:nvPicPr>
          <p:blipFill>
            <a:blip r:embed="rId5"/>
            <a:stretch>
              <a:fillRect/>
            </a:stretch>
          </p:blipFill>
          <p:spPr>
            <a:xfrm>
              <a:off x="904944" y="697617"/>
              <a:ext cx="65594" cy="65594"/>
            </a:xfrm>
            <a:prstGeom prst="rect">
              <a:avLst/>
            </a:prstGeom>
          </p:spPr>
        </p:pic>
      </p:grpSp>
      <p:sp>
        <p:nvSpPr>
          <p:cNvPr id="25" name="object 25"/>
          <p:cNvSpPr txBox="1">
            <a:spLocks noGrp="1"/>
          </p:cNvSpPr>
          <p:nvPr>
            <p:ph type="title"/>
          </p:nvPr>
        </p:nvSpPr>
        <p:spPr>
          <a:xfrm>
            <a:off x="1205967" y="320735"/>
            <a:ext cx="3454400" cy="482600"/>
          </a:xfrm>
          <a:prstGeom prst="rect">
            <a:avLst/>
          </a:prstGeom>
        </p:spPr>
        <p:txBody>
          <a:bodyPr vert="horz" wrap="square" lIns="0" tIns="12700" rIns="0" bIns="0" rtlCol="0">
            <a:spAutoFit/>
          </a:bodyPr>
          <a:lstStyle/>
          <a:p>
            <a:pPr marL="12700">
              <a:lnSpc>
                <a:spcPct val="100000"/>
              </a:lnSpc>
              <a:spcBef>
                <a:spcPts val="100"/>
              </a:spcBef>
            </a:pPr>
            <a:r>
              <a:rPr sz="3000" spc="-10">
                <a:solidFill>
                  <a:srgbClr val="4283F2"/>
                </a:solidFill>
              </a:rPr>
              <a:t>花岗岩的定义和分类</a:t>
            </a:r>
            <a:endParaRPr sz="3000"/>
          </a:p>
        </p:txBody>
      </p:sp>
      <p:sp>
        <p:nvSpPr>
          <p:cNvPr id="26" name="object 26"/>
          <p:cNvSpPr txBox="1"/>
          <p:nvPr/>
        </p:nvSpPr>
        <p:spPr>
          <a:xfrm>
            <a:off x="3620679" y="2521077"/>
            <a:ext cx="7264400" cy="681990"/>
          </a:xfrm>
          <a:prstGeom prst="rect">
            <a:avLst/>
          </a:prstGeom>
        </p:spPr>
        <p:txBody>
          <a:bodyPr vert="horz" wrap="square" lIns="0" tIns="12700" rIns="0" bIns="0" rtlCol="0">
            <a:spAutoFit/>
          </a:bodyPr>
          <a:lstStyle/>
          <a:p>
            <a:pPr algn="ctr">
              <a:lnSpc>
                <a:spcPct val="100000"/>
              </a:lnSpc>
              <a:spcBef>
                <a:spcPts val="100"/>
              </a:spcBef>
            </a:pPr>
            <a:r>
              <a:rPr sz="1500" spc="-5">
                <a:latin typeface="微软雅黑"/>
                <a:cs typeface="微软雅黑"/>
              </a:rPr>
              <a:t>花岗岩是一种由地下岩浆冷却凝固后形成的火成岩，主要矿物成分为石英、长石和云母</a:t>
            </a:r>
            <a:endParaRPr sz="1500">
              <a:latin typeface="微软雅黑"/>
              <a:cs typeface="微软雅黑"/>
            </a:endParaRPr>
          </a:p>
          <a:p>
            <a:pPr algn="ctr">
              <a:lnSpc>
                <a:spcPct val="100000"/>
              </a:lnSpc>
              <a:spcBef>
                <a:spcPts val="1565"/>
              </a:spcBef>
            </a:pPr>
            <a:r>
              <a:rPr sz="1500" spc="-25">
                <a:latin typeface="微软雅黑"/>
                <a:cs typeface="微软雅黑"/>
              </a:rPr>
              <a:t>等。</a:t>
            </a:r>
            <a:endParaRPr sz="1500">
              <a:latin typeface="微软雅黑"/>
              <a:cs typeface="微软雅黑"/>
            </a:endParaRPr>
          </a:p>
        </p:txBody>
      </p:sp>
      <p:sp>
        <p:nvSpPr>
          <p:cNvPr id="27" name="object 27"/>
          <p:cNvSpPr txBox="1"/>
          <p:nvPr/>
        </p:nvSpPr>
        <p:spPr>
          <a:xfrm>
            <a:off x="6983003" y="1621288"/>
            <a:ext cx="539750" cy="334010"/>
          </a:xfrm>
          <a:prstGeom prst="rect">
            <a:avLst/>
          </a:prstGeom>
        </p:spPr>
        <p:txBody>
          <a:bodyPr vert="horz" wrap="square" lIns="0" tIns="15875" rIns="0" bIns="0" rtlCol="0">
            <a:spAutoFit/>
          </a:bodyPr>
          <a:lstStyle/>
          <a:p>
            <a:pPr marL="12700">
              <a:lnSpc>
                <a:spcPct val="100000"/>
              </a:lnSpc>
              <a:spcBef>
                <a:spcPts val="125"/>
              </a:spcBef>
            </a:pPr>
            <a:r>
              <a:rPr sz="2000" b="1">
                <a:solidFill>
                  <a:srgbClr val="4283F2"/>
                </a:solidFill>
                <a:latin typeface="微软雅黑"/>
                <a:cs typeface="微软雅黑"/>
              </a:rPr>
              <a:t>定</a:t>
            </a:r>
            <a:r>
              <a:rPr sz="2000" b="1" spc="-50">
                <a:solidFill>
                  <a:srgbClr val="4283F2"/>
                </a:solidFill>
                <a:latin typeface="微软雅黑"/>
                <a:cs typeface="微软雅黑"/>
              </a:rPr>
              <a:t>义</a:t>
            </a:r>
            <a:endParaRPr sz="2000">
              <a:latin typeface="微软雅黑"/>
              <a:cs typeface="微软雅黑"/>
            </a:endParaRPr>
          </a:p>
        </p:txBody>
      </p:sp>
      <p:sp>
        <p:nvSpPr>
          <p:cNvPr id="28" name="object 28"/>
          <p:cNvSpPr txBox="1"/>
          <p:nvPr/>
        </p:nvSpPr>
        <p:spPr>
          <a:xfrm>
            <a:off x="3620679" y="4882769"/>
            <a:ext cx="7264400" cy="681990"/>
          </a:xfrm>
          <a:prstGeom prst="rect">
            <a:avLst/>
          </a:prstGeom>
        </p:spPr>
        <p:txBody>
          <a:bodyPr vert="horz" wrap="square" lIns="0" tIns="12700" rIns="0" bIns="0" rtlCol="0">
            <a:spAutoFit/>
          </a:bodyPr>
          <a:lstStyle/>
          <a:p>
            <a:pPr algn="ctr">
              <a:lnSpc>
                <a:spcPct val="100000"/>
              </a:lnSpc>
              <a:spcBef>
                <a:spcPts val="100"/>
              </a:spcBef>
            </a:pPr>
            <a:r>
              <a:rPr sz="1500" spc="-5">
                <a:latin typeface="微软雅黑"/>
                <a:cs typeface="微软雅黑"/>
              </a:rPr>
              <a:t>根据矿物成分、颗粒大小和结构特征，花岗岩可分为不同类型，如黑云母花岗岩、角闪</a:t>
            </a:r>
            <a:endParaRPr sz="1500">
              <a:latin typeface="微软雅黑"/>
              <a:cs typeface="微软雅黑"/>
            </a:endParaRPr>
          </a:p>
          <a:p>
            <a:pPr algn="ctr">
              <a:lnSpc>
                <a:spcPct val="100000"/>
              </a:lnSpc>
              <a:spcBef>
                <a:spcPts val="1565"/>
              </a:spcBef>
            </a:pPr>
            <a:r>
              <a:rPr sz="1500" spc="-10">
                <a:latin typeface="微软雅黑"/>
                <a:cs typeface="微软雅黑"/>
              </a:rPr>
              <a:t>石花岗岩等。</a:t>
            </a:r>
            <a:endParaRPr sz="1500">
              <a:latin typeface="微软雅黑"/>
              <a:cs typeface="微软雅黑"/>
            </a:endParaRPr>
          </a:p>
        </p:txBody>
      </p:sp>
      <p:sp>
        <p:nvSpPr>
          <p:cNvPr id="29" name="object 29"/>
          <p:cNvSpPr txBox="1"/>
          <p:nvPr/>
        </p:nvSpPr>
        <p:spPr>
          <a:xfrm>
            <a:off x="6983003" y="3982980"/>
            <a:ext cx="539750" cy="334010"/>
          </a:xfrm>
          <a:prstGeom prst="rect">
            <a:avLst/>
          </a:prstGeom>
        </p:spPr>
        <p:txBody>
          <a:bodyPr vert="horz" wrap="square" lIns="0" tIns="15875" rIns="0" bIns="0" rtlCol="0">
            <a:spAutoFit/>
          </a:bodyPr>
          <a:lstStyle/>
          <a:p>
            <a:pPr marL="12700">
              <a:lnSpc>
                <a:spcPct val="100000"/>
              </a:lnSpc>
              <a:spcBef>
                <a:spcPts val="125"/>
              </a:spcBef>
            </a:pPr>
            <a:r>
              <a:rPr sz="2000" b="1">
                <a:solidFill>
                  <a:srgbClr val="4283F2"/>
                </a:solidFill>
                <a:latin typeface="微软雅黑"/>
                <a:cs typeface="微软雅黑"/>
              </a:rPr>
              <a:t>分</a:t>
            </a:r>
            <a:r>
              <a:rPr sz="2000" b="1" spc="-50">
                <a:solidFill>
                  <a:srgbClr val="4283F2"/>
                </a:solidFill>
                <a:latin typeface="微软雅黑"/>
                <a:cs typeface="微软雅黑"/>
              </a:rPr>
              <a:t>类</a:t>
            </a:r>
            <a:endParaRPr sz="2000">
              <a:latin typeface="微软雅黑"/>
              <a:cs typeface="微软雅黑"/>
            </a:endParaRPr>
          </a:p>
        </p:txBody>
      </p:sp>
      <p:grpSp>
        <p:nvGrpSpPr>
          <p:cNvPr id="30" name="object 30"/>
          <p:cNvGrpSpPr/>
          <p:nvPr/>
        </p:nvGrpSpPr>
        <p:grpSpPr>
          <a:xfrm>
            <a:off x="1075312" y="4179054"/>
            <a:ext cx="1748155" cy="1748155"/>
            <a:chOff x="1075312" y="4179054"/>
            <a:chExt cx="1748155" cy="1748155"/>
          </a:xfrm>
        </p:grpSpPr>
        <p:sp>
          <p:nvSpPr>
            <p:cNvPr id="31" name="object 31"/>
            <p:cNvSpPr/>
            <p:nvPr/>
          </p:nvSpPr>
          <p:spPr>
            <a:xfrm>
              <a:off x="1075312" y="4179054"/>
              <a:ext cx="1748155" cy="1748155"/>
            </a:xfrm>
            <a:custGeom>
              <a:rect l="l" t="t" r="r" b="b"/>
              <a:pathLst>
                <a:path w="1748155" h="1748154">
                  <a:moveTo>
                    <a:pt x="1747957" y="873979"/>
                  </a:moveTo>
                  <a:lnTo>
                    <a:pt x="1" y="873979"/>
                  </a:lnTo>
                  <a:lnTo>
                    <a:pt x="1294" y="826025"/>
                  </a:lnTo>
                  <a:lnTo>
                    <a:pt x="5129" y="778748"/>
                  </a:lnTo>
                  <a:lnTo>
                    <a:pt x="11440" y="732214"/>
                  </a:lnTo>
                  <a:lnTo>
                    <a:pt x="20159" y="686489"/>
                  </a:lnTo>
                  <a:lnTo>
                    <a:pt x="31220" y="641639"/>
                  </a:lnTo>
                  <a:lnTo>
                    <a:pt x="44557" y="597733"/>
                  </a:lnTo>
                  <a:lnTo>
                    <a:pt x="60102" y="554835"/>
                  </a:lnTo>
                  <a:lnTo>
                    <a:pt x="77790" y="513013"/>
                  </a:lnTo>
                  <a:lnTo>
                    <a:pt x="97553" y="472334"/>
                  </a:lnTo>
                  <a:lnTo>
                    <a:pt x="119325" y="432864"/>
                  </a:lnTo>
                  <a:lnTo>
                    <a:pt x="143039" y="394669"/>
                  </a:lnTo>
                  <a:lnTo>
                    <a:pt x="168629" y="357817"/>
                  </a:lnTo>
                  <a:lnTo>
                    <a:pt x="196027" y="322374"/>
                  </a:lnTo>
                  <a:lnTo>
                    <a:pt x="225168" y="288406"/>
                  </a:lnTo>
                  <a:lnTo>
                    <a:pt x="255984" y="255981"/>
                  </a:lnTo>
                  <a:lnTo>
                    <a:pt x="288409" y="225165"/>
                  </a:lnTo>
                  <a:lnTo>
                    <a:pt x="322377" y="196024"/>
                  </a:lnTo>
                  <a:lnTo>
                    <a:pt x="357820" y="168626"/>
                  </a:lnTo>
                  <a:lnTo>
                    <a:pt x="394673" y="143037"/>
                  </a:lnTo>
                  <a:lnTo>
                    <a:pt x="432867" y="119323"/>
                  </a:lnTo>
                  <a:lnTo>
                    <a:pt x="472338" y="97551"/>
                  </a:lnTo>
                  <a:lnTo>
                    <a:pt x="513017" y="77788"/>
                  </a:lnTo>
                  <a:lnTo>
                    <a:pt x="554839" y="60100"/>
                  </a:lnTo>
                  <a:lnTo>
                    <a:pt x="597737" y="44555"/>
                  </a:lnTo>
                  <a:lnTo>
                    <a:pt x="641644" y="31219"/>
                  </a:lnTo>
                  <a:lnTo>
                    <a:pt x="686494" y="20157"/>
                  </a:lnTo>
                  <a:lnTo>
                    <a:pt x="732220" y="11438"/>
                  </a:lnTo>
                  <a:lnTo>
                    <a:pt x="778756" y="5128"/>
                  </a:lnTo>
                  <a:lnTo>
                    <a:pt x="826044" y="1293"/>
                  </a:lnTo>
                  <a:lnTo>
                    <a:pt x="873978" y="0"/>
                  </a:lnTo>
                  <a:lnTo>
                    <a:pt x="921936" y="1293"/>
                  </a:lnTo>
                  <a:lnTo>
                    <a:pt x="969211" y="5128"/>
                  </a:lnTo>
                  <a:lnTo>
                    <a:pt x="1015744" y="11439"/>
                  </a:lnTo>
                  <a:lnTo>
                    <a:pt x="1061469" y="20158"/>
                  </a:lnTo>
                  <a:lnTo>
                    <a:pt x="1106318" y="31219"/>
                  </a:lnTo>
                  <a:lnTo>
                    <a:pt x="1150224" y="44556"/>
                  </a:lnTo>
                  <a:lnTo>
                    <a:pt x="1193122" y="60102"/>
                  </a:lnTo>
                  <a:lnTo>
                    <a:pt x="1234943" y="77789"/>
                  </a:lnTo>
                  <a:lnTo>
                    <a:pt x="1275623" y="97552"/>
                  </a:lnTo>
                  <a:lnTo>
                    <a:pt x="1315093" y="119324"/>
                  </a:lnTo>
                  <a:lnTo>
                    <a:pt x="1353287" y="143038"/>
                  </a:lnTo>
                  <a:lnTo>
                    <a:pt x="1390139" y="168627"/>
                  </a:lnTo>
                  <a:lnTo>
                    <a:pt x="1425582" y="196026"/>
                  </a:lnTo>
                  <a:lnTo>
                    <a:pt x="1459550" y="225167"/>
                  </a:lnTo>
                  <a:lnTo>
                    <a:pt x="1491975" y="255983"/>
                  </a:lnTo>
                  <a:lnTo>
                    <a:pt x="1522791" y="288408"/>
                  </a:lnTo>
                  <a:lnTo>
                    <a:pt x="1551931" y="322376"/>
                  </a:lnTo>
                  <a:lnTo>
                    <a:pt x="1579330" y="357819"/>
                  </a:lnTo>
                  <a:lnTo>
                    <a:pt x="1604919" y="394671"/>
                  </a:lnTo>
                  <a:lnTo>
                    <a:pt x="1628633" y="432865"/>
                  </a:lnTo>
                  <a:lnTo>
                    <a:pt x="1650405" y="472336"/>
                  </a:lnTo>
                  <a:lnTo>
                    <a:pt x="1670168" y="513015"/>
                  </a:lnTo>
                  <a:lnTo>
                    <a:pt x="1687855" y="554837"/>
                  </a:lnTo>
                  <a:lnTo>
                    <a:pt x="1703401" y="597734"/>
                  </a:lnTo>
                  <a:lnTo>
                    <a:pt x="1716737" y="641641"/>
                  </a:lnTo>
                  <a:lnTo>
                    <a:pt x="1727799" y="686490"/>
                  </a:lnTo>
                  <a:lnTo>
                    <a:pt x="1736518" y="732215"/>
                  </a:lnTo>
                  <a:lnTo>
                    <a:pt x="1742828" y="778750"/>
                  </a:lnTo>
                  <a:lnTo>
                    <a:pt x="1746663" y="826026"/>
                  </a:lnTo>
                  <a:lnTo>
                    <a:pt x="1747957" y="873979"/>
                  </a:lnTo>
                  <a:close/>
                </a:path>
                <a:path w="1748155" h="1748154">
                  <a:moveTo>
                    <a:pt x="873978" y="1747956"/>
                  </a:moveTo>
                  <a:lnTo>
                    <a:pt x="826026" y="1746663"/>
                  </a:lnTo>
                  <a:lnTo>
                    <a:pt x="778749" y="1742828"/>
                  </a:lnTo>
                  <a:lnTo>
                    <a:pt x="732215" y="1736517"/>
                  </a:lnTo>
                  <a:lnTo>
                    <a:pt x="686489" y="1727798"/>
                  </a:lnTo>
                  <a:lnTo>
                    <a:pt x="641640" y="1716737"/>
                  </a:lnTo>
                  <a:lnTo>
                    <a:pt x="597734" y="1703400"/>
                  </a:lnTo>
                  <a:lnTo>
                    <a:pt x="554836" y="1687855"/>
                  </a:lnTo>
                  <a:lnTo>
                    <a:pt x="513014" y="1670167"/>
                  </a:lnTo>
                  <a:lnTo>
                    <a:pt x="472335" y="1650404"/>
                  </a:lnTo>
                  <a:lnTo>
                    <a:pt x="432865" y="1628633"/>
                  </a:lnTo>
                  <a:lnTo>
                    <a:pt x="394670" y="1604919"/>
                  </a:lnTo>
                  <a:lnTo>
                    <a:pt x="357818" y="1579329"/>
                  </a:lnTo>
                  <a:lnTo>
                    <a:pt x="322375" y="1551931"/>
                  </a:lnTo>
                  <a:lnTo>
                    <a:pt x="288407" y="1522790"/>
                  </a:lnTo>
                  <a:lnTo>
                    <a:pt x="255982" y="1491974"/>
                  </a:lnTo>
                  <a:lnTo>
                    <a:pt x="225166" y="1459549"/>
                  </a:lnTo>
                  <a:lnTo>
                    <a:pt x="196025" y="1425581"/>
                  </a:lnTo>
                  <a:lnTo>
                    <a:pt x="168627" y="1390138"/>
                  </a:lnTo>
                  <a:lnTo>
                    <a:pt x="143037" y="1353286"/>
                  </a:lnTo>
                  <a:lnTo>
                    <a:pt x="119323" y="1315092"/>
                  </a:lnTo>
                  <a:lnTo>
                    <a:pt x="97551" y="1275621"/>
                  </a:lnTo>
                  <a:lnTo>
                    <a:pt x="77788" y="1234942"/>
                  </a:lnTo>
                  <a:lnTo>
                    <a:pt x="60101" y="1193120"/>
                  </a:lnTo>
                  <a:lnTo>
                    <a:pt x="44556" y="1150223"/>
                  </a:lnTo>
                  <a:lnTo>
                    <a:pt x="31219" y="1106316"/>
                  </a:lnTo>
                  <a:lnTo>
                    <a:pt x="20158" y="1061467"/>
                  </a:lnTo>
                  <a:lnTo>
                    <a:pt x="11438" y="1015742"/>
                  </a:lnTo>
                  <a:lnTo>
                    <a:pt x="5128" y="969208"/>
                  </a:lnTo>
                  <a:lnTo>
                    <a:pt x="1293" y="921931"/>
                  </a:lnTo>
                  <a:lnTo>
                    <a:pt x="0" y="873978"/>
                  </a:lnTo>
                  <a:lnTo>
                    <a:pt x="1747957" y="873979"/>
                  </a:lnTo>
                  <a:lnTo>
                    <a:pt x="1746663" y="921931"/>
                  </a:lnTo>
                  <a:lnTo>
                    <a:pt x="1742828" y="969208"/>
                  </a:lnTo>
                  <a:lnTo>
                    <a:pt x="1736517" y="1015742"/>
                  </a:lnTo>
                  <a:lnTo>
                    <a:pt x="1727798" y="1061467"/>
                  </a:lnTo>
                  <a:lnTo>
                    <a:pt x="1716737" y="1106316"/>
                  </a:lnTo>
                  <a:lnTo>
                    <a:pt x="1703400" y="1150223"/>
                  </a:lnTo>
                  <a:lnTo>
                    <a:pt x="1687855" y="1193121"/>
                  </a:lnTo>
                  <a:lnTo>
                    <a:pt x="1670167" y="1234942"/>
                  </a:lnTo>
                  <a:lnTo>
                    <a:pt x="1650404" y="1275622"/>
                  </a:lnTo>
                  <a:lnTo>
                    <a:pt x="1628632" y="1315092"/>
                  </a:lnTo>
                  <a:lnTo>
                    <a:pt x="1604918" y="1353286"/>
                  </a:lnTo>
                  <a:lnTo>
                    <a:pt x="1579329" y="1390138"/>
                  </a:lnTo>
                  <a:lnTo>
                    <a:pt x="1551931" y="1425582"/>
                  </a:lnTo>
                  <a:lnTo>
                    <a:pt x="1522790" y="1459549"/>
                  </a:lnTo>
                  <a:lnTo>
                    <a:pt x="1491974" y="1491974"/>
                  </a:lnTo>
                  <a:lnTo>
                    <a:pt x="1459549" y="1522790"/>
                  </a:lnTo>
                  <a:lnTo>
                    <a:pt x="1425581" y="1551931"/>
                  </a:lnTo>
                  <a:lnTo>
                    <a:pt x="1390138" y="1579329"/>
                  </a:lnTo>
                  <a:lnTo>
                    <a:pt x="1353286" y="1604919"/>
                  </a:lnTo>
                  <a:lnTo>
                    <a:pt x="1315091" y="1628633"/>
                  </a:lnTo>
                  <a:lnTo>
                    <a:pt x="1275621" y="1650405"/>
                  </a:lnTo>
                  <a:lnTo>
                    <a:pt x="1234942" y="1670168"/>
                  </a:lnTo>
                  <a:lnTo>
                    <a:pt x="1193120" y="1687855"/>
                  </a:lnTo>
                  <a:lnTo>
                    <a:pt x="1150223" y="1703400"/>
                  </a:lnTo>
                  <a:lnTo>
                    <a:pt x="1106316" y="1716737"/>
                  </a:lnTo>
                  <a:lnTo>
                    <a:pt x="1061467" y="1727798"/>
                  </a:lnTo>
                  <a:lnTo>
                    <a:pt x="1015742" y="1736517"/>
                  </a:lnTo>
                  <a:lnTo>
                    <a:pt x="969208" y="1742828"/>
                  </a:lnTo>
                  <a:lnTo>
                    <a:pt x="921931" y="1746663"/>
                  </a:lnTo>
                  <a:lnTo>
                    <a:pt x="873978" y="1747956"/>
                  </a:lnTo>
                  <a:close/>
                </a:path>
              </a:pathLst>
            </a:custGeom>
            <a:solidFill>
              <a:srgbClr val="4283F2"/>
            </a:solidFill>
          </p:spPr>
          <p:txBody>
            <a:bodyPr wrap="square" lIns="0" tIns="0" rIns="0" bIns="0" rtlCol="0"/>
            <a:lstStyle/>
            <a:p/>
          </p:txBody>
        </p:sp>
        <p:sp>
          <p:nvSpPr>
            <p:cNvPr id="32" name="object 32"/>
            <p:cNvSpPr/>
            <p:nvPr/>
          </p:nvSpPr>
          <p:spPr>
            <a:xfrm>
              <a:off x="1537812" y="4641553"/>
              <a:ext cx="822960" cy="822960"/>
            </a:xfrm>
            <a:custGeom>
              <a:rect l="l" t="t" r="r" b="b"/>
              <a:pathLst>
                <a:path w="822960" h="822960">
                  <a:moveTo>
                    <a:pt x="542530" y="133809"/>
                  </a:moveTo>
                  <a:lnTo>
                    <a:pt x="278572" y="133809"/>
                  </a:lnTo>
                  <a:lnTo>
                    <a:pt x="285906" y="130480"/>
                  </a:lnTo>
                  <a:lnTo>
                    <a:pt x="293305" y="127400"/>
                  </a:lnTo>
                  <a:lnTo>
                    <a:pt x="300795" y="124509"/>
                  </a:lnTo>
                  <a:lnTo>
                    <a:pt x="308404" y="121745"/>
                  </a:lnTo>
                  <a:lnTo>
                    <a:pt x="359248" y="0"/>
                  </a:lnTo>
                  <a:lnTo>
                    <a:pt x="462118" y="0"/>
                  </a:lnTo>
                  <a:lnTo>
                    <a:pt x="514247" y="122158"/>
                  </a:lnTo>
                  <a:lnTo>
                    <a:pt x="521578" y="124860"/>
                  </a:lnTo>
                  <a:lnTo>
                    <a:pt x="528803" y="127709"/>
                  </a:lnTo>
                  <a:lnTo>
                    <a:pt x="535931" y="130747"/>
                  </a:lnTo>
                  <a:lnTo>
                    <a:pt x="542530" y="133809"/>
                  </a:lnTo>
                  <a:close/>
                </a:path>
                <a:path w="822960" h="822960">
                  <a:moveTo>
                    <a:pt x="715891" y="134014"/>
                  </a:moveTo>
                  <a:lnTo>
                    <a:pt x="542972" y="134014"/>
                  </a:lnTo>
                  <a:lnTo>
                    <a:pt x="665439" y="83580"/>
                  </a:lnTo>
                  <a:lnTo>
                    <a:pt x="715891" y="134014"/>
                  </a:lnTo>
                  <a:close/>
                </a:path>
                <a:path w="822960" h="822960">
                  <a:moveTo>
                    <a:pt x="157418" y="739378"/>
                  </a:moveTo>
                  <a:lnTo>
                    <a:pt x="84688" y="666648"/>
                  </a:lnTo>
                  <a:lnTo>
                    <a:pt x="133601" y="544697"/>
                  </a:lnTo>
                  <a:lnTo>
                    <a:pt x="130136" y="537192"/>
                  </a:lnTo>
                  <a:lnTo>
                    <a:pt x="126921" y="529603"/>
                  </a:lnTo>
                  <a:lnTo>
                    <a:pt x="123819" y="521678"/>
                  </a:lnTo>
                  <a:lnTo>
                    <a:pt x="121051" y="514144"/>
                  </a:lnTo>
                  <a:lnTo>
                    <a:pt x="0" y="463711"/>
                  </a:lnTo>
                  <a:lnTo>
                    <a:pt x="0" y="360841"/>
                  </a:lnTo>
                  <a:lnTo>
                    <a:pt x="120949" y="309125"/>
                  </a:lnTo>
                  <a:lnTo>
                    <a:pt x="123791" y="301335"/>
                  </a:lnTo>
                  <a:lnTo>
                    <a:pt x="126771" y="293655"/>
                  </a:lnTo>
                  <a:lnTo>
                    <a:pt x="129958" y="286072"/>
                  </a:lnTo>
                  <a:lnTo>
                    <a:pt x="133423" y="278572"/>
                  </a:lnTo>
                  <a:lnTo>
                    <a:pt x="83581" y="157417"/>
                  </a:lnTo>
                  <a:lnTo>
                    <a:pt x="156311" y="84688"/>
                  </a:lnTo>
                  <a:lnTo>
                    <a:pt x="278572" y="133809"/>
                  </a:lnTo>
                  <a:lnTo>
                    <a:pt x="542530" y="133809"/>
                  </a:lnTo>
                  <a:lnTo>
                    <a:pt x="542972" y="134014"/>
                  </a:lnTo>
                  <a:lnTo>
                    <a:pt x="715891" y="134014"/>
                  </a:lnTo>
                  <a:lnTo>
                    <a:pt x="738196" y="156311"/>
                  </a:lnTo>
                  <a:lnTo>
                    <a:pt x="697681" y="257175"/>
                  </a:lnTo>
                  <a:lnTo>
                    <a:pt x="410683" y="257175"/>
                  </a:lnTo>
                  <a:lnTo>
                    <a:pt x="361927" y="265045"/>
                  </a:lnTo>
                  <a:lnTo>
                    <a:pt x="319571" y="286959"/>
                  </a:lnTo>
                  <a:lnTo>
                    <a:pt x="286162" y="320368"/>
                  </a:lnTo>
                  <a:lnTo>
                    <a:pt x="264249" y="362724"/>
                  </a:lnTo>
                  <a:lnTo>
                    <a:pt x="256378" y="411479"/>
                  </a:lnTo>
                  <a:lnTo>
                    <a:pt x="264249" y="460235"/>
                  </a:lnTo>
                  <a:lnTo>
                    <a:pt x="286162" y="502591"/>
                  </a:lnTo>
                  <a:lnTo>
                    <a:pt x="319571" y="536000"/>
                  </a:lnTo>
                  <a:lnTo>
                    <a:pt x="361927" y="557914"/>
                  </a:lnTo>
                  <a:lnTo>
                    <a:pt x="410683" y="565784"/>
                  </a:lnTo>
                  <a:lnTo>
                    <a:pt x="698240" y="565784"/>
                  </a:lnTo>
                  <a:lnTo>
                    <a:pt x="739351" y="665439"/>
                  </a:lnTo>
                  <a:lnTo>
                    <a:pt x="716051" y="688740"/>
                  </a:lnTo>
                  <a:lnTo>
                    <a:pt x="543256" y="688740"/>
                  </a:lnTo>
                  <a:lnTo>
                    <a:pt x="541907" y="689358"/>
                  </a:lnTo>
                  <a:lnTo>
                    <a:pt x="278880" y="689358"/>
                  </a:lnTo>
                  <a:lnTo>
                    <a:pt x="157418" y="739378"/>
                  </a:lnTo>
                  <a:close/>
                </a:path>
                <a:path w="822960" h="822960">
                  <a:moveTo>
                    <a:pt x="698240" y="565784"/>
                  </a:moveTo>
                  <a:lnTo>
                    <a:pt x="410683" y="565784"/>
                  </a:lnTo>
                  <a:lnTo>
                    <a:pt x="459439" y="557914"/>
                  </a:lnTo>
                  <a:lnTo>
                    <a:pt x="501795" y="536000"/>
                  </a:lnTo>
                  <a:lnTo>
                    <a:pt x="535204" y="502591"/>
                  </a:lnTo>
                  <a:lnTo>
                    <a:pt x="557117" y="460235"/>
                  </a:lnTo>
                  <a:lnTo>
                    <a:pt x="564988" y="411479"/>
                  </a:lnTo>
                  <a:lnTo>
                    <a:pt x="557117" y="362724"/>
                  </a:lnTo>
                  <a:lnTo>
                    <a:pt x="535204" y="320368"/>
                  </a:lnTo>
                  <a:lnTo>
                    <a:pt x="501795" y="286959"/>
                  </a:lnTo>
                  <a:lnTo>
                    <a:pt x="459439" y="265045"/>
                  </a:lnTo>
                  <a:lnTo>
                    <a:pt x="410683" y="257175"/>
                  </a:lnTo>
                  <a:lnTo>
                    <a:pt x="697681" y="257175"/>
                  </a:lnTo>
                  <a:lnTo>
                    <a:pt x="688559" y="279884"/>
                  </a:lnTo>
                  <a:lnTo>
                    <a:pt x="691806" y="286959"/>
                  </a:lnTo>
                  <a:lnTo>
                    <a:pt x="694658" y="293767"/>
                  </a:lnTo>
                  <a:lnTo>
                    <a:pt x="697395" y="300841"/>
                  </a:lnTo>
                  <a:lnTo>
                    <a:pt x="700004" y="308018"/>
                  </a:lnTo>
                  <a:lnTo>
                    <a:pt x="822959" y="359248"/>
                  </a:lnTo>
                  <a:lnTo>
                    <a:pt x="822959" y="462118"/>
                  </a:lnTo>
                  <a:lnTo>
                    <a:pt x="699977" y="514555"/>
                  </a:lnTo>
                  <a:lnTo>
                    <a:pt x="697289" y="521923"/>
                  </a:lnTo>
                  <a:lnTo>
                    <a:pt x="694684" y="528738"/>
                  </a:lnTo>
                  <a:lnTo>
                    <a:pt x="691700" y="536000"/>
                  </a:lnTo>
                  <a:lnTo>
                    <a:pt x="688713" y="542691"/>
                  </a:lnTo>
                  <a:lnTo>
                    <a:pt x="698240" y="565784"/>
                  </a:lnTo>
                  <a:close/>
                </a:path>
                <a:path w="822960" h="822960">
                  <a:moveTo>
                    <a:pt x="666624" y="738169"/>
                  </a:moveTo>
                  <a:lnTo>
                    <a:pt x="543256" y="688740"/>
                  </a:lnTo>
                  <a:lnTo>
                    <a:pt x="716051" y="688740"/>
                  </a:lnTo>
                  <a:lnTo>
                    <a:pt x="666624" y="738169"/>
                  </a:lnTo>
                  <a:close/>
                </a:path>
                <a:path w="822960" h="822960">
                  <a:moveTo>
                    <a:pt x="463711" y="822959"/>
                  </a:moveTo>
                  <a:lnTo>
                    <a:pt x="360841" y="822959"/>
                  </a:lnTo>
                  <a:lnTo>
                    <a:pt x="308815" y="701214"/>
                  </a:lnTo>
                  <a:lnTo>
                    <a:pt x="301190" y="698526"/>
                  </a:lnTo>
                  <a:lnTo>
                    <a:pt x="293664" y="695700"/>
                  </a:lnTo>
                  <a:lnTo>
                    <a:pt x="286230" y="692667"/>
                  </a:lnTo>
                  <a:lnTo>
                    <a:pt x="278880" y="689358"/>
                  </a:lnTo>
                  <a:lnTo>
                    <a:pt x="541907" y="689358"/>
                  </a:lnTo>
                  <a:lnTo>
                    <a:pt x="536260" y="691948"/>
                  </a:lnTo>
                  <a:lnTo>
                    <a:pt x="529138" y="694966"/>
                  </a:lnTo>
                  <a:lnTo>
                    <a:pt x="521919" y="697835"/>
                  </a:lnTo>
                  <a:lnTo>
                    <a:pt x="514633" y="700595"/>
                  </a:lnTo>
                  <a:lnTo>
                    <a:pt x="463711" y="822959"/>
                  </a:lnTo>
                  <a:close/>
                </a:path>
              </a:pathLst>
            </a:custGeom>
            <a:solidFill>
              <a:srgbClr val="FCFBFB"/>
            </a:solidFill>
          </p:spPr>
          <p:txBody>
            <a:bodyPr wrap="square" lIns="0" tIns="0" rIns="0" bIns="0" rtlCol="0"/>
            <a:lstStyle/>
            <a:p/>
          </p:txBody>
        </p:sp>
      </p:grpSp>
      <p:grpSp>
        <p:nvGrpSpPr>
          <p:cNvPr id="33" name="object 33"/>
          <p:cNvGrpSpPr/>
          <p:nvPr/>
        </p:nvGrpSpPr>
        <p:grpSpPr>
          <a:xfrm>
            <a:off x="1075312" y="1789317"/>
            <a:ext cx="1748155" cy="1748155"/>
            <a:chOff x="1075312" y="1789317"/>
            <a:chExt cx="1748155" cy="1748155"/>
          </a:xfrm>
        </p:grpSpPr>
        <p:sp>
          <p:nvSpPr>
            <p:cNvPr id="34" name="object 34"/>
            <p:cNvSpPr/>
            <p:nvPr/>
          </p:nvSpPr>
          <p:spPr>
            <a:xfrm>
              <a:off x="1075312" y="1789317"/>
              <a:ext cx="1748155" cy="1748155"/>
            </a:xfrm>
            <a:custGeom>
              <a:rect l="l" t="t" r="r" b="b"/>
              <a:pathLst>
                <a:path w="1748155" h="1748154">
                  <a:moveTo>
                    <a:pt x="873977" y="0"/>
                  </a:moveTo>
                  <a:close/>
                </a:path>
                <a:path w="1748155" h="1748154">
                  <a:moveTo>
                    <a:pt x="1747956" y="873979"/>
                  </a:moveTo>
                  <a:lnTo>
                    <a:pt x="1" y="873979"/>
                  </a:lnTo>
                  <a:lnTo>
                    <a:pt x="1294" y="826025"/>
                  </a:lnTo>
                  <a:lnTo>
                    <a:pt x="5129" y="778748"/>
                  </a:lnTo>
                  <a:lnTo>
                    <a:pt x="11440" y="732214"/>
                  </a:lnTo>
                  <a:lnTo>
                    <a:pt x="20159" y="686488"/>
                  </a:lnTo>
                  <a:lnTo>
                    <a:pt x="31220" y="641639"/>
                  </a:lnTo>
                  <a:lnTo>
                    <a:pt x="44557" y="597732"/>
                  </a:lnTo>
                  <a:lnTo>
                    <a:pt x="60102" y="554835"/>
                  </a:lnTo>
                  <a:lnTo>
                    <a:pt x="77790" y="513013"/>
                  </a:lnTo>
                  <a:lnTo>
                    <a:pt x="97553" y="472334"/>
                  </a:lnTo>
                  <a:lnTo>
                    <a:pt x="119325" y="432863"/>
                  </a:lnTo>
                  <a:lnTo>
                    <a:pt x="143039" y="394669"/>
                  </a:lnTo>
                  <a:lnTo>
                    <a:pt x="168628" y="357817"/>
                  </a:lnTo>
                  <a:lnTo>
                    <a:pt x="196027" y="322374"/>
                  </a:lnTo>
                  <a:lnTo>
                    <a:pt x="225168" y="288406"/>
                  </a:lnTo>
                  <a:lnTo>
                    <a:pt x="255984" y="255981"/>
                  </a:lnTo>
                  <a:lnTo>
                    <a:pt x="288409" y="225165"/>
                  </a:lnTo>
                  <a:lnTo>
                    <a:pt x="322377" y="196024"/>
                  </a:lnTo>
                  <a:lnTo>
                    <a:pt x="357820" y="168626"/>
                  </a:lnTo>
                  <a:lnTo>
                    <a:pt x="394672" y="143036"/>
                  </a:lnTo>
                  <a:lnTo>
                    <a:pt x="432867" y="119323"/>
                  </a:lnTo>
                  <a:lnTo>
                    <a:pt x="472337" y="97551"/>
                  </a:lnTo>
                  <a:lnTo>
                    <a:pt x="513016" y="77788"/>
                  </a:lnTo>
                  <a:lnTo>
                    <a:pt x="554838" y="60100"/>
                  </a:lnTo>
                  <a:lnTo>
                    <a:pt x="597736" y="44555"/>
                  </a:lnTo>
                  <a:lnTo>
                    <a:pt x="641642" y="31218"/>
                  </a:lnTo>
                  <a:lnTo>
                    <a:pt x="686492" y="20157"/>
                  </a:lnTo>
                  <a:lnTo>
                    <a:pt x="732217" y="11438"/>
                  </a:lnTo>
                  <a:lnTo>
                    <a:pt x="778751" y="5128"/>
                  </a:lnTo>
                  <a:lnTo>
                    <a:pt x="826030" y="1293"/>
                  </a:lnTo>
                  <a:lnTo>
                    <a:pt x="873977" y="0"/>
                  </a:lnTo>
                  <a:lnTo>
                    <a:pt x="921931" y="1293"/>
                  </a:lnTo>
                  <a:lnTo>
                    <a:pt x="969208" y="5128"/>
                  </a:lnTo>
                  <a:lnTo>
                    <a:pt x="1015742" y="11439"/>
                  </a:lnTo>
                  <a:lnTo>
                    <a:pt x="1061467" y="20158"/>
                  </a:lnTo>
                  <a:lnTo>
                    <a:pt x="1106317" y="31219"/>
                  </a:lnTo>
                  <a:lnTo>
                    <a:pt x="1150223" y="44556"/>
                  </a:lnTo>
                  <a:lnTo>
                    <a:pt x="1193121" y="60101"/>
                  </a:lnTo>
                  <a:lnTo>
                    <a:pt x="1234943" y="77789"/>
                  </a:lnTo>
                  <a:lnTo>
                    <a:pt x="1275622" y="97552"/>
                  </a:lnTo>
                  <a:lnTo>
                    <a:pt x="1315092" y="119324"/>
                  </a:lnTo>
                  <a:lnTo>
                    <a:pt x="1353287" y="143038"/>
                  </a:lnTo>
                  <a:lnTo>
                    <a:pt x="1390139" y="168627"/>
                  </a:lnTo>
                  <a:lnTo>
                    <a:pt x="1425582" y="196025"/>
                  </a:lnTo>
                  <a:lnTo>
                    <a:pt x="1459549" y="225166"/>
                  </a:lnTo>
                  <a:lnTo>
                    <a:pt x="1491974" y="255982"/>
                  </a:lnTo>
                  <a:lnTo>
                    <a:pt x="1522791" y="288408"/>
                  </a:lnTo>
                  <a:lnTo>
                    <a:pt x="1551931" y="322375"/>
                  </a:lnTo>
                  <a:lnTo>
                    <a:pt x="1579330" y="357818"/>
                  </a:lnTo>
                  <a:lnTo>
                    <a:pt x="1604919" y="394670"/>
                  </a:lnTo>
                  <a:lnTo>
                    <a:pt x="1628633" y="432865"/>
                  </a:lnTo>
                  <a:lnTo>
                    <a:pt x="1650405" y="472335"/>
                  </a:lnTo>
                  <a:lnTo>
                    <a:pt x="1670168" y="513014"/>
                  </a:lnTo>
                  <a:lnTo>
                    <a:pt x="1687855" y="554836"/>
                  </a:lnTo>
                  <a:lnTo>
                    <a:pt x="1703401" y="597734"/>
                  </a:lnTo>
                  <a:lnTo>
                    <a:pt x="1716737" y="641640"/>
                  </a:lnTo>
                  <a:lnTo>
                    <a:pt x="1727798" y="686490"/>
                  </a:lnTo>
                  <a:lnTo>
                    <a:pt x="1736518" y="732215"/>
                  </a:lnTo>
                  <a:lnTo>
                    <a:pt x="1742828" y="778749"/>
                  </a:lnTo>
                  <a:lnTo>
                    <a:pt x="1746663" y="826026"/>
                  </a:lnTo>
                  <a:lnTo>
                    <a:pt x="1747956" y="873979"/>
                  </a:lnTo>
                  <a:close/>
                </a:path>
                <a:path w="1748155" h="1748154">
                  <a:moveTo>
                    <a:pt x="873978" y="1747956"/>
                  </a:moveTo>
                  <a:lnTo>
                    <a:pt x="826026" y="1746663"/>
                  </a:lnTo>
                  <a:lnTo>
                    <a:pt x="778749" y="1742828"/>
                  </a:lnTo>
                  <a:lnTo>
                    <a:pt x="732215" y="1736517"/>
                  </a:lnTo>
                  <a:lnTo>
                    <a:pt x="686489" y="1727798"/>
                  </a:lnTo>
                  <a:lnTo>
                    <a:pt x="641640" y="1716737"/>
                  </a:lnTo>
                  <a:lnTo>
                    <a:pt x="597734" y="1703400"/>
                  </a:lnTo>
                  <a:lnTo>
                    <a:pt x="554836" y="1687855"/>
                  </a:lnTo>
                  <a:lnTo>
                    <a:pt x="513014" y="1670167"/>
                  </a:lnTo>
                  <a:lnTo>
                    <a:pt x="472335" y="1650404"/>
                  </a:lnTo>
                  <a:lnTo>
                    <a:pt x="432865" y="1628633"/>
                  </a:lnTo>
                  <a:lnTo>
                    <a:pt x="394670" y="1604919"/>
                  </a:lnTo>
                  <a:lnTo>
                    <a:pt x="357818" y="1579329"/>
                  </a:lnTo>
                  <a:lnTo>
                    <a:pt x="322375" y="1551931"/>
                  </a:lnTo>
                  <a:lnTo>
                    <a:pt x="288407" y="1522790"/>
                  </a:lnTo>
                  <a:lnTo>
                    <a:pt x="255982" y="1491974"/>
                  </a:lnTo>
                  <a:lnTo>
                    <a:pt x="225166" y="1459549"/>
                  </a:lnTo>
                  <a:lnTo>
                    <a:pt x="196025" y="1425581"/>
                  </a:lnTo>
                  <a:lnTo>
                    <a:pt x="168627" y="1390138"/>
                  </a:lnTo>
                  <a:lnTo>
                    <a:pt x="143037" y="1353286"/>
                  </a:lnTo>
                  <a:lnTo>
                    <a:pt x="119323" y="1315092"/>
                  </a:lnTo>
                  <a:lnTo>
                    <a:pt x="97552" y="1275621"/>
                  </a:lnTo>
                  <a:lnTo>
                    <a:pt x="77789" y="1234942"/>
                  </a:lnTo>
                  <a:lnTo>
                    <a:pt x="60101" y="1193120"/>
                  </a:lnTo>
                  <a:lnTo>
                    <a:pt x="44556" y="1150223"/>
                  </a:lnTo>
                  <a:lnTo>
                    <a:pt x="31219" y="1106316"/>
                  </a:lnTo>
                  <a:lnTo>
                    <a:pt x="20158" y="1061467"/>
                  </a:lnTo>
                  <a:lnTo>
                    <a:pt x="11438" y="1015742"/>
                  </a:lnTo>
                  <a:lnTo>
                    <a:pt x="5128" y="969207"/>
                  </a:lnTo>
                  <a:lnTo>
                    <a:pt x="1293" y="921931"/>
                  </a:lnTo>
                  <a:lnTo>
                    <a:pt x="0" y="873978"/>
                  </a:lnTo>
                  <a:lnTo>
                    <a:pt x="1747956" y="873979"/>
                  </a:lnTo>
                  <a:lnTo>
                    <a:pt x="1746663" y="921931"/>
                  </a:lnTo>
                  <a:lnTo>
                    <a:pt x="1742828" y="969208"/>
                  </a:lnTo>
                  <a:lnTo>
                    <a:pt x="1736517" y="1015742"/>
                  </a:lnTo>
                  <a:lnTo>
                    <a:pt x="1727798" y="1061467"/>
                  </a:lnTo>
                  <a:lnTo>
                    <a:pt x="1716737" y="1106316"/>
                  </a:lnTo>
                  <a:lnTo>
                    <a:pt x="1703400" y="1150223"/>
                  </a:lnTo>
                  <a:lnTo>
                    <a:pt x="1687855" y="1193120"/>
                  </a:lnTo>
                  <a:lnTo>
                    <a:pt x="1670167" y="1234942"/>
                  </a:lnTo>
                  <a:lnTo>
                    <a:pt x="1650404" y="1275622"/>
                  </a:lnTo>
                  <a:lnTo>
                    <a:pt x="1628632" y="1315092"/>
                  </a:lnTo>
                  <a:lnTo>
                    <a:pt x="1604919" y="1353286"/>
                  </a:lnTo>
                  <a:lnTo>
                    <a:pt x="1579329" y="1390138"/>
                  </a:lnTo>
                  <a:lnTo>
                    <a:pt x="1551931" y="1425581"/>
                  </a:lnTo>
                  <a:lnTo>
                    <a:pt x="1522790" y="1459549"/>
                  </a:lnTo>
                  <a:lnTo>
                    <a:pt x="1491974" y="1491974"/>
                  </a:lnTo>
                  <a:lnTo>
                    <a:pt x="1459549" y="1522790"/>
                  </a:lnTo>
                  <a:lnTo>
                    <a:pt x="1425581" y="1551931"/>
                  </a:lnTo>
                  <a:lnTo>
                    <a:pt x="1390138" y="1579329"/>
                  </a:lnTo>
                  <a:lnTo>
                    <a:pt x="1353286" y="1604919"/>
                  </a:lnTo>
                  <a:lnTo>
                    <a:pt x="1315091" y="1628633"/>
                  </a:lnTo>
                  <a:lnTo>
                    <a:pt x="1275621" y="1650404"/>
                  </a:lnTo>
                  <a:lnTo>
                    <a:pt x="1234942" y="1670167"/>
                  </a:lnTo>
                  <a:lnTo>
                    <a:pt x="1193120" y="1687855"/>
                  </a:lnTo>
                  <a:lnTo>
                    <a:pt x="1150223" y="1703400"/>
                  </a:lnTo>
                  <a:lnTo>
                    <a:pt x="1106316" y="1716737"/>
                  </a:lnTo>
                  <a:lnTo>
                    <a:pt x="1061467" y="1727798"/>
                  </a:lnTo>
                  <a:lnTo>
                    <a:pt x="1015742" y="1736517"/>
                  </a:lnTo>
                  <a:lnTo>
                    <a:pt x="969208" y="1742828"/>
                  </a:lnTo>
                  <a:lnTo>
                    <a:pt x="921931" y="1746663"/>
                  </a:lnTo>
                  <a:lnTo>
                    <a:pt x="873978" y="1747956"/>
                  </a:lnTo>
                  <a:close/>
                </a:path>
              </a:pathLst>
            </a:custGeom>
            <a:solidFill>
              <a:srgbClr val="4283F2"/>
            </a:solidFill>
          </p:spPr>
          <p:txBody>
            <a:bodyPr wrap="square" lIns="0" tIns="0" rIns="0" bIns="0" rtlCol="0"/>
            <a:lstStyle/>
            <a:p/>
          </p:txBody>
        </p:sp>
        <p:sp>
          <p:nvSpPr>
            <p:cNvPr id="35" name="object 35"/>
            <p:cNvSpPr/>
            <p:nvPr/>
          </p:nvSpPr>
          <p:spPr>
            <a:xfrm>
              <a:off x="1537812" y="2251817"/>
              <a:ext cx="822960" cy="822960"/>
            </a:xfrm>
            <a:custGeom>
              <a:rect l="l" t="t" r="r" b="b"/>
              <a:pathLst>
                <a:path w="822960" h="822960">
                  <a:moveTo>
                    <a:pt x="822959" y="329184"/>
                  </a:moveTo>
                  <a:lnTo>
                    <a:pt x="0" y="329184"/>
                  </a:lnTo>
                  <a:lnTo>
                    <a:pt x="0" y="246888"/>
                  </a:lnTo>
                  <a:lnTo>
                    <a:pt x="411480" y="0"/>
                  </a:lnTo>
                  <a:lnTo>
                    <a:pt x="822959" y="246888"/>
                  </a:lnTo>
                  <a:lnTo>
                    <a:pt x="822959" y="329184"/>
                  </a:lnTo>
                  <a:close/>
                </a:path>
                <a:path w="822960" h="822960">
                  <a:moveTo>
                    <a:pt x="740663" y="740664"/>
                  </a:moveTo>
                  <a:lnTo>
                    <a:pt x="82295" y="740664"/>
                  </a:lnTo>
                  <a:lnTo>
                    <a:pt x="82295" y="329184"/>
                  </a:lnTo>
                  <a:lnTo>
                    <a:pt x="246887" y="329184"/>
                  </a:lnTo>
                  <a:lnTo>
                    <a:pt x="246887" y="658368"/>
                  </a:lnTo>
                  <a:lnTo>
                    <a:pt x="740663" y="658368"/>
                  </a:lnTo>
                  <a:lnTo>
                    <a:pt x="740663" y="740664"/>
                  </a:lnTo>
                  <a:close/>
                </a:path>
                <a:path w="822960" h="822960">
                  <a:moveTo>
                    <a:pt x="493775" y="658368"/>
                  </a:moveTo>
                  <a:lnTo>
                    <a:pt x="329184" y="658368"/>
                  </a:lnTo>
                  <a:lnTo>
                    <a:pt x="329184" y="329184"/>
                  </a:lnTo>
                  <a:lnTo>
                    <a:pt x="493775" y="329184"/>
                  </a:lnTo>
                  <a:lnTo>
                    <a:pt x="493775" y="658368"/>
                  </a:lnTo>
                  <a:close/>
                </a:path>
                <a:path w="822960" h="822960">
                  <a:moveTo>
                    <a:pt x="740663" y="658368"/>
                  </a:moveTo>
                  <a:lnTo>
                    <a:pt x="576072" y="658368"/>
                  </a:lnTo>
                  <a:lnTo>
                    <a:pt x="576072" y="329184"/>
                  </a:lnTo>
                  <a:lnTo>
                    <a:pt x="740663" y="329184"/>
                  </a:lnTo>
                  <a:lnTo>
                    <a:pt x="740663" y="658368"/>
                  </a:lnTo>
                  <a:close/>
                </a:path>
                <a:path w="822960" h="822960">
                  <a:moveTo>
                    <a:pt x="822959" y="822960"/>
                  </a:moveTo>
                  <a:lnTo>
                    <a:pt x="0" y="822960"/>
                  </a:lnTo>
                  <a:lnTo>
                    <a:pt x="0" y="740664"/>
                  </a:lnTo>
                  <a:lnTo>
                    <a:pt x="822959" y="740664"/>
                  </a:lnTo>
                  <a:lnTo>
                    <a:pt x="822959" y="822960"/>
                  </a:lnTo>
                  <a:close/>
                </a:path>
              </a:pathLst>
            </a:custGeom>
            <a:solidFill>
              <a:srgbClr val="FCFBFB"/>
            </a:solidFill>
          </p:spPr>
          <p:txBody>
            <a:bodyPr wrap="square" lIns="0" tIns="0" rIns="0" bIns="0" rtlCol="0"/>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4543456" y="1876456"/>
            <a:ext cx="3105150" cy="3105150"/>
            <a:chOff x="4543456" y="1876456"/>
            <a:chExt cx="3105150" cy="3105150"/>
          </a:xfrm>
        </p:grpSpPr>
        <p:sp>
          <p:nvSpPr>
            <p:cNvPr id="3" name="object 3"/>
            <p:cNvSpPr/>
            <p:nvPr/>
          </p:nvSpPr>
          <p:spPr>
            <a:xfrm>
              <a:off x="4543456" y="1876456"/>
              <a:ext cx="3105150" cy="3105150"/>
            </a:xfrm>
            <a:custGeom>
              <a:rect l="l" t="t" r="r" b="b"/>
              <a:pathLst>
                <a:path w="3105150" h="3105150">
                  <a:moveTo>
                    <a:pt x="1552541" y="3105086"/>
                  </a:moveTo>
                  <a:lnTo>
                    <a:pt x="1504183" y="3104347"/>
                  </a:lnTo>
                  <a:lnTo>
                    <a:pt x="1456193" y="3102145"/>
                  </a:lnTo>
                  <a:lnTo>
                    <a:pt x="1408594" y="3098501"/>
                  </a:lnTo>
                  <a:lnTo>
                    <a:pt x="1361405" y="3093437"/>
                  </a:lnTo>
                  <a:lnTo>
                    <a:pt x="1314649" y="3086974"/>
                  </a:lnTo>
                  <a:lnTo>
                    <a:pt x="1268347" y="3079134"/>
                  </a:lnTo>
                  <a:lnTo>
                    <a:pt x="1222521" y="3069937"/>
                  </a:lnTo>
                  <a:lnTo>
                    <a:pt x="1177192" y="3059407"/>
                  </a:lnTo>
                  <a:lnTo>
                    <a:pt x="1132382" y="3047563"/>
                  </a:lnTo>
                  <a:lnTo>
                    <a:pt x="1088111" y="3034428"/>
                  </a:lnTo>
                  <a:lnTo>
                    <a:pt x="1044402" y="3020023"/>
                  </a:lnTo>
                  <a:lnTo>
                    <a:pt x="1001276" y="3004369"/>
                  </a:lnTo>
                  <a:lnTo>
                    <a:pt x="958754" y="2987488"/>
                  </a:lnTo>
                  <a:lnTo>
                    <a:pt x="916858" y="2969402"/>
                  </a:lnTo>
                  <a:lnTo>
                    <a:pt x="875610" y="2950132"/>
                  </a:lnTo>
                  <a:lnTo>
                    <a:pt x="835030" y="2929699"/>
                  </a:lnTo>
                  <a:lnTo>
                    <a:pt x="795141" y="2908124"/>
                  </a:lnTo>
                  <a:lnTo>
                    <a:pt x="755964" y="2885430"/>
                  </a:lnTo>
                  <a:lnTo>
                    <a:pt x="717519" y="2861638"/>
                  </a:lnTo>
                  <a:lnTo>
                    <a:pt x="679830" y="2836769"/>
                  </a:lnTo>
                  <a:lnTo>
                    <a:pt x="642916" y="2810844"/>
                  </a:lnTo>
                  <a:lnTo>
                    <a:pt x="606801" y="2783886"/>
                  </a:lnTo>
                  <a:lnTo>
                    <a:pt x="571504" y="2755916"/>
                  </a:lnTo>
                  <a:lnTo>
                    <a:pt x="537048" y="2726954"/>
                  </a:lnTo>
                  <a:lnTo>
                    <a:pt x="503454" y="2697023"/>
                  </a:lnTo>
                  <a:lnTo>
                    <a:pt x="470744" y="2666144"/>
                  </a:lnTo>
                  <a:lnTo>
                    <a:pt x="438939" y="2634339"/>
                  </a:lnTo>
                  <a:lnTo>
                    <a:pt x="408060" y="2601629"/>
                  </a:lnTo>
                  <a:lnTo>
                    <a:pt x="378129" y="2568035"/>
                  </a:lnTo>
                  <a:lnTo>
                    <a:pt x="349167" y="2533579"/>
                  </a:lnTo>
                  <a:lnTo>
                    <a:pt x="321197" y="2498282"/>
                  </a:lnTo>
                  <a:lnTo>
                    <a:pt x="294239" y="2462167"/>
                  </a:lnTo>
                  <a:lnTo>
                    <a:pt x="268314" y="2425253"/>
                  </a:lnTo>
                  <a:lnTo>
                    <a:pt x="243445" y="2387564"/>
                  </a:lnTo>
                  <a:lnTo>
                    <a:pt x="219653" y="2349120"/>
                  </a:lnTo>
                  <a:lnTo>
                    <a:pt x="196959" y="2309942"/>
                  </a:lnTo>
                  <a:lnTo>
                    <a:pt x="175384" y="2270053"/>
                  </a:lnTo>
                  <a:lnTo>
                    <a:pt x="154951" y="2229473"/>
                  </a:lnTo>
                  <a:lnTo>
                    <a:pt x="135681" y="2188225"/>
                  </a:lnTo>
                  <a:lnTo>
                    <a:pt x="117594" y="2146329"/>
                  </a:lnTo>
                  <a:lnTo>
                    <a:pt x="100714" y="2103807"/>
                  </a:lnTo>
                  <a:lnTo>
                    <a:pt x="85060" y="2060681"/>
                  </a:lnTo>
                  <a:lnTo>
                    <a:pt x="70655" y="2016972"/>
                  </a:lnTo>
                  <a:lnTo>
                    <a:pt x="57520" y="1972702"/>
                  </a:lnTo>
                  <a:lnTo>
                    <a:pt x="45676" y="1927891"/>
                  </a:lnTo>
                  <a:lnTo>
                    <a:pt x="35146" y="1882562"/>
                  </a:lnTo>
                  <a:lnTo>
                    <a:pt x="25949" y="1836736"/>
                  </a:lnTo>
                  <a:lnTo>
                    <a:pt x="18109" y="1790434"/>
                  </a:lnTo>
                  <a:lnTo>
                    <a:pt x="11646" y="1743678"/>
                  </a:lnTo>
                  <a:lnTo>
                    <a:pt x="6582" y="1696490"/>
                  </a:lnTo>
                  <a:lnTo>
                    <a:pt x="2938" y="1648890"/>
                  </a:lnTo>
                  <a:lnTo>
                    <a:pt x="736" y="1600900"/>
                  </a:lnTo>
                  <a:lnTo>
                    <a:pt x="0" y="1552543"/>
                  </a:lnTo>
                  <a:lnTo>
                    <a:pt x="738" y="1504184"/>
                  </a:lnTo>
                  <a:lnTo>
                    <a:pt x="2940" y="1456195"/>
                  </a:lnTo>
                  <a:lnTo>
                    <a:pt x="6584" y="1408595"/>
                  </a:lnTo>
                  <a:lnTo>
                    <a:pt x="11648" y="1361406"/>
                  </a:lnTo>
                  <a:lnTo>
                    <a:pt x="18111" y="1314650"/>
                  </a:lnTo>
                  <a:lnTo>
                    <a:pt x="25952" y="1268348"/>
                  </a:lnTo>
                  <a:lnTo>
                    <a:pt x="35148" y="1222522"/>
                  </a:lnTo>
                  <a:lnTo>
                    <a:pt x="45679" y="1177193"/>
                  </a:lnTo>
                  <a:lnTo>
                    <a:pt x="57522" y="1132382"/>
                  </a:lnTo>
                  <a:lnTo>
                    <a:pt x="70657" y="1088112"/>
                  </a:lnTo>
                  <a:lnTo>
                    <a:pt x="85063" y="1044403"/>
                  </a:lnTo>
                  <a:lnTo>
                    <a:pt x="100716" y="1001276"/>
                  </a:lnTo>
                  <a:lnTo>
                    <a:pt x="117597" y="958755"/>
                  </a:lnTo>
                  <a:lnTo>
                    <a:pt x="135684" y="916859"/>
                  </a:lnTo>
                  <a:lnTo>
                    <a:pt x="154954" y="875610"/>
                  </a:lnTo>
                  <a:lnTo>
                    <a:pt x="175387" y="835031"/>
                  </a:lnTo>
                  <a:lnTo>
                    <a:pt x="196962" y="795142"/>
                  </a:lnTo>
                  <a:lnTo>
                    <a:pt x="219656" y="755964"/>
                  </a:lnTo>
                  <a:lnTo>
                    <a:pt x="243448" y="717520"/>
                  </a:lnTo>
                  <a:lnTo>
                    <a:pt x="268317" y="679830"/>
                  </a:lnTo>
                  <a:lnTo>
                    <a:pt x="294242" y="642917"/>
                  </a:lnTo>
                  <a:lnTo>
                    <a:pt x="321200" y="606801"/>
                  </a:lnTo>
                  <a:lnTo>
                    <a:pt x="349171" y="571505"/>
                  </a:lnTo>
                  <a:lnTo>
                    <a:pt x="378132" y="537049"/>
                  </a:lnTo>
                  <a:lnTo>
                    <a:pt x="408063" y="503455"/>
                  </a:lnTo>
                  <a:lnTo>
                    <a:pt x="438942" y="470745"/>
                  </a:lnTo>
                  <a:lnTo>
                    <a:pt x="470747" y="438939"/>
                  </a:lnTo>
                  <a:lnTo>
                    <a:pt x="503458" y="408060"/>
                  </a:lnTo>
                  <a:lnTo>
                    <a:pt x="537052" y="378130"/>
                  </a:lnTo>
                  <a:lnTo>
                    <a:pt x="571508" y="349168"/>
                  </a:lnTo>
                  <a:lnTo>
                    <a:pt x="606804" y="321198"/>
                  </a:lnTo>
                  <a:lnTo>
                    <a:pt x="642920" y="294239"/>
                  </a:lnTo>
                  <a:lnTo>
                    <a:pt x="679834" y="268315"/>
                  </a:lnTo>
                  <a:lnTo>
                    <a:pt x="717523" y="243446"/>
                  </a:lnTo>
                  <a:lnTo>
                    <a:pt x="755967" y="219654"/>
                  </a:lnTo>
                  <a:lnTo>
                    <a:pt x="795145" y="196960"/>
                  </a:lnTo>
                  <a:lnTo>
                    <a:pt x="835034" y="175386"/>
                  </a:lnTo>
                  <a:lnTo>
                    <a:pt x="875614" y="154953"/>
                  </a:lnTo>
                  <a:lnTo>
                    <a:pt x="916862" y="135682"/>
                  </a:lnTo>
                  <a:lnTo>
                    <a:pt x="958758" y="117596"/>
                  </a:lnTo>
                  <a:lnTo>
                    <a:pt x="1001280" y="100715"/>
                  </a:lnTo>
                  <a:lnTo>
                    <a:pt x="1044406" y="85062"/>
                  </a:lnTo>
                  <a:lnTo>
                    <a:pt x="1088115" y="70657"/>
                  </a:lnTo>
                  <a:lnTo>
                    <a:pt x="1132385" y="57522"/>
                  </a:lnTo>
                  <a:lnTo>
                    <a:pt x="1177196" y="45678"/>
                  </a:lnTo>
                  <a:lnTo>
                    <a:pt x="1222525" y="35147"/>
                  </a:lnTo>
                  <a:lnTo>
                    <a:pt x="1268351" y="25951"/>
                  </a:lnTo>
                  <a:lnTo>
                    <a:pt x="1314653" y="18111"/>
                  </a:lnTo>
                  <a:lnTo>
                    <a:pt x="1361408" y="11648"/>
                  </a:lnTo>
                  <a:lnTo>
                    <a:pt x="1408596" y="6584"/>
                  </a:lnTo>
                  <a:lnTo>
                    <a:pt x="1456195" y="2940"/>
                  </a:lnTo>
                  <a:lnTo>
                    <a:pt x="1504183" y="738"/>
                  </a:lnTo>
                  <a:lnTo>
                    <a:pt x="1552541" y="0"/>
                  </a:lnTo>
                  <a:lnTo>
                    <a:pt x="1600896" y="738"/>
                  </a:lnTo>
                  <a:lnTo>
                    <a:pt x="1648886" y="2940"/>
                  </a:lnTo>
                  <a:lnTo>
                    <a:pt x="1696487" y="6584"/>
                  </a:lnTo>
                  <a:lnTo>
                    <a:pt x="1743676" y="11648"/>
                  </a:lnTo>
                  <a:lnTo>
                    <a:pt x="1790432" y="18111"/>
                  </a:lnTo>
                  <a:lnTo>
                    <a:pt x="1836734" y="25952"/>
                  </a:lnTo>
                  <a:lnTo>
                    <a:pt x="1882560" y="35148"/>
                  </a:lnTo>
                  <a:lnTo>
                    <a:pt x="1927890" y="45679"/>
                  </a:lnTo>
                  <a:lnTo>
                    <a:pt x="1972700" y="57522"/>
                  </a:lnTo>
                  <a:lnTo>
                    <a:pt x="2016971" y="70658"/>
                  </a:lnTo>
                  <a:lnTo>
                    <a:pt x="2060680" y="85063"/>
                  </a:lnTo>
                  <a:lnTo>
                    <a:pt x="2103806" y="100716"/>
                  </a:lnTo>
                  <a:lnTo>
                    <a:pt x="2146328" y="117597"/>
                  </a:lnTo>
                  <a:lnTo>
                    <a:pt x="2188223" y="135684"/>
                  </a:lnTo>
                  <a:lnTo>
                    <a:pt x="2229472" y="154954"/>
                  </a:lnTo>
                  <a:lnTo>
                    <a:pt x="2270051" y="175387"/>
                  </a:lnTo>
                  <a:lnTo>
                    <a:pt x="2309941" y="196962"/>
                  </a:lnTo>
                  <a:lnTo>
                    <a:pt x="2349118" y="219656"/>
                  </a:lnTo>
                  <a:lnTo>
                    <a:pt x="2387563" y="243448"/>
                  </a:lnTo>
                  <a:lnTo>
                    <a:pt x="2425252" y="268317"/>
                  </a:lnTo>
                  <a:lnTo>
                    <a:pt x="2462165" y="294241"/>
                  </a:lnTo>
                  <a:lnTo>
                    <a:pt x="2498281" y="321200"/>
                  </a:lnTo>
                  <a:lnTo>
                    <a:pt x="2533578" y="349170"/>
                  </a:lnTo>
                  <a:lnTo>
                    <a:pt x="2568034" y="378132"/>
                  </a:lnTo>
                  <a:lnTo>
                    <a:pt x="2601627" y="408063"/>
                  </a:lnTo>
                  <a:lnTo>
                    <a:pt x="2634338" y="438942"/>
                  </a:lnTo>
                  <a:lnTo>
                    <a:pt x="2666143" y="470747"/>
                  </a:lnTo>
                  <a:lnTo>
                    <a:pt x="2697022" y="503457"/>
                  </a:lnTo>
                  <a:lnTo>
                    <a:pt x="2726953" y="537051"/>
                  </a:lnTo>
                  <a:lnTo>
                    <a:pt x="2755914" y="571507"/>
                  </a:lnTo>
                  <a:lnTo>
                    <a:pt x="2783885" y="606804"/>
                  </a:lnTo>
                  <a:lnTo>
                    <a:pt x="2810843" y="642919"/>
                  </a:lnTo>
                  <a:lnTo>
                    <a:pt x="2836767" y="679833"/>
                  </a:lnTo>
                  <a:lnTo>
                    <a:pt x="2861636" y="717522"/>
                  </a:lnTo>
                  <a:lnTo>
                    <a:pt x="2885429" y="755967"/>
                  </a:lnTo>
                  <a:lnTo>
                    <a:pt x="2908123" y="795144"/>
                  </a:lnTo>
                  <a:lnTo>
                    <a:pt x="2929697" y="835033"/>
                  </a:lnTo>
                  <a:lnTo>
                    <a:pt x="2950130" y="875613"/>
                  </a:lnTo>
                  <a:lnTo>
                    <a:pt x="2969400" y="916861"/>
                  </a:lnTo>
                  <a:lnTo>
                    <a:pt x="2987487" y="958757"/>
                  </a:lnTo>
                  <a:lnTo>
                    <a:pt x="3004367" y="1001279"/>
                  </a:lnTo>
                  <a:lnTo>
                    <a:pt x="3020021" y="1044405"/>
                  </a:lnTo>
                  <a:lnTo>
                    <a:pt x="3034426" y="1088114"/>
                  </a:lnTo>
                  <a:lnTo>
                    <a:pt x="3047561" y="1132385"/>
                  </a:lnTo>
                  <a:lnTo>
                    <a:pt x="3059405" y="1177195"/>
                  </a:lnTo>
                  <a:lnTo>
                    <a:pt x="3069936" y="1222524"/>
                  </a:lnTo>
                  <a:lnTo>
                    <a:pt x="3079132" y="1268350"/>
                  </a:lnTo>
                  <a:lnTo>
                    <a:pt x="3086972" y="1314652"/>
                  </a:lnTo>
                  <a:lnTo>
                    <a:pt x="3093435" y="1361408"/>
                  </a:lnTo>
                  <a:lnTo>
                    <a:pt x="3098499" y="1408597"/>
                  </a:lnTo>
                  <a:lnTo>
                    <a:pt x="3102143" y="1456196"/>
                  </a:lnTo>
                  <a:lnTo>
                    <a:pt x="3104345" y="1504186"/>
                  </a:lnTo>
                  <a:lnTo>
                    <a:pt x="3105082" y="1552543"/>
                  </a:lnTo>
                  <a:lnTo>
                    <a:pt x="3104344" y="1600901"/>
                  </a:lnTo>
                  <a:lnTo>
                    <a:pt x="3102142" y="1648891"/>
                  </a:lnTo>
                  <a:lnTo>
                    <a:pt x="3098498" y="1696490"/>
                  </a:lnTo>
                  <a:lnTo>
                    <a:pt x="3093434" y="1743679"/>
                  </a:lnTo>
                  <a:lnTo>
                    <a:pt x="3086971" y="1790435"/>
                  </a:lnTo>
                  <a:lnTo>
                    <a:pt x="3079130" y="1836737"/>
                  </a:lnTo>
                  <a:lnTo>
                    <a:pt x="3069934" y="1882563"/>
                  </a:lnTo>
                  <a:lnTo>
                    <a:pt x="3059403" y="1927892"/>
                  </a:lnTo>
                  <a:lnTo>
                    <a:pt x="3047560" y="1972702"/>
                  </a:lnTo>
                  <a:lnTo>
                    <a:pt x="3034425" y="2016973"/>
                  </a:lnTo>
                  <a:lnTo>
                    <a:pt x="3020020" y="2060682"/>
                  </a:lnTo>
                  <a:lnTo>
                    <a:pt x="3004366" y="2103808"/>
                  </a:lnTo>
                  <a:lnTo>
                    <a:pt x="2987485" y="2146330"/>
                  </a:lnTo>
                  <a:lnTo>
                    <a:pt x="2969399" y="2188225"/>
                  </a:lnTo>
                  <a:lnTo>
                    <a:pt x="2950128" y="2229474"/>
                  </a:lnTo>
                  <a:lnTo>
                    <a:pt x="2929695" y="2270053"/>
                  </a:lnTo>
                  <a:lnTo>
                    <a:pt x="2908121" y="2309943"/>
                  </a:lnTo>
                  <a:lnTo>
                    <a:pt x="2885427" y="2349120"/>
                  </a:lnTo>
                  <a:lnTo>
                    <a:pt x="2861635" y="2387564"/>
                  </a:lnTo>
                  <a:lnTo>
                    <a:pt x="2836766" y="2425254"/>
                  </a:lnTo>
                  <a:lnTo>
                    <a:pt x="2810841" y="2462167"/>
                  </a:lnTo>
                  <a:lnTo>
                    <a:pt x="2783883" y="2498283"/>
                  </a:lnTo>
                  <a:lnTo>
                    <a:pt x="2755912" y="2533580"/>
                  </a:lnTo>
                  <a:lnTo>
                    <a:pt x="2726951" y="2568035"/>
                  </a:lnTo>
                  <a:lnTo>
                    <a:pt x="2697020" y="2601629"/>
                  </a:lnTo>
                  <a:lnTo>
                    <a:pt x="2666141" y="2634340"/>
                  </a:lnTo>
                  <a:lnTo>
                    <a:pt x="2634336" y="2666145"/>
                  </a:lnTo>
                  <a:lnTo>
                    <a:pt x="2601626" y="2697024"/>
                  </a:lnTo>
                  <a:lnTo>
                    <a:pt x="2568032" y="2726955"/>
                  </a:lnTo>
                  <a:lnTo>
                    <a:pt x="2533576" y="2755916"/>
                  </a:lnTo>
                  <a:lnTo>
                    <a:pt x="2498279" y="2783887"/>
                  </a:lnTo>
                  <a:lnTo>
                    <a:pt x="2462163" y="2810845"/>
                  </a:lnTo>
                  <a:lnTo>
                    <a:pt x="2425250" y="2836769"/>
                  </a:lnTo>
                  <a:lnTo>
                    <a:pt x="2387561" y="2861638"/>
                  </a:lnTo>
                  <a:lnTo>
                    <a:pt x="2349116" y="2885431"/>
                  </a:lnTo>
                  <a:lnTo>
                    <a:pt x="2309939" y="2908125"/>
                  </a:lnTo>
                  <a:lnTo>
                    <a:pt x="2270050" y="2929699"/>
                  </a:lnTo>
                  <a:lnTo>
                    <a:pt x="2229470" y="2950132"/>
                  </a:lnTo>
                  <a:lnTo>
                    <a:pt x="2188222" y="2969402"/>
                  </a:lnTo>
                  <a:lnTo>
                    <a:pt x="2146326" y="2987489"/>
                  </a:lnTo>
                  <a:lnTo>
                    <a:pt x="2103804" y="3004369"/>
                  </a:lnTo>
                  <a:lnTo>
                    <a:pt x="2060678" y="3020023"/>
                  </a:lnTo>
                  <a:lnTo>
                    <a:pt x="2016969" y="3034428"/>
                  </a:lnTo>
                  <a:lnTo>
                    <a:pt x="1972698" y="3047563"/>
                  </a:lnTo>
                  <a:lnTo>
                    <a:pt x="1927888" y="3059407"/>
                  </a:lnTo>
                  <a:lnTo>
                    <a:pt x="1882559" y="3069937"/>
                  </a:lnTo>
                  <a:lnTo>
                    <a:pt x="1836733" y="3079134"/>
                  </a:lnTo>
                  <a:lnTo>
                    <a:pt x="1790431" y="3086974"/>
                  </a:lnTo>
                  <a:lnTo>
                    <a:pt x="1743675" y="3093437"/>
                  </a:lnTo>
                  <a:lnTo>
                    <a:pt x="1696486" y="3098501"/>
                  </a:lnTo>
                  <a:lnTo>
                    <a:pt x="1648887" y="3102145"/>
                  </a:lnTo>
                  <a:lnTo>
                    <a:pt x="1600897" y="3104347"/>
                  </a:lnTo>
                  <a:lnTo>
                    <a:pt x="1552541" y="3105086"/>
                  </a:lnTo>
                  <a:close/>
                </a:path>
              </a:pathLst>
            </a:custGeom>
            <a:solidFill>
              <a:srgbClr val="34C158">
                <a:alpha val="29019"/>
              </a:srgbClr>
            </a:solidFill>
          </p:spPr>
          <p:txBody>
            <a:bodyPr wrap="square" lIns="0" tIns="0" rIns="0" bIns="0" rtlCol="0"/>
            <a:lstStyle/>
            <a:p/>
          </p:txBody>
        </p:sp>
        <p:sp>
          <p:nvSpPr>
            <p:cNvPr id="4" name="object 4"/>
            <p:cNvSpPr/>
            <p:nvPr/>
          </p:nvSpPr>
          <p:spPr>
            <a:xfrm>
              <a:off x="4838680" y="2171681"/>
              <a:ext cx="2515235" cy="2515235"/>
            </a:xfrm>
            <a:custGeom>
              <a:rect l="l" t="t" r="r" b="b"/>
              <a:pathLst>
                <a:path w="2515234" h="2515235">
                  <a:moveTo>
                    <a:pt x="1257316" y="0"/>
                  </a:moveTo>
                  <a:close/>
                </a:path>
                <a:path w="2515234" h="2515235">
                  <a:moveTo>
                    <a:pt x="2514635" y="1257318"/>
                  </a:moveTo>
                  <a:lnTo>
                    <a:pt x="1" y="1257318"/>
                  </a:lnTo>
                  <a:lnTo>
                    <a:pt x="909" y="1209089"/>
                  </a:lnTo>
                  <a:lnTo>
                    <a:pt x="3611" y="1161321"/>
                  </a:lnTo>
                  <a:lnTo>
                    <a:pt x="8075" y="1114044"/>
                  </a:lnTo>
                  <a:lnTo>
                    <a:pt x="14267" y="1067292"/>
                  </a:lnTo>
                  <a:lnTo>
                    <a:pt x="22156" y="1021096"/>
                  </a:lnTo>
                  <a:lnTo>
                    <a:pt x="31709" y="975490"/>
                  </a:lnTo>
                  <a:lnTo>
                    <a:pt x="42894" y="930506"/>
                  </a:lnTo>
                  <a:lnTo>
                    <a:pt x="55677" y="886176"/>
                  </a:lnTo>
                  <a:lnTo>
                    <a:pt x="70026" y="842534"/>
                  </a:lnTo>
                  <a:lnTo>
                    <a:pt x="85909" y="799611"/>
                  </a:lnTo>
                  <a:lnTo>
                    <a:pt x="103293" y="757441"/>
                  </a:lnTo>
                  <a:lnTo>
                    <a:pt x="122145" y="716055"/>
                  </a:lnTo>
                  <a:lnTo>
                    <a:pt x="142434" y="675487"/>
                  </a:lnTo>
                  <a:lnTo>
                    <a:pt x="164126" y="635769"/>
                  </a:lnTo>
                  <a:lnTo>
                    <a:pt x="187188" y="596933"/>
                  </a:lnTo>
                  <a:lnTo>
                    <a:pt x="211589" y="559012"/>
                  </a:lnTo>
                  <a:lnTo>
                    <a:pt x="237296" y="522039"/>
                  </a:lnTo>
                  <a:lnTo>
                    <a:pt x="264276" y="486045"/>
                  </a:lnTo>
                  <a:lnTo>
                    <a:pt x="292497" y="451065"/>
                  </a:lnTo>
                  <a:lnTo>
                    <a:pt x="321925" y="417130"/>
                  </a:lnTo>
                  <a:lnTo>
                    <a:pt x="352529" y="384272"/>
                  </a:lnTo>
                  <a:lnTo>
                    <a:pt x="384276" y="352525"/>
                  </a:lnTo>
                  <a:lnTo>
                    <a:pt x="417134" y="321921"/>
                  </a:lnTo>
                  <a:lnTo>
                    <a:pt x="451069" y="292493"/>
                  </a:lnTo>
                  <a:lnTo>
                    <a:pt x="486050" y="264272"/>
                  </a:lnTo>
                  <a:lnTo>
                    <a:pt x="522043" y="237293"/>
                  </a:lnTo>
                  <a:lnTo>
                    <a:pt x="559016" y="211586"/>
                  </a:lnTo>
                  <a:lnTo>
                    <a:pt x="596937" y="187185"/>
                  </a:lnTo>
                  <a:lnTo>
                    <a:pt x="635773" y="164122"/>
                  </a:lnTo>
                  <a:lnTo>
                    <a:pt x="675491" y="142431"/>
                  </a:lnTo>
                  <a:lnTo>
                    <a:pt x="716060" y="122142"/>
                  </a:lnTo>
                  <a:lnTo>
                    <a:pt x="757445" y="103290"/>
                  </a:lnTo>
                  <a:lnTo>
                    <a:pt x="799616" y="85906"/>
                  </a:lnTo>
                  <a:lnTo>
                    <a:pt x="842539" y="70023"/>
                  </a:lnTo>
                  <a:lnTo>
                    <a:pt x="886181" y="55674"/>
                  </a:lnTo>
                  <a:lnTo>
                    <a:pt x="930510" y="42891"/>
                  </a:lnTo>
                  <a:lnTo>
                    <a:pt x="975494" y="31707"/>
                  </a:lnTo>
                  <a:lnTo>
                    <a:pt x="1021101" y="22154"/>
                  </a:lnTo>
                  <a:lnTo>
                    <a:pt x="1067296" y="14265"/>
                  </a:lnTo>
                  <a:lnTo>
                    <a:pt x="1114049" y="8073"/>
                  </a:lnTo>
                  <a:lnTo>
                    <a:pt x="1161326" y="3609"/>
                  </a:lnTo>
                  <a:lnTo>
                    <a:pt x="1209096" y="907"/>
                  </a:lnTo>
                  <a:lnTo>
                    <a:pt x="1257316" y="0"/>
                  </a:lnTo>
                  <a:lnTo>
                    <a:pt x="1305545" y="907"/>
                  </a:lnTo>
                  <a:lnTo>
                    <a:pt x="1353313" y="3610"/>
                  </a:lnTo>
                  <a:lnTo>
                    <a:pt x="1400590" y="8073"/>
                  </a:lnTo>
                  <a:lnTo>
                    <a:pt x="1447343" y="14266"/>
                  </a:lnTo>
                  <a:lnTo>
                    <a:pt x="1493538" y="22155"/>
                  </a:lnTo>
                  <a:lnTo>
                    <a:pt x="1539144" y="31708"/>
                  </a:lnTo>
                  <a:lnTo>
                    <a:pt x="1584128" y="42892"/>
                  </a:lnTo>
                  <a:lnTo>
                    <a:pt x="1628457" y="55675"/>
                  </a:lnTo>
                  <a:lnTo>
                    <a:pt x="1672100" y="70024"/>
                  </a:lnTo>
                  <a:lnTo>
                    <a:pt x="1715022" y="85907"/>
                  </a:lnTo>
                  <a:lnTo>
                    <a:pt x="1757193" y="103291"/>
                  </a:lnTo>
                  <a:lnTo>
                    <a:pt x="1798578" y="122144"/>
                  </a:lnTo>
                  <a:lnTo>
                    <a:pt x="1839146" y="142432"/>
                  </a:lnTo>
                  <a:lnTo>
                    <a:pt x="1878865" y="164124"/>
                  </a:lnTo>
                  <a:lnTo>
                    <a:pt x="1917701" y="187187"/>
                  </a:lnTo>
                  <a:lnTo>
                    <a:pt x="1955621" y="211588"/>
                  </a:lnTo>
                  <a:lnTo>
                    <a:pt x="1992595" y="237294"/>
                  </a:lnTo>
                  <a:lnTo>
                    <a:pt x="2028588" y="264274"/>
                  </a:lnTo>
                  <a:lnTo>
                    <a:pt x="2063568" y="292495"/>
                  </a:lnTo>
                  <a:lnTo>
                    <a:pt x="2097503" y="321923"/>
                  </a:lnTo>
                  <a:lnTo>
                    <a:pt x="2130361" y="352527"/>
                  </a:lnTo>
                  <a:lnTo>
                    <a:pt x="2162108" y="384274"/>
                  </a:lnTo>
                  <a:lnTo>
                    <a:pt x="2192712" y="417132"/>
                  </a:lnTo>
                  <a:lnTo>
                    <a:pt x="2222140" y="451067"/>
                  </a:lnTo>
                  <a:lnTo>
                    <a:pt x="2250361" y="486047"/>
                  </a:lnTo>
                  <a:lnTo>
                    <a:pt x="2277340" y="522041"/>
                  </a:lnTo>
                  <a:lnTo>
                    <a:pt x="2303047" y="559014"/>
                  </a:lnTo>
                  <a:lnTo>
                    <a:pt x="2327448" y="596935"/>
                  </a:lnTo>
                  <a:lnTo>
                    <a:pt x="2350511" y="635771"/>
                  </a:lnTo>
                  <a:lnTo>
                    <a:pt x="2372202" y="675489"/>
                  </a:lnTo>
                  <a:lnTo>
                    <a:pt x="2392491" y="716057"/>
                  </a:lnTo>
                  <a:lnTo>
                    <a:pt x="2411343" y="757443"/>
                  </a:lnTo>
                  <a:lnTo>
                    <a:pt x="2428727" y="799613"/>
                  </a:lnTo>
                  <a:lnTo>
                    <a:pt x="2444610" y="842536"/>
                  </a:lnTo>
                  <a:lnTo>
                    <a:pt x="2458959" y="886178"/>
                  </a:lnTo>
                  <a:lnTo>
                    <a:pt x="2471742" y="930508"/>
                  </a:lnTo>
                  <a:lnTo>
                    <a:pt x="2482926" y="975492"/>
                  </a:lnTo>
                  <a:lnTo>
                    <a:pt x="2492479" y="1021098"/>
                  </a:lnTo>
                  <a:lnTo>
                    <a:pt x="2500368" y="1067293"/>
                  </a:lnTo>
                  <a:lnTo>
                    <a:pt x="2506561" y="1114045"/>
                  </a:lnTo>
                  <a:lnTo>
                    <a:pt x="2511025" y="1161322"/>
                  </a:lnTo>
                  <a:lnTo>
                    <a:pt x="2513727" y="1209090"/>
                  </a:lnTo>
                  <a:lnTo>
                    <a:pt x="2514635" y="1257318"/>
                  </a:lnTo>
                  <a:close/>
                </a:path>
                <a:path w="2515234" h="2515235">
                  <a:moveTo>
                    <a:pt x="1257318" y="2514634"/>
                  </a:moveTo>
                  <a:lnTo>
                    <a:pt x="1209090" y="2513726"/>
                  </a:lnTo>
                  <a:lnTo>
                    <a:pt x="1161322" y="2511024"/>
                  </a:lnTo>
                  <a:lnTo>
                    <a:pt x="1114045" y="2506561"/>
                  </a:lnTo>
                  <a:lnTo>
                    <a:pt x="1067293" y="2500368"/>
                  </a:lnTo>
                  <a:lnTo>
                    <a:pt x="1021097" y="2492479"/>
                  </a:lnTo>
                  <a:lnTo>
                    <a:pt x="975491" y="2482926"/>
                  </a:lnTo>
                  <a:lnTo>
                    <a:pt x="930507" y="2471742"/>
                  </a:lnTo>
                  <a:lnTo>
                    <a:pt x="886178" y="2458959"/>
                  </a:lnTo>
                  <a:lnTo>
                    <a:pt x="842536" y="2444610"/>
                  </a:lnTo>
                  <a:lnTo>
                    <a:pt x="799613" y="2428727"/>
                  </a:lnTo>
                  <a:lnTo>
                    <a:pt x="757442" y="2411343"/>
                  </a:lnTo>
                  <a:lnTo>
                    <a:pt x="716057" y="2392491"/>
                  </a:lnTo>
                  <a:lnTo>
                    <a:pt x="675489" y="2372202"/>
                  </a:lnTo>
                  <a:lnTo>
                    <a:pt x="635770" y="2350510"/>
                  </a:lnTo>
                  <a:lnTo>
                    <a:pt x="596934" y="2327448"/>
                  </a:lnTo>
                  <a:lnTo>
                    <a:pt x="559013" y="2303047"/>
                  </a:lnTo>
                  <a:lnTo>
                    <a:pt x="522040" y="2277340"/>
                  </a:lnTo>
                  <a:lnTo>
                    <a:pt x="486047" y="2250360"/>
                  </a:lnTo>
                  <a:lnTo>
                    <a:pt x="451066" y="2222140"/>
                  </a:lnTo>
                  <a:lnTo>
                    <a:pt x="417131" y="2192711"/>
                  </a:lnTo>
                  <a:lnTo>
                    <a:pt x="384274" y="2162107"/>
                  </a:lnTo>
                  <a:lnTo>
                    <a:pt x="352527" y="2130360"/>
                  </a:lnTo>
                  <a:lnTo>
                    <a:pt x="321923" y="2097503"/>
                  </a:lnTo>
                  <a:lnTo>
                    <a:pt x="292494" y="2063568"/>
                  </a:lnTo>
                  <a:lnTo>
                    <a:pt x="264274" y="2028587"/>
                  </a:lnTo>
                  <a:lnTo>
                    <a:pt x="237294" y="1992594"/>
                  </a:lnTo>
                  <a:lnTo>
                    <a:pt x="211587" y="1955621"/>
                  </a:lnTo>
                  <a:lnTo>
                    <a:pt x="187186" y="1917700"/>
                  </a:lnTo>
                  <a:lnTo>
                    <a:pt x="164124" y="1878864"/>
                  </a:lnTo>
                  <a:lnTo>
                    <a:pt x="142432" y="1839146"/>
                  </a:lnTo>
                  <a:lnTo>
                    <a:pt x="122143" y="1798577"/>
                  </a:lnTo>
                  <a:lnTo>
                    <a:pt x="103291" y="1757192"/>
                  </a:lnTo>
                  <a:lnTo>
                    <a:pt x="85907" y="1715021"/>
                  </a:lnTo>
                  <a:lnTo>
                    <a:pt x="70024" y="1672099"/>
                  </a:lnTo>
                  <a:lnTo>
                    <a:pt x="55675" y="1628456"/>
                  </a:lnTo>
                  <a:lnTo>
                    <a:pt x="42892" y="1584127"/>
                  </a:lnTo>
                  <a:lnTo>
                    <a:pt x="31708" y="1539143"/>
                  </a:lnTo>
                  <a:lnTo>
                    <a:pt x="22155" y="1493537"/>
                  </a:lnTo>
                  <a:lnTo>
                    <a:pt x="14266" y="1447342"/>
                  </a:lnTo>
                  <a:lnTo>
                    <a:pt x="8073" y="1400589"/>
                  </a:lnTo>
                  <a:lnTo>
                    <a:pt x="3609" y="1353313"/>
                  </a:lnTo>
                  <a:lnTo>
                    <a:pt x="907" y="1305544"/>
                  </a:lnTo>
                  <a:lnTo>
                    <a:pt x="0" y="1257318"/>
                  </a:lnTo>
                  <a:lnTo>
                    <a:pt x="2514635" y="1257318"/>
                  </a:lnTo>
                  <a:lnTo>
                    <a:pt x="2513726" y="1305545"/>
                  </a:lnTo>
                  <a:lnTo>
                    <a:pt x="2511024" y="1353313"/>
                  </a:lnTo>
                  <a:lnTo>
                    <a:pt x="2506560" y="1400590"/>
                  </a:lnTo>
                  <a:lnTo>
                    <a:pt x="2500368" y="1447342"/>
                  </a:lnTo>
                  <a:lnTo>
                    <a:pt x="2492479" y="1493538"/>
                  </a:lnTo>
                  <a:lnTo>
                    <a:pt x="2482926" y="1539144"/>
                  </a:lnTo>
                  <a:lnTo>
                    <a:pt x="2471742" y="1584128"/>
                  </a:lnTo>
                  <a:lnTo>
                    <a:pt x="2458959" y="1628457"/>
                  </a:lnTo>
                  <a:lnTo>
                    <a:pt x="2444609" y="1672099"/>
                  </a:lnTo>
                  <a:lnTo>
                    <a:pt x="2428727" y="1715022"/>
                  </a:lnTo>
                  <a:lnTo>
                    <a:pt x="2411343" y="1757192"/>
                  </a:lnTo>
                  <a:lnTo>
                    <a:pt x="2392490" y="1798578"/>
                  </a:lnTo>
                  <a:lnTo>
                    <a:pt x="2372202" y="1839146"/>
                  </a:lnTo>
                  <a:lnTo>
                    <a:pt x="2350510" y="1878865"/>
                  </a:lnTo>
                  <a:lnTo>
                    <a:pt x="2327447" y="1917700"/>
                  </a:lnTo>
                  <a:lnTo>
                    <a:pt x="2303046" y="1955621"/>
                  </a:lnTo>
                  <a:lnTo>
                    <a:pt x="2277340" y="1992594"/>
                  </a:lnTo>
                  <a:lnTo>
                    <a:pt x="2250360" y="2028588"/>
                  </a:lnTo>
                  <a:lnTo>
                    <a:pt x="2222139" y="2063568"/>
                  </a:lnTo>
                  <a:lnTo>
                    <a:pt x="2192711" y="2097503"/>
                  </a:lnTo>
                  <a:lnTo>
                    <a:pt x="2162107" y="2130360"/>
                  </a:lnTo>
                  <a:lnTo>
                    <a:pt x="2130360" y="2162107"/>
                  </a:lnTo>
                  <a:lnTo>
                    <a:pt x="2097502" y="2192711"/>
                  </a:lnTo>
                  <a:lnTo>
                    <a:pt x="2063567" y="2222140"/>
                  </a:lnTo>
                  <a:lnTo>
                    <a:pt x="2028587" y="2250360"/>
                  </a:lnTo>
                  <a:lnTo>
                    <a:pt x="1992594" y="2277340"/>
                  </a:lnTo>
                  <a:lnTo>
                    <a:pt x="1955620" y="2303047"/>
                  </a:lnTo>
                  <a:lnTo>
                    <a:pt x="1917700" y="2327448"/>
                  </a:lnTo>
                  <a:lnTo>
                    <a:pt x="1878864" y="2350511"/>
                  </a:lnTo>
                  <a:lnTo>
                    <a:pt x="1839145" y="2372202"/>
                  </a:lnTo>
                  <a:lnTo>
                    <a:pt x="1798577" y="2392491"/>
                  </a:lnTo>
                  <a:lnTo>
                    <a:pt x="1757192" y="2411343"/>
                  </a:lnTo>
                  <a:lnTo>
                    <a:pt x="1715021" y="2428727"/>
                  </a:lnTo>
                  <a:lnTo>
                    <a:pt x="1672099" y="2444610"/>
                  </a:lnTo>
                  <a:lnTo>
                    <a:pt x="1628456" y="2458959"/>
                  </a:lnTo>
                  <a:lnTo>
                    <a:pt x="1584127" y="2471742"/>
                  </a:lnTo>
                  <a:lnTo>
                    <a:pt x="1539143" y="2482926"/>
                  </a:lnTo>
                  <a:lnTo>
                    <a:pt x="1493537" y="2492479"/>
                  </a:lnTo>
                  <a:lnTo>
                    <a:pt x="1447342" y="2500368"/>
                  </a:lnTo>
                  <a:lnTo>
                    <a:pt x="1400590" y="2506561"/>
                  </a:lnTo>
                  <a:lnTo>
                    <a:pt x="1353313" y="2511024"/>
                  </a:lnTo>
                  <a:lnTo>
                    <a:pt x="1305545" y="2513726"/>
                  </a:lnTo>
                  <a:lnTo>
                    <a:pt x="1257318" y="2514634"/>
                  </a:lnTo>
                  <a:close/>
                </a:path>
              </a:pathLst>
            </a:custGeom>
            <a:solidFill>
              <a:srgbClr val="34C158"/>
            </a:solidFill>
          </p:spPr>
          <p:txBody>
            <a:bodyPr wrap="square" lIns="0" tIns="0" rIns="0" bIns="0" rtlCol="0"/>
            <a:lstStyle/>
            <a:p/>
          </p:txBody>
        </p:sp>
        <p:sp>
          <p:nvSpPr>
            <p:cNvPr id="5" name="object 5"/>
            <p:cNvSpPr/>
            <p:nvPr/>
          </p:nvSpPr>
          <p:spPr>
            <a:xfrm>
              <a:off x="5503755" y="2910785"/>
              <a:ext cx="1184910" cy="1036955"/>
            </a:xfrm>
            <a:custGeom>
              <a:rect l="l" t="t" r="r" b="b"/>
              <a:pathLst>
                <a:path w="1184909" h="1036953">
                  <a:moveTo>
                    <a:pt x="592283" y="444183"/>
                  </a:moveTo>
                  <a:lnTo>
                    <a:pt x="0" y="296122"/>
                  </a:lnTo>
                  <a:lnTo>
                    <a:pt x="0" y="148061"/>
                  </a:lnTo>
                  <a:lnTo>
                    <a:pt x="592283" y="0"/>
                  </a:lnTo>
                  <a:lnTo>
                    <a:pt x="1184490" y="148061"/>
                  </a:lnTo>
                  <a:lnTo>
                    <a:pt x="1184490" y="296122"/>
                  </a:lnTo>
                  <a:lnTo>
                    <a:pt x="592283" y="444183"/>
                  </a:lnTo>
                  <a:close/>
                </a:path>
                <a:path w="1184909" h="1036953">
                  <a:moveTo>
                    <a:pt x="592283" y="740306"/>
                  </a:moveTo>
                  <a:lnTo>
                    <a:pt x="0" y="592245"/>
                  </a:lnTo>
                  <a:lnTo>
                    <a:pt x="0" y="444183"/>
                  </a:lnTo>
                  <a:lnTo>
                    <a:pt x="592283" y="592245"/>
                  </a:lnTo>
                  <a:lnTo>
                    <a:pt x="1184490" y="592245"/>
                  </a:lnTo>
                  <a:lnTo>
                    <a:pt x="592283" y="740306"/>
                  </a:lnTo>
                  <a:close/>
                </a:path>
                <a:path w="1184909" h="1036953">
                  <a:moveTo>
                    <a:pt x="1184490" y="592245"/>
                  </a:moveTo>
                  <a:lnTo>
                    <a:pt x="592283" y="592245"/>
                  </a:lnTo>
                  <a:lnTo>
                    <a:pt x="1184490" y="444183"/>
                  </a:lnTo>
                  <a:lnTo>
                    <a:pt x="1184490" y="592245"/>
                  </a:lnTo>
                  <a:close/>
                </a:path>
                <a:path w="1184909" h="1036953">
                  <a:moveTo>
                    <a:pt x="592283" y="1036428"/>
                  </a:moveTo>
                  <a:lnTo>
                    <a:pt x="0" y="888367"/>
                  </a:lnTo>
                  <a:lnTo>
                    <a:pt x="0" y="740306"/>
                  </a:lnTo>
                  <a:lnTo>
                    <a:pt x="592283" y="888367"/>
                  </a:lnTo>
                  <a:lnTo>
                    <a:pt x="1184490" y="888367"/>
                  </a:lnTo>
                  <a:lnTo>
                    <a:pt x="592283" y="1036428"/>
                  </a:lnTo>
                  <a:close/>
                </a:path>
                <a:path w="1184909" h="1036953">
                  <a:moveTo>
                    <a:pt x="1184490" y="888367"/>
                  </a:moveTo>
                  <a:lnTo>
                    <a:pt x="592283" y="888367"/>
                  </a:lnTo>
                  <a:lnTo>
                    <a:pt x="1184490" y="740306"/>
                  </a:lnTo>
                  <a:lnTo>
                    <a:pt x="1184490" y="888367"/>
                  </a:lnTo>
                  <a:close/>
                </a:path>
              </a:pathLst>
            </a:custGeom>
            <a:solidFill>
              <a:srgbClr val="FFFFFF"/>
            </a:solidFill>
          </p:spPr>
          <p:txBody>
            <a:bodyPr wrap="square" lIns="0" tIns="0" rIns="0" bIns="0" rtlCol="0"/>
            <a:lstStyle/>
            <a:p/>
          </p:txBody>
        </p:sp>
      </p:grpSp>
      <p:sp>
        <p:nvSpPr>
          <p:cNvPr id="6" name="object 6"/>
          <p:cNvSpPr txBox="1"/>
          <p:nvPr/>
        </p:nvSpPr>
        <p:spPr>
          <a:xfrm>
            <a:off x="908454" y="1763740"/>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4283F2"/>
                </a:solidFill>
                <a:latin typeface="微软雅黑"/>
                <a:cs typeface="微软雅黑"/>
              </a:rPr>
              <a:t>征收对</a:t>
            </a:r>
            <a:r>
              <a:rPr sz="2300" b="1" spc="-50">
                <a:solidFill>
                  <a:srgbClr val="4283F2"/>
                </a:solidFill>
                <a:latin typeface="微软雅黑"/>
                <a:cs typeface="微软雅黑"/>
              </a:rPr>
              <a:t>象</a:t>
            </a:r>
            <a:endParaRPr sz="2300">
              <a:latin typeface="微软雅黑"/>
              <a:cs typeface="微软雅黑"/>
            </a:endParaRPr>
          </a:p>
        </p:txBody>
      </p:sp>
      <p:sp>
        <p:nvSpPr>
          <p:cNvPr id="7" name="object 7"/>
          <p:cNvSpPr txBox="1"/>
          <p:nvPr/>
        </p:nvSpPr>
        <p:spPr>
          <a:xfrm>
            <a:off x="908454" y="3050813"/>
            <a:ext cx="3282950" cy="614045"/>
          </a:xfrm>
          <a:prstGeom prst="rect">
            <a:avLst/>
          </a:prstGeom>
        </p:spPr>
        <p:txBody>
          <a:bodyPr vert="horz" wrap="square" lIns="0" tIns="12700" rIns="0" bIns="0" rtlCol="0">
            <a:spAutoFit/>
          </a:bodyPr>
          <a:lstStyle/>
          <a:p>
            <a:pPr marL="12700">
              <a:lnSpc>
                <a:spcPct val="100000"/>
              </a:lnSpc>
              <a:spcBef>
                <a:spcPts val="100"/>
              </a:spcBef>
            </a:pPr>
            <a:r>
              <a:rPr sz="1350" spc="-5">
                <a:latin typeface="微软雅黑"/>
                <a:cs typeface="微软雅黑"/>
              </a:rPr>
              <a:t>开采、生产、加工、销售和使用花岗岩的单</a:t>
            </a:r>
            <a:endParaRPr sz="1350">
              <a:latin typeface="微软雅黑"/>
              <a:cs typeface="微软雅黑"/>
            </a:endParaRPr>
          </a:p>
          <a:p>
            <a:pPr marL="12700">
              <a:lnSpc>
                <a:spcPct val="100000"/>
              </a:lnSpc>
              <a:spcBef>
                <a:spcPts val="1390"/>
              </a:spcBef>
            </a:pPr>
            <a:r>
              <a:rPr sz="1350" spc="-10">
                <a:latin typeface="微软雅黑"/>
                <a:cs typeface="微软雅黑"/>
              </a:rPr>
              <a:t>位和个人。</a:t>
            </a:r>
            <a:endParaRPr sz="1350">
              <a:latin typeface="微软雅黑"/>
              <a:cs typeface="微软雅黑"/>
            </a:endParaRPr>
          </a:p>
        </p:txBody>
      </p:sp>
      <p:sp>
        <p:nvSpPr>
          <p:cNvPr id="8" name="object 8"/>
          <p:cNvSpPr txBox="1"/>
          <p:nvPr/>
        </p:nvSpPr>
        <p:spPr>
          <a:xfrm>
            <a:off x="10151971" y="1763740"/>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4283F2"/>
                </a:solidFill>
                <a:latin typeface="微软雅黑"/>
                <a:cs typeface="微软雅黑"/>
              </a:rPr>
              <a:t>征收范</a:t>
            </a:r>
            <a:r>
              <a:rPr sz="2300" b="1" spc="-50">
                <a:solidFill>
                  <a:srgbClr val="4283F2"/>
                </a:solidFill>
                <a:latin typeface="微软雅黑"/>
                <a:cs typeface="微软雅黑"/>
              </a:rPr>
              <a:t>围</a:t>
            </a:r>
            <a:endParaRPr sz="2300">
              <a:latin typeface="微软雅黑"/>
              <a:cs typeface="微软雅黑"/>
            </a:endParaRPr>
          </a:p>
        </p:txBody>
      </p:sp>
      <p:sp>
        <p:nvSpPr>
          <p:cNvPr id="9" name="object 9"/>
          <p:cNvSpPr txBox="1"/>
          <p:nvPr/>
        </p:nvSpPr>
        <p:spPr>
          <a:xfrm>
            <a:off x="8075521" y="3050813"/>
            <a:ext cx="3454400" cy="996950"/>
          </a:xfrm>
          <a:prstGeom prst="rect">
            <a:avLst/>
          </a:prstGeom>
        </p:spPr>
        <p:txBody>
          <a:bodyPr vert="horz" wrap="square" lIns="0" tIns="12700" rIns="0" bIns="0" rtlCol="0">
            <a:spAutoFit/>
          </a:bodyPr>
          <a:lstStyle/>
          <a:p>
            <a:pPr marL="12700">
              <a:lnSpc>
                <a:spcPct val="100000"/>
              </a:lnSpc>
              <a:spcBef>
                <a:spcPts val="100"/>
              </a:spcBef>
            </a:pPr>
            <a:r>
              <a:rPr sz="1350" spc="-5">
                <a:latin typeface="微软雅黑"/>
                <a:cs typeface="微软雅黑"/>
              </a:rPr>
              <a:t>包括原矿、选矿、切割、打磨、雕刻等花岗</a:t>
            </a:r>
            <a:endParaRPr sz="1350">
              <a:latin typeface="微软雅黑"/>
              <a:cs typeface="微软雅黑"/>
            </a:endParaRPr>
          </a:p>
          <a:p>
            <a:pPr marL="12700">
              <a:lnSpc>
                <a:spcPct val="100000"/>
              </a:lnSpc>
              <a:spcBef>
                <a:spcPts val="1390"/>
              </a:spcBef>
            </a:pPr>
            <a:r>
              <a:rPr sz="1350" spc="-5">
                <a:latin typeface="微软雅黑"/>
                <a:cs typeface="微软雅黑"/>
              </a:rPr>
              <a:t>岩加工环节，以及花岗岩制品的销售和使用</a:t>
            </a:r>
            <a:endParaRPr sz="1350">
              <a:latin typeface="微软雅黑"/>
              <a:cs typeface="微软雅黑"/>
            </a:endParaRPr>
          </a:p>
          <a:p>
            <a:pPr marR="5080" algn="r">
              <a:lnSpc>
                <a:spcPct val="100000"/>
              </a:lnSpc>
              <a:spcBef>
                <a:spcPts val="1395"/>
              </a:spcBef>
            </a:pPr>
            <a:r>
              <a:rPr sz="1350" spc="-20">
                <a:latin typeface="微软雅黑"/>
                <a:cs typeface="微软雅黑"/>
              </a:rPr>
              <a:t>环节。</a:t>
            </a:r>
            <a:endParaRPr sz="1350">
              <a:latin typeface="微软雅黑"/>
              <a:cs typeface="微软雅黑"/>
            </a:endParaRPr>
          </a:p>
        </p:txBody>
      </p:sp>
      <p:grpSp>
        <p:nvGrpSpPr>
          <p:cNvPr id="10" name="object 10"/>
          <p:cNvGrpSpPr/>
          <p:nvPr/>
        </p:nvGrpSpPr>
        <p:grpSpPr>
          <a:xfrm>
            <a:off x="454963" y="331167"/>
            <a:ext cx="515620" cy="440055"/>
            <a:chOff x="454963" y="331167"/>
            <a:chExt cx="515620" cy="440055"/>
          </a:xfrm>
        </p:grpSpPr>
        <p:pic>
          <p:nvPicPr>
            <p:cNvPr id="11" name="object 11"/>
            <p:cNvPicPr/>
            <p:nvPr/>
          </p:nvPicPr>
          <p:blipFill>
            <a:blip r:embed="rId2"/>
            <a:stretch>
              <a:fillRect/>
            </a:stretch>
          </p:blipFill>
          <p:spPr>
            <a:xfrm>
              <a:off x="454963" y="331167"/>
              <a:ext cx="84147" cy="84146"/>
            </a:xfrm>
            <a:prstGeom prst="rect">
              <a:avLst/>
            </a:prstGeom>
          </p:spPr>
        </p:pic>
        <p:pic>
          <p:nvPicPr>
            <p:cNvPr id="12" name="object 12"/>
            <p:cNvPicPr/>
            <p:nvPr/>
          </p:nvPicPr>
          <p:blipFill>
            <a:blip r:embed="rId3"/>
            <a:stretch>
              <a:fillRect/>
            </a:stretch>
          </p:blipFill>
          <p:spPr>
            <a:xfrm>
              <a:off x="575049" y="337742"/>
              <a:ext cx="78137" cy="78136"/>
            </a:xfrm>
            <a:prstGeom prst="rect">
              <a:avLst/>
            </a:prstGeom>
          </p:spPr>
        </p:pic>
        <p:pic>
          <p:nvPicPr>
            <p:cNvPr id="13" name="object 13"/>
            <p:cNvPicPr/>
            <p:nvPr/>
          </p:nvPicPr>
          <p:blipFill>
            <a:blip r:embed="rId4"/>
            <a:stretch>
              <a:fillRect/>
            </a:stretch>
          </p:blipFill>
          <p:spPr>
            <a:xfrm>
              <a:off x="689124" y="339459"/>
              <a:ext cx="74704" cy="74703"/>
            </a:xfrm>
            <a:prstGeom prst="rect">
              <a:avLst/>
            </a:prstGeom>
          </p:spPr>
        </p:pic>
        <p:pic>
          <p:nvPicPr>
            <p:cNvPr id="14" name="object 14"/>
            <p:cNvPicPr/>
            <p:nvPr/>
          </p:nvPicPr>
          <p:blipFill>
            <a:blip r:embed="rId5"/>
            <a:stretch>
              <a:fillRect/>
            </a:stretch>
          </p:blipFill>
          <p:spPr>
            <a:xfrm>
              <a:off x="799767" y="348429"/>
              <a:ext cx="69238" cy="69237"/>
            </a:xfrm>
            <a:prstGeom prst="rect">
              <a:avLst/>
            </a:prstGeom>
          </p:spPr>
        </p:pic>
        <p:pic>
          <p:nvPicPr>
            <p:cNvPr id="15" name="object 15"/>
            <p:cNvPicPr/>
            <p:nvPr/>
          </p:nvPicPr>
          <p:blipFill>
            <a:blip r:embed="rId6"/>
            <a:stretch>
              <a:fillRect/>
            </a:stretch>
          </p:blipFill>
          <p:spPr>
            <a:xfrm>
              <a:off x="904944" y="344296"/>
              <a:ext cx="65594" cy="65593"/>
            </a:xfrm>
            <a:prstGeom prst="rect">
              <a:avLst/>
            </a:prstGeom>
          </p:spPr>
        </p:pic>
        <p:pic>
          <p:nvPicPr>
            <p:cNvPr id="16" name="object 16"/>
            <p:cNvPicPr/>
            <p:nvPr/>
          </p:nvPicPr>
          <p:blipFill>
            <a:blip r:embed="rId7"/>
            <a:stretch>
              <a:fillRect/>
            </a:stretch>
          </p:blipFill>
          <p:spPr>
            <a:xfrm>
              <a:off x="454963" y="448941"/>
              <a:ext cx="84147" cy="84146"/>
            </a:xfrm>
            <a:prstGeom prst="rect">
              <a:avLst/>
            </a:prstGeom>
          </p:spPr>
        </p:pic>
        <p:pic>
          <p:nvPicPr>
            <p:cNvPr id="17" name="object 17"/>
            <p:cNvPicPr/>
            <p:nvPr/>
          </p:nvPicPr>
          <p:blipFill>
            <a:blip r:embed="rId3"/>
            <a:stretch>
              <a:fillRect/>
            </a:stretch>
          </p:blipFill>
          <p:spPr>
            <a:xfrm>
              <a:off x="575049" y="455516"/>
              <a:ext cx="78137" cy="78136"/>
            </a:xfrm>
            <a:prstGeom prst="rect">
              <a:avLst/>
            </a:prstGeom>
          </p:spPr>
        </p:pic>
        <p:pic>
          <p:nvPicPr>
            <p:cNvPr id="18" name="object 18"/>
            <p:cNvPicPr/>
            <p:nvPr/>
          </p:nvPicPr>
          <p:blipFill>
            <a:blip r:embed="rId4"/>
            <a:stretch>
              <a:fillRect/>
            </a:stretch>
          </p:blipFill>
          <p:spPr>
            <a:xfrm>
              <a:off x="689124" y="457232"/>
              <a:ext cx="74703" cy="74704"/>
            </a:xfrm>
            <a:prstGeom prst="rect">
              <a:avLst/>
            </a:prstGeom>
          </p:spPr>
        </p:pic>
        <p:pic>
          <p:nvPicPr>
            <p:cNvPr id="19" name="object 19"/>
            <p:cNvPicPr/>
            <p:nvPr/>
          </p:nvPicPr>
          <p:blipFill>
            <a:blip r:embed="rId8"/>
            <a:stretch>
              <a:fillRect/>
            </a:stretch>
          </p:blipFill>
          <p:spPr>
            <a:xfrm>
              <a:off x="799767" y="466202"/>
              <a:ext cx="69237" cy="69237"/>
            </a:xfrm>
            <a:prstGeom prst="rect">
              <a:avLst/>
            </a:prstGeom>
          </p:spPr>
        </p:pic>
        <p:pic>
          <p:nvPicPr>
            <p:cNvPr id="20" name="object 20"/>
            <p:cNvPicPr/>
            <p:nvPr/>
          </p:nvPicPr>
          <p:blipFill>
            <a:blip r:embed="rId7"/>
            <a:stretch>
              <a:fillRect/>
            </a:stretch>
          </p:blipFill>
          <p:spPr>
            <a:xfrm>
              <a:off x="454963" y="566714"/>
              <a:ext cx="84147" cy="84146"/>
            </a:xfrm>
            <a:prstGeom prst="rect">
              <a:avLst/>
            </a:prstGeom>
          </p:spPr>
        </p:pic>
        <p:pic>
          <p:nvPicPr>
            <p:cNvPr id="21" name="object 21"/>
            <p:cNvPicPr/>
            <p:nvPr/>
          </p:nvPicPr>
          <p:blipFill>
            <a:blip r:embed="rId6"/>
            <a:stretch>
              <a:fillRect/>
            </a:stretch>
          </p:blipFill>
          <p:spPr>
            <a:xfrm>
              <a:off x="904944" y="462069"/>
              <a:ext cx="65594" cy="65594"/>
            </a:xfrm>
            <a:prstGeom prst="rect">
              <a:avLst/>
            </a:prstGeom>
          </p:spPr>
        </p:pic>
        <p:pic>
          <p:nvPicPr>
            <p:cNvPr id="22" name="object 22"/>
            <p:cNvPicPr/>
            <p:nvPr/>
          </p:nvPicPr>
          <p:blipFill>
            <a:blip r:embed="rId9"/>
            <a:stretch>
              <a:fillRect/>
            </a:stretch>
          </p:blipFill>
          <p:spPr>
            <a:xfrm>
              <a:off x="575049" y="573290"/>
              <a:ext cx="78137" cy="78136"/>
            </a:xfrm>
            <a:prstGeom prst="rect">
              <a:avLst/>
            </a:prstGeom>
          </p:spPr>
        </p:pic>
        <p:pic>
          <p:nvPicPr>
            <p:cNvPr id="23" name="object 23"/>
            <p:cNvPicPr/>
            <p:nvPr/>
          </p:nvPicPr>
          <p:blipFill>
            <a:blip r:embed="rId10"/>
            <a:stretch>
              <a:fillRect/>
            </a:stretch>
          </p:blipFill>
          <p:spPr>
            <a:xfrm>
              <a:off x="689124" y="575006"/>
              <a:ext cx="74703" cy="74704"/>
            </a:xfrm>
            <a:prstGeom prst="rect">
              <a:avLst/>
            </a:prstGeom>
          </p:spPr>
        </p:pic>
        <p:pic>
          <p:nvPicPr>
            <p:cNvPr id="24" name="object 24"/>
            <p:cNvPicPr/>
            <p:nvPr/>
          </p:nvPicPr>
          <p:blipFill>
            <a:blip r:embed="rId8"/>
            <a:stretch>
              <a:fillRect/>
            </a:stretch>
          </p:blipFill>
          <p:spPr>
            <a:xfrm>
              <a:off x="799767" y="583976"/>
              <a:ext cx="69237" cy="69237"/>
            </a:xfrm>
            <a:prstGeom prst="rect">
              <a:avLst/>
            </a:prstGeom>
          </p:spPr>
        </p:pic>
        <p:pic>
          <p:nvPicPr>
            <p:cNvPr id="25" name="object 25"/>
            <p:cNvPicPr/>
            <p:nvPr/>
          </p:nvPicPr>
          <p:blipFill>
            <a:blip r:embed="rId6"/>
            <a:stretch>
              <a:fillRect/>
            </a:stretch>
          </p:blipFill>
          <p:spPr>
            <a:xfrm>
              <a:off x="904944" y="579843"/>
              <a:ext cx="65594" cy="65594"/>
            </a:xfrm>
            <a:prstGeom prst="rect">
              <a:avLst/>
            </a:prstGeom>
          </p:spPr>
        </p:pic>
        <p:pic>
          <p:nvPicPr>
            <p:cNvPr id="26" name="object 26"/>
            <p:cNvPicPr/>
            <p:nvPr/>
          </p:nvPicPr>
          <p:blipFill>
            <a:blip r:embed="rId2"/>
            <a:stretch>
              <a:fillRect/>
            </a:stretch>
          </p:blipFill>
          <p:spPr>
            <a:xfrm>
              <a:off x="454963" y="684488"/>
              <a:ext cx="84147" cy="84146"/>
            </a:xfrm>
            <a:prstGeom prst="rect">
              <a:avLst/>
            </a:prstGeom>
          </p:spPr>
        </p:pic>
        <p:pic>
          <p:nvPicPr>
            <p:cNvPr id="27" name="object 27"/>
            <p:cNvPicPr/>
            <p:nvPr/>
          </p:nvPicPr>
          <p:blipFill>
            <a:blip r:embed="rId4"/>
            <a:stretch>
              <a:fillRect/>
            </a:stretch>
          </p:blipFill>
          <p:spPr>
            <a:xfrm>
              <a:off x="689124" y="692780"/>
              <a:ext cx="74703" cy="74704"/>
            </a:xfrm>
            <a:prstGeom prst="rect">
              <a:avLst/>
            </a:prstGeom>
          </p:spPr>
        </p:pic>
        <p:pic>
          <p:nvPicPr>
            <p:cNvPr id="28" name="object 28"/>
            <p:cNvPicPr/>
            <p:nvPr/>
          </p:nvPicPr>
          <p:blipFill>
            <a:blip r:embed="rId9"/>
            <a:stretch>
              <a:fillRect/>
            </a:stretch>
          </p:blipFill>
          <p:spPr>
            <a:xfrm>
              <a:off x="575049" y="691063"/>
              <a:ext cx="78137" cy="78136"/>
            </a:xfrm>
            <a:prstGeom prst="rect">
              <a:avLst/>
            </a:prstGeom>
          </p:spPr>
        </p:pic>
        <p:pic>
          <p:nvPicPr>
            <p:cNvPr id="29" name="object 29"/>
            <p:cNvPicPr/>
            <p:nvPr/>
          </p:nvPicPr>
          <p:blipFill>
            <a:blip r:embed="rId5"/>
            <a:stretch>
              <a:fillRect/>
            </a:stretch>
          </p:blipFill>
          <p:spPr>
            <a:xfrm>
              <a:off x="799767" y="701750"/>
              <a:ext cx="69237" cy="69237"/>
            </a:xfrm>
            <a:prstGeom prst="rect">
              <a:avLst/>
            </a:prstGeom>
          </p:spPr>
        </p:pic>
        <p:pic>
          <p:nvPicPr>
            <p:cNvPr id="30" name="object 30"/>
            <p:cNvPicPr/>
            <p:nvPr/>
          </p:nvPicPr>
          <p:blipFill>
            <a:blip r:embed="rId6"/>
            <a:stretch>
              <a:fillRect/>
            </a:stretch>
          </p:blipFill>
          <p:spPr>
            <a:xfrm>
              <a:off x="904944" y="697617"/>
              <a:ext cx="65594" cy="65594"/>
            </a:xfrm>
            <a:prstGeom prst="rect">
              <a:avLst/>
            </a:prstGeom>
          </p:spPr>
        </p:pic>
      </p:grpSp>
      <p:sp>
        <p:nvSpPr>
          <p:cNvPr id="31" name="object 31"/>
          <p:cNvSpPr txBox="1">
            <a:spLocks noGrp="1"/>
          </p:cNvSpPr>
          <p:nvPr>
            <p:ph type="title"/>
          </p:nvPr>
        </p:nvSpPr>
        <p:spPr>
          <a:prstGeom prst="rect">
            <a:avLst/>
          </a:prstGeom>
        </p:spPr>
        <p:txBody>
          <a:bodyPr vert="horz" wrap="square" lIns="0" tIns="62446" rIns="0" bIns="0" rtlCol="0">
            <a:spAutoFit/>
          </a:bodyPr>
          <a:lstStyle/>
          <a:p>
            <a:pPr marL="12700">
              <a:lnSpc>
                <a:spcPct val="100000"/>
              </a:lnSpc>
              <a:spcBef>
                <a:spcPts val="100"/>
              </a:spcBef>
            </a:pPr>
            <a:r>
              <a:rPr sz="3000" spc="-5">
                <a:solidFill>
                  <a:srgbClr val="4283F2"/>
                </a:solidFill>
              </a:rPr>
              <a:t>花岗岩税目的征收对象和范围</a:t>
            </a:r>
            <a:endParaRPr sz="30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https://d.book118.com/046242110123010100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微软雅黑</vt:lpstr>
      <vt:lpstr>Office Theme</vt:lpstr>
      <vt:lpstr>2023</vt:lpstr>
      <vt:lpstr>2023</vt:lpstr>
      <vt:lpstr>2023</vt:lpstr>
      <vt:lpstr>报告目的和背景</vt:lpstr>
      <vt:lpstr>报告范围和方法</vt:lpstr>
      <vt:lpstr>2023</vt:lpstr>
      <vt:lpstr>资源税的定义和作用</vt:lpstr>
      <vt:lpstr>资源税的征收对象和范围</vt:lpstr>
      <vt:lpstr>资源税的税率和计征方式</vt:lpstr>
      <vt:lpstr>2023</vt:lpstr>
      <vt:lpstr>花岗岩的定义和分类</vt:lpstr>
      <vt:lpstr>花岗岩税目的征收对象和范围</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2024-09-24T14:39:11.034</cp:lastPrinted>
  <dcterms:created xsi:type="dcterms:W3CDTF">2024-09-24T06:39:11Z</dcterms:created>
  <dcterms:modified xsi:type="dcterms:W3CDTF">2024-09-24T06:39:12Z</dcterms:modified>
</cp:coreProperties>
</file>