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IBPMAR+MS-UIGothic"/>
      <p:regular r:id="rId21"/>
    </p:embeddedFont>
    <p:embeddedFont>
      <p:font typeface="JPTBIC+BRLBPK+ArialMT"/>
      <p:regular r:id="rId22"/>
    </p:embeddedFont>
    <p:embeddedFont>
      <p:font typeface="UARQTJ+FMIFHR+MicrosoftYaHei"/>
      <p:regular r:id="rId23"/>
    </p:embeddedFont>
    <p:embeddedFont>
      <p:font typeface="GSDHIO+FNDCVC+MicrosoftYaHei-Bold"/>
      <p:regular r:id="rId24"/>
    </p:embeddedFont>
    <p:embeddedFont>
      <p:font typeface="TFUHIQ+FMIFHR+MicrosoftYaHei"/>
      <p:regular r:id="rId25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font" Target="fonts/font5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AB8C6-E01A-429F-B9C2-4EC7A6242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460E4-87D8-4437-AB37-D5B8CD55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4A96D-6897-4681-ABCF-437A7B132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1B906-4E0B-40B1-BF6A-1F64FD07E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1D5D6-EAA7-43D1-B833-A7AA9F8D1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D3BA5-14D5-4B3A-90C1-63D303996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75E40-EA2E-4C3E-8FF9-FDEC93C64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6051B-E097-4C16-A737-08BA3BC9E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E725E-69F0-4DA2-A264-46D12A37E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AEACC-E9BE-47B6-A7CF-86FD607D2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F112F-C104-416F-BCDC-E10E925D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13122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53360" y="2655637"/>
            <a:ext cx="7689532" cy="190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IBPMAR+MS-UIGothic"/>
                <a:cs typeface="IBPMAR+MS-UIGothic"/>
              </a:rPr>
              <a:t>用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4050">
                <a:solidFill>
                  <a:srgbClr val="CD5095"/>
                </a:solidFill>
                <a:latin typeface="IBPMAR+MS-UIGothic"/>
                <a:cs typeface="IBPMAR+MS-UIGothic"/>
              </a:rPr>
              <a:t>之抗生素使用指南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护</a:t>
            </a:r>
            <a:r>
              <a:rPr sz="4050">
                <a:solidFill>
                  <a:srgbClr val="CD5095"/>
                </a:solidFill>
                <a:latin typeface="IBPMAR+MS-UIGothic"/>
                <a:cs typeface="IBPMAR+MS-UIGothic"/>
              </a:rPr>
              <a:t>理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</a:p>
          <a:p>
            <a:pPr marL="3086099" marR="0">
              <a:lnSpc>
                <a:spcPts val="4050"/>
              </a:lnSpc>
              <a:spcBef>
                <a:spcPts val="81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IBPMAR+MS-UIGothic"/>
                <a:cs typeface="IBPMA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8361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JPTBIC+BRLBPK+ArialMT"/>
                <a:cs typeface="JPTBIC+BRLBPK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抗生素的合理使用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3396170"/>
            <a:ext cx="5140902" cy="2463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JPTBIC+BRLBPK+ArialMT"/>
                <a:cs typeface="JPTBIC+BRLBPK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抗生素的不良反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JPTBIC+BRLBPK+ArialMT"/>
                <a:cs typeface="JPTBIC+BRLBPK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抗生素的耐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性与抗菌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物管理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JPTBIC+BRLBPK+ArialMT"/>
                <a:cs typeface="JPTBIC+BRLBPK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特殊人群抗生素的使用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JPTBIC+BRLBPK+ArialMT"/>
                <a:cs typeface="JPTBIC+BRLBPK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抗生素使用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误</a:t>
            </a:r>
            <a:r>
              <a:rPr sz="2400">
                <a:solidFill>
                  <a:srgbClr val="CD5095"/>
                </a:solidFill>
                <a:latin typeface="IBPMAR+MS-UIGothic"/>
                <a:cs typeface="IBPMAR+MS-UIGothic"/>
              </a:rPr>
              <a:t>区与注意事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UARQTJ+FMIFHR+MicrosoftYaHei"/>
                <a:cs typeface="UARQTJ+FMIFHR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GSDHIO+FNDCVC+MicrosoftYaHei-Bold"/>
                <a:cs typeface="GSDHIO+FNDCV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2971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BPMAR+MS-UIGothic"/>
                <a:cs typeface="IBPMAR+MS-UIGothic"/>
              </a:rPr>
              <a:t>抗生素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3600">
                <a:solidFill>
                  <a:srgbClr val="000000"/>
                </a:solidFill>
                <a:latin typeface="IBPMAR+MS-UIGothic"/>
                <a:cs typeface="IBPMAR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抗生素的定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与分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抗生素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45445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指由微生物（包括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菌、真菌、放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菌属）或高等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植物在生活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程中所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生的具有抗病原体或其他活性的一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谢产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物，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能干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其他生活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育功能的化学物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4164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IBPMAR+MS-UIGothic"/>
                <a:cs typeface="IBPMAR+MS-UIGothic"/>
              </a:rPr>
              <a:t>分</a:t>
            </a:r>
            <a:r>
              <a:rPr sz="1550">
                <a:solidFill>
                  <a:srgbClr val="9E84D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567408"/>
            <a:ext cx="552582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抗生素种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繁多，按其化学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构可分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FUHIQ+FMIFHR+MicrosoftYaHei"/>
                <a:cs typeface="TFUHIQ+FMIFHR+MicrosoftYaHei"/>
              </a:rPr>
              <a:t>β-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酰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、氨基糖苷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酯类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、四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、氟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喹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酮类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、糖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肽类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、磺胺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抗生素的作用机制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936110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抑制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细</a:t>
            </a: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菌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细</a:t>
            </a: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胞壁合成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2357608"/>
            <a:ext cx="42052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抑制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胞壁的合成，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264526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死亡。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352678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IBPMAR+MS-UIGothic"/>
                <a:cs typeface="IBPMAR+MS-UIGothic"/>
              </a:rPr>
              <a:t>破坏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细</a:t>
            </a:r>
            <a:r>
              <a:rPr sz="1550" spc="25">
                <a:solidFill>
                  <a:srgbClr val="EF62B0"/>
                </a:solidFill>
                <a:latin typeface="IBPMAR+MS-UIGothic"/>
                <a:cs typeface="IBPMAR+MS-UIGothic"/>
              </a:rPr>
              <a:t>菌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细</a:t>
            </a:r>
            <a:r>
              <a:rPr sz="1550" spc="25">
                <a:solidFill>
                  <a:srgbClr val="EF62B0"/>
                </a:solidFill>
                <a:latin typeface="IBPMAR+MS-UIGothic"/>
                <a:cs typeface="IBPMAR+MS-UIGothic"/>
              </a:rPr>
              <a:t>胞膜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4365" y="3974953"/>
            <a:ext cx="4271448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破坏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胞膜的完整性，使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胞膜通透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性增加，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菌死亡。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4365" y="5219060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IBPMAR+MS-UIGothic"/>
                <a:cs typeface="IBPMAR+MS-UIGothic"/>
              </a:rPr>
              <a:t>抑制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细</a:t>
            </a:r>
            <a:r>
              <a:rPr sz="1550" spc="25">
                <a:solidFill>
                  <a:srgbClr val="B7468F"/>
                </a:solidFill>
                <a:latin typeface="IBPMAR+MS-UIGothic"/>
                <a:cs typeface="IBPMAR+MS-UIGothic"/>
              </a:rPr>
              <a:t>菌蛋白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B7468F"/>
                </a:solidFill>
                <a:latin typeface="IBPMAR+MS-UIGothic"/>
                <a:cs typeface="IBPMAR+MS-UIGothic"/>
              </a:rPr>
              <a:t>合成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4365" y="5648178"/>
            <a:ext cx="427144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抑制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合成的起始、延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止等步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菌无法合成自身所需的蛋白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而死亡。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抗生素的适用范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与注意事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适用范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抗生素主要用于治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疗细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菌感染，如肺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炎、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道感染、皮肤感染等。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BPMAR+MS-UIGothic"/>
                <a:cs typeface="IBPMAR+MS-UIGothic"/>
              </a:rPr>
              <a:t>注意事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在使用抗生素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遵循医生的建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避免自行使用或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滥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用抗生素。同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敏体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的患者，在使用抗生素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时应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敏反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BPMAR+MS-UIGothic"/>
                <a:cs typeface="IBPMAR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GSDHIO+FNDCVC+MicrosoftYaHei-Bold"/>
                <a:cs typeface="GSDHIO+FNDCV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BPMAR+MS-UIGothic"/>
                <a:cs typeface="IBPMAR+MS-UIGothic"/>
              </a:rPr>
              <a:t>抗生素的合理使用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用原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BPMAR+MS-UIGothic"/>
                <a:cs typeface="IBPMAR+MS-UIGothic"/>
              </a:rPr>
              <a:t>根据感染病原体种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类选择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BPMAR+MS-UIGothic"/>
                <a:cs typeface="IBPMAR+MS-UIGothic"/>
              </a:rPr>
              <a:t>根据患者情况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0448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根据患者的年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、性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、体重、肝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功能状况以及是否存在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敏史等因素，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适合患者的抗生素。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不同的病原体，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应选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用相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的抗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生素，避免盲目使用。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BPMAR+MS-UIGothic"/>
                <a:cs typeface="IBPMAR+MS-UIGothic"/>
              </a:rPr>
              <a:t>根据感染部位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不同感染部位的病原体种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和数量不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同，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应选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感染部位作用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较强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的抗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生素。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给药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途径与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给药</a:t>
            </a: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途径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根据感染部位和病情，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口服、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肌肉注射、静脉注射等合适的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途径。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剂</a:t>
            </a:r>
            <a:r>
              <a:rPr sz="1550">
                <a:solidFill>
                  <a:srgbClr val="CD5095"/>
                </a:solidFill>
                <a:latin typeface="IBPMAR+MS-UIGothic"/>
                <a:cs typeface="IBPMAR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根据患者的体重、病情和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物种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算并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予适当的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量，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效并减少不良反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合用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与配伍禁忌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联</a:t>
            </a:r>
            <a:r>
              <a:rPr sz="2300" spc="25">
                <a:solidFill>
                  <a:srgbClr val="CD5095"/>
                </a:solidFill>
                <a:latin typeface="IBPMAR+MS-UIGothic"/>
                <a:cs typeface="IBPMAR+MS-UIGothic"/>
              </a:rPr>
              <a:t>合用</a:t>
            </a:r>
            <a:r>
              <a:rPr sz="2300" spc="23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CD5095"/>
                </a:solidFill>
                <a:latin typeface="IBPMAR+MS-UIGothic"/>
                <a:cs typeface="IBPMAR+MS-UIGothic"/>
              </a:rPr>
              <a:t>原</a:t>
            </a:r>
            <a:r>
              <a:rPr sz="2300">
                <a:solidFill>
                  <a:srgbClr val="CD5095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在某些情况下，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合使用两种或多种抗生素可以增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强疗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效，但需遵循合理的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合用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，避免不必要的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物相互作用。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IBPMAR+MS-UIGothic"/>
                <a:cs typeface="IBPMAR+MS-UIGothic"/>
              </a:rPr>
              <a:t>配伍禁忌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了解不同抗生素之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的配伍禁忌，避免因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物相互作用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效降低或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生不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良反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BPMAR+MS-UIGothic"/>
                <a:cs typeface="IBPMA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GSDHIO+FNDCVC+MicrosoftYaHei-Bold"/>
                <a:cs typeface="GSDHIO+FNDCV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BPMAR+MS-UIGothic"/>
                <a:cs typeface="IBPMAR+MS-UIGothic"/>
              </a:rPr>
              <a:t>抗生素的不良反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600">
                <a:solidFill>
                  <a:srgbClr val="000000"/>
                </a:solidFill>
                <a:latin typeface="IBPMAR+MS-UIGothic"/>
                <a:cs typeface="IBPMAR+MS-UIGothic"/>
              </a:rPr>
              <a:t>与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3600">
                <a:solidFill>
                  <a:srgbClr val="000000"/>
                </a:solidFill>
                <a:latin typeface="IBPMAR+MS-UIGothic"/>
                <a:cs typeface="IBPMAR+MS-UIGothic"/>
              </a:rPr>
              <a:t>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抗生素的不良反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应类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敏反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抗菌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物相关性腹泻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56163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如皮疹、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荨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麻疹、呼吸困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由于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道菌群失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引起的腹泻。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毒性反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耳毒性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如肝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肾脏损伤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，神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218169" y="52487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影响听力，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可致耳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聋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0373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毒性等。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抗生素的不良反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应预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84539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UARQTJ+FMIFHR+MicrosoftYaHei"/>
                <a:cs typeface="UARQTJ+FMIFH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21429" y="28549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UARQTJ+FMIFHR+MicrosoftYaHei"/>
                <a:cs typeface="UARQTJ+FMIFH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63029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UARQTJ+FMIFHR+MicrosoftYaHei"/>
                <a:cs typeface="UARQTJ+FMIFH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087484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UARQTJ+FMIFHR+MicrosoftYaHei"/>
                <a:cs typeface="UARQTJ+FMIFH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96694" y="38709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严</a:t>
            </a:r>
            <a:r>
              <a:rPr sz="1550" spc="25">
                <a:solidFill>
                  <a:srgbClr val="CD5095"/>
                </a:solidFill>
                <a:latin typeface="IBPMAR+MS-UIGothic"/>
                <a:cs typeface="IBPMAR+MS-UIGothic"/>
              </a:rPr>
              <a:t>格掌握适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CD5095"/>
                </a:solidFill>
                <a:latin typeface="IBPMAR+MS-UIGothic"/>
                <a:cs typeface="IBPMAR+MS-UIGothic"/>
              </a:rPr>
              <a:t>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30675" y="38709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剂</a:t>
            </a:r>
            <a:r>
              <a:rPr sz="1550" spc="25">
                <a:solidFill>
                  <a:srgbClr val="EF62B0"/>
                </a:solidFill>
                <a:latin typeface="IBPMAR+MS-UIGothic"/>
                <a:cs typeface="IBPMAR+MS-UIGothic"/>
              </a:rPr>
              <a:t>量和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EF62B0"/>
                </a:solidFill>
                <a:latin typeface="IBPMAR+MS-UIGothic"/>
                <a:cs typeface="IBPMAR+MS-UIGothic"/>
              </a:rPr>
              <a:t>程合理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71944" y="38709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IBPMAR+MS-UIGothic"/>
                <a:cs typeface="IBPMAR+MS-UIGothic"/>
              </a:rPr>
              <a:t>注意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B7468F"/>
                </a:solidFill>
                <a:latin typeface="IBPMAR+MS-UIGothic"/>
                <a:cs typeface="IBPMAR+MS-UIGothic"/>
              </a:rPr>
              <a:t>察不良反</a:t>
            </a:r>
            <a:r>
              <a:rPr sz="1550">
                <a:solidFill>
                  <a:srgbClr val="B7468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96425" y="38709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IBPMAR+MS-UIGothic"/>
                <a:cs typeface="IBPMAR+MS-UIGothic"/>
              </a:rPr>
              <a:t>避免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联</a:t>
            </a:r>
            <a:r>
              <a:rPr sz="1550" spc="25">
                <a:solidFill>
                  <a:srgbClr val="9E84D2"/>
                </a:solidFill>
                <a:latin typeface="IBPMAR+MS-UIGothic"/>
                <a:cs typeface="IBPMAR+MS-UIGothic"/>
              </a:rPr>
              <a:t>合用</a:t>
            </a:r>
            <a:r>
              <a:rPr sz="1550">
                <a:solidFill>
                  <a:srgbClr val="9E84D2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39494" y="4405483"/>
            <a:ext cx="24969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根据病情和病原体种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，合理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用抗生素。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95700" y="440548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遵循医嘱，避免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量或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少使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52540" y="440548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如出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不适症状，及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告知医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08744" y="440548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尽量减少不必要的抗生素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合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3695700" y="469313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用抗生素。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352540" y="469313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生。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9008744" y="469313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BPMAR+MS-UIGothic"/>
                <a:cs typeface="IBPMAR+MS-UIGothic"/>
              </a:rPr>
              <a:t>使用。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抗生素不良反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理与救治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IBPMAR+MS-UIGothic"/>
                <a:cs typeface="IBPMAR+MS-UIGothic"/>
              </a:rPr>
              <a:t>立即停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FFFFFF"/>
                </a:solidFill>
                <a:latin typeface="IBPMAR+MS-UIGothic"/>
                <a:cs typeface="IBPMAR+MS-UIGothic"/>
              </a:rPr>
              <a:t>症治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2000" spc="25">
                <a:solidFill>
                  <a:srgbClr val="FFFFFF"/>
                </a:solidFill>
                <a:latin typeface="IBPMAR+MS-UIGothic"/>
                <a:cs typeface="IBPMAR+MS-UIGothic"/>
              </a:rPr>
              <a:t>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2000" spc="25">
                <a:solidFill>
                  <a:srgbClr val="FFFFFF"/>
                </a:solidFill>
                <a:latin typeface="IBPMAR+MS-UIGothic"/>
                <a:cs typeface="IBPMAR+MS-UIGothic"/>
              </a:rPr>
              <a:t>告与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时报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告不良反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，并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做好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，以便后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分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理。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一旦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不良反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根据不良反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型，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不良反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应进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察病情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化。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6460" y="53540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立即停止使用抗生素。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56806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采取相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症治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IBPMAR+MS-UIGothic"/>
                <a:cs typeface="IBPMAR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GSDHIO+FNDCVC+MicrosoftYaHei-Bold"/>
                <a:cs typeface="GSDHIO+FNDCVC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736091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BPMAR+MS-UIGothic"/>
                <a:cs typeface="IBPMAR+MS-UIGothic"/>
              </a:rPr>
              <a:t>抗生素的耐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3600">
                <a:solidFill>
                  <a:srgbClr val="000000"/>
                </a:solidFill>
                <a:latin typeface="IBPMAR+MS-UIGothic"/>
                <a:cs typeface="IBPMAR+MS-UIGothic"/>
              </a:rPr>
              <a:t>性与抗菌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3600">
                <a:solidFill>
                  <a:srgbClr val="000000"/>
                </a:solidFill>
                <a:latin typeface="IBPMAR+MS-UIGothic"/>
                <a:cs typeface="IBPMAR+MS-UIGothic"/>
              </a:rPr>
              <a:t>物管理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抗生素的耐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性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CD5095"/>
                </a:solidFill>
                <a:latin typeface="IBPMAR+MS-UIGothic"/>
                <a:cs typeface="IBPMAR+MS-UIGothic"/>
              </a:rPr>
              <a:t>生机制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9925" y="2811373"/>
            <a:ext cx="97869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F62B0"/>
                </a:solidFill>
                <a:latin typeface="GSDHIO+FNDCVC+MicrosoftYaHei-Bold"/>
                <a:cs typeface="GSDHIO+FNDCVC+MicrosoftYaHei-Bold"/>
              </a:rPr>
              <a:t>100%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97810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GSDHIO+FNDCVC+MicrosoftYaHei-Bold"/>
                <a:cs typeface="GSDHIO+FNDCVC+MicrosoftYaHei-Bold"/>
              </a:rPr>
              <a:t>80%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75725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B7468F"/>
                </a:solidFill>
                <a:latin typeface="GSDHIO+FNDCVC+MicrosoftYaHei-Bold"/>
                <a:cs typeface="GSDHIO+FNDCVC+MicrosoftYaHei-Bold"/>
              </a:rPr>
              <a:t>80%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90870" y="34677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IBPMAR+MS-UIGothic"/>
                <a:cs typeface="IBPMAR+MS-UIGothic"/>
              </a:rPr>
              <a:t>自然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478404" y="365442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IBPMAR+MS-UIGothic"/>
                <a:cs typeface="IBPMAR+MS-UIGothic"/>
              </a:rPr>
              <a:t>抗生素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滥</a:t>
            </a:r>
            <a:r>
              <a:rPr sz="1550">
                <a:solidFill>
                  <a:srgbClr val="FFFEFE"/>
                </a:solidFill>
                <a:latin typeface="IBPMAR+MS-UIGothic"/>
                <a:cs typeface="IBPMAR+MS-UIGothic"/>
              </a:rPr>
              <a:t>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04909" y="365442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IBPMAR+MS-UIGothic"/>
                <a:cs typeface="IBPMAR+MS-UIGothic"/>
              </a:rPr>
              <a:t>基因突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40535" y="4051153"/>
            <a:ext cx="2760345" cy="675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不合理的抗生素使用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致病菌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生抗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性，使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物失去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23530" y="4051153"/>
            <a:ext cx="2694109" cy="675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病菌基因突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变产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生抗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性，使其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抗生素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生抵抗力。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853304" y="4087983"/>
            <a:ext cx="2694109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在自然界中，病菌本身就存在抗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性基因，抗生素的使用只是加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速了抗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性基因的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EFE"/>
                </a:solidFill>
                <a:latin typeface="IBPMAR+MS-UIGothic"/>
                <a:cs typeface="IBPMAR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https://d.book118.com/047013122010006036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IBPMAR+MS-UIGothic</vt:lpstr>
      <vt:lpstr>SimSun</vt:lpstr>
      <vt:lpstr>JPTBIC+BRLBPK+ArialMT</vt:lpstr>
      <vt:lpstr>Times New Roman</vt:lpstr>
      <vt:lpstr>UARQTJ+FMIFHR+MicrosoftYaHei</vt:lpstr>
      <vt:lpstr>GSDHIO+FNDCVC+MicrosoftYaHei-Bold</vt:lpstr>
      <vt:lpstr>TFUHIQ+FMIFHR+MicrosoftYaHei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2024-09-10T19:13:51.149</cp:lastPrinted>
  <dcterms:created xsi:type="dcterms:W3CDTF">2024-09-10T11:13:51Z</dcterms:created>
  <dcterms:modified xsi:type="dcterms:W3CDTF">2024-09-10T11:13:52Z</dcterms:modified>
</cp:coreProperties>
</file>