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TBHWM+MS-UIGothic"/>
      <p:regular r:id="rId15"/>
    </p:embeddedFont>
    <p:embeddedFont>
      <p:font typeface="HJTUAS+OOJLTI+ArialMT"/>
      <p:regular r:id="rId16"/>
    </p:embeddedFont>
    <p:embeddedFont>
      <p:font typeface="VQGSDH+NVSBOW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90717-19F9-429F-A24D-15FEC2489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5F630-F2A4-4C94-A8F3-5A4172D5D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403E5-1356-4315-B330-42EC24C20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62762E-9E7E-4A7E-8F82-7C29B9C98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807BD-D290-4EA7-8312-DDB927CBB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519CF2-CE3C-4BD3-820C-78D29E5A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1C4EAA-ECC2-488C-BEC6-9D61FBF33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5B6B9-59FB-448D-AAD0-501D4AC25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13E8F-CBCD-4788-B8E1-3AAA6B487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E17A6-A415-4777-B66A-F0A3C0CFF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00E0C8-EF5E-4003-80D9-968DAAE78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1610202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18894" y="3906587"/>
            <a:ext cx="5915025" cy="1285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05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007D49"/>
                </a:solidFill>
                <a:latin typeface="DTBHWM+MS-UIGothic"/>
                <a:cs typeface="DTBHWM+MS-UIGothic"/>
              </a:rPr>
              <a:t>第十三章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绩</a:t>
            </a:r>
            <a:r>
              <a:rPr sz="4050">
                <a:solidFill>
                  <a:srgbClr val="007D49"/>
                </a:solidFill>
                <a:latin typeface="DTBHWM+MS-UIGothic"/>
                <a:cs typeface="DTBHWM+MS-UIGothic"/>
              </a:rPr>
              <a:t>效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评</a:t>
            </a:r>
            <a:r>
              <a:rPr sz="4050">
                <a:solidFill>
                  <a:srgbClr val="007D49"/>
                </a:solidFill>
                <a:latin typeface="DTBHWM+MS-UIGothic"/>
                <a:cs typeface="DTBHWM+MS-UIGothic"/>
              </a:rPr>
              <a:t>估</a:t>
            </a:r>
            <a:r>
              <a:rPr sz="4050">
                <a:solidFill>
                  <a:srgbClr val="007D49"/>
                </a:solidFill>
                <a:latin typeface="SimSun"/>
                <a:cs typeface="SimSun"/>
              </a:rPr>
              <a:t>课</a:t>
            </a:r>
            <a:r>
              <a:rPr sz="4050">
                <a:solidFill>
                  <a:srgbClr val="007D49"/>
                </a:solidFill>
                <a:latin typeface="DTBHWM+MS-UIGothic"/>
                <a:cs typeface="DTBHW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943725" y="154832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TUAS+OOJLTI+ArialMT"/>
                <a:cs typeface="HJTUAS+OOJLT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估概述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943725" y="210775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TUAS+OOJLTI+ArialMT"/>
                <a:cs typeface="HJTUAS+OOJLT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估方法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43725" y="2667190"/>
            <a:ext cx="3738821" cy="19040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TUAS+OOJLTI+ArialMT"/>
                <a:cs typeface="HJTUAS+OOJLT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估的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践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TUAS+OOJLTI+ArialMT"/>
                <a:cs typeface="HJTUAS+OOJLT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效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估的改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HJTUAS+OOJLTI+ArialMT"/>
                <a:cs typeface="HJTUAS+OOJLTI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DTBHWM+MS-UIGothic"/>
                <a:cs typeface="DTBHWM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定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DTBHWM+MS-UIGothic"/>
                <a:cs typeface="DTBHWM+MS-UIGothic"/>
              </a:rPr>
              <a:t>定</a:t>
            </a:r>
            <a:r>
              <a:rPr sz="1550">
                <a:solidFill>
                  <a:srgbClr val="45AE37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5AE37"/>
                </a:solidFill>
                <a:latin typeface="DTBHWM+MS-UIGothic"/>
                <a:cs typeface="DTBHWM+MS-UIGothic"/>
              </a:rPr>
              <a:t>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效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估的重要性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22094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TBHWM+MS-UIGothic"/>
                <a:cs typeface="DTBHWM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DFD"/>
                </a:solidFill>
                <a:latin typeface="DTBHWM+MS-UIGothic"/>
                <a:cs typeface="DTBHWM+MS-UIGothic"/>
              </a:rPr>
              <a:t>工工作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2000" spc="25">
                <a:solidFill>
                  <a:srgbClr val="FFFDFD"/>
                </a:solidFill>
                <a:latin typeface="DTBHWM+MS-UIGothic"/>
                <a:cs typeface="DTBHWM+MS-UIGothic"/>
              </a:rPr>
              <a:t>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TBHWM+MS-UIGothic"/>
                <a:cs typeface="DTBHWM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DFD"/>
                </a:solidFill>
                <a:latin typeface="DTBHWM+MS-UIGothic"/>
                <a:cs typeface="DTBHWM+MS-UIGothic"/>
              </a:rPr>
              <a:t>工能力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过绩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估，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工可以了解自己的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工作表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，明确自己的不足和努力方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向，从而提高工作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极性。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过绩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估，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可以了解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能力和需求，有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性地开展培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，从而提高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TBHWM+MS-UIGothic"/>
                <a:cs typeface="DTBHWM+MS-UIGothic"/>
              </a:rPr>
              <a:t>促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进组织</a:t>
            </a:r>
            <a:r>
              <a:rPr sz="2000" spc="25">
                <a:solidFill>
                  <a:srgbClr val="FFFDFD"/>
                </a:solidFill>
                <a:latin typeface="DTBHWM+MS-UIGothic"/>
                <a:cs typeface="DTBHWM+MS-UIGothic"/>
              </a:rPr>
              <a:t>目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2000" spc="23">
                <a:solidFill>
                  <a:srgbClr val="FFFDFD"/>
                </a:solidFill>
                <a:latin typeface="DTBHWM+MS-UIGothic"/>
                <a:cs typeface="DTBHWM+MS-UIGothic"/>
              </a:rPr>
              <a:t>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实现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过绩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估，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对员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工的工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作表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现进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行整体把握，及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策略和目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，从而更好地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实现组织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目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绩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效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估的流程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TBHWM+MS-UIGothic"/>
                <a:cs typeface="DTBHWM+MS-UIGothic"/>
              </a:rPr>
              <a:t>制定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000" spc="23">
                <a:solidFill>
                  <a:srgbClr val="FFFFFF"/>
                </a:solidFill>
                <a:latin typeface="DTBHWM+MS-UIGothic"/>
                <a:cs typeface="DTBHWM+MS-UIGothic"/>
              </a:rPr>
              <a:t>估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FFFFFF"/>
                </a:solidFill>
                <a:latin typeface="DTBHWM+MS-UIGothic"/>
                <a:cs typeface="DTBHWM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2000" spc="25">
                <a:solidFill>
                  <a:srgbClr val="FFFFFF"/>
                </a:solidFill>
                <a:latin typeface="DTBHWM+MS-UIGothic"/>
                <a:cs typeface="DTBHWM+MS-UIGothic"/>
              </a:rPr>
              <a:t>定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FFFFFF"/>
                </a:solidFill>
                <a:latin typeface="DTBHWM+MS-UIGothic"/>
                <a:cs typeface="DTBHWM+MS-UIGothic"/>
              </a:rPr>
              <a:t>估周期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000" spc="25">
                <a:solidFill>
                  <a:srgbClr val="FFFFFF"/>
                </a:solidFill>
                <a:latin typeface="DTBHWM+MS-UIGothic"/>
                <a:cs typeface="DTBHWM+MS-UIGothic"/>
              </a:rPr>
              <a:t>行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FFFFFF"/>
                </a:solidFill>
                <a:latin typeface="DTBHWM+MS-UIGothic"/>
                <a:cs typeface="DTBHWM+MS-UIGothic"/>
              </a:rPr>
              <a:t>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FFFFFF"/>
                </a:solidFill>
                <a:latin typeface="DTBHWM+MS-UIGothic"/>
                <a:cs typeface="DTBHWM+MS-UIGothic"/>
              </a:rPr>
              <a:t>果反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，制定具体的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准。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根据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情况，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定合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适的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估周期，如季度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估、年度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估等。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3529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果反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馈给员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并就如何改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工作表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行沟通和指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按照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对员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工作表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现进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量和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TBHWM+MS-UIGothic"/>
                <a:cs typeface="DTBHWM+MS-UIGothic"/>
              </a:rPr>
              <a:t>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00387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VQGSDH+NVSBOW+MicrosoftYaHei-Bold"/>
                <a:cs typeface="VQGSDH+NVSBOW+MicrosoftYaHei-Bold"/>
              </a:rPr>
              <a:t>360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度反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馈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45AE37"/>
                </a:solidFill>
                <a:latin typeface="DTBHWM+MS-UIGothic"/>
                <a:cs typeface="DTBHWM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目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管理法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管理法是一种以目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标为导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向的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估方法，通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制定明确的目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和衡量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准来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工的工作表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DTBHWM+MS-UIGothic"/>
                <a:cs typeface="DTBHWM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管理法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的可衡量性、可达成性和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限性，通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工共同制定目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检查进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度和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估成果，帮助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工明确工作方向，提高工作效率和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350">
                <a:solidFill>
                  <a:srgbClr val="FFFFFF"/>
                </a:solidFill>
                <a:latin typeface="DTBHWM+MS-UIGothic"/>
                <a:cs typeface="DTBHWM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关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键绩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效指</a:t>
            </a:r>
            <a:r>
              <a:rPr sz="3000">
                <a:solidFill>
                  <a:srgbClr val="45AE37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45AE37"/>
                </a:solidFill>
                <a:latin typeface="DTBHWM+MS-UIGothic"/>
                <a:cs typeface="DTBHWM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45AE37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45AE37"/>
                </a:solidFill>
                <a:latin typeface="DTBHWM+MS-UIGothic"/>
                <a:cs typeface="DTBHWM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https://d.book118.com/047016102021006054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DTBHWM+MS-UIGothic</vt:lpstr>
      <vt:lpstr>SimSun</vt:lpstr>
      <vt:lpstr>HJTUAS+OOJLTI+ArialMT</vt:lpstr>
      <vt:lpstr>Times New Roman</vt:lpstr>
      <vt:lpstr>VQGSDH+NVSBOW+MicrosoftYaHei-Bold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2024-09-28T07:27:39.813</cp:lastPrinted>
  <dcterms:created xsi:type="dcterms:W3CDTF">2024-09-27T23:27:39Z</dcterms:created>
  <dcterms:modified xsi:type="dcterms:W3CDTF">2024-09-27T23:27:40Z</dcterms:modified>
</cp:coreProperties>
</file>