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98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9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78CEAE-BB57-4307-B4CB-7EFBA5C79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E9D378-43A7-4C06-9EEE-FF18A5771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D4DACD-4F39-4948-8371-CF8D1CA9D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4DC639-10E4-4BCC-8A0D-9CEC264FF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0B3D88-9082-41AB-8611-C48CB9029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D39232-BA19-4112-B75F-1B372B82E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428544-6CBC-4109-8827-A397E65B5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07A70C-F731-4E14-8F14-C80826360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7D2BE2-E258-4372-B60C-4E98D6F0D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40DA7-AA79-4F91-9FC0-55DCF62A7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52026-3308-439F-8C17-4C073004B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972" r:id="rId2"/>
    <p:sldLayoutId id="2147491973" r:id="rId3"/>
    <p:sldLayoutId id="2147491974" r:id="rId4"/>
    <p:sldLayoutId id="2147491975" r:id="rId5"/>
    <p:sldLayoutId id="2147491976" r:id="rId6"/>
    <p:sldLayoutId id="2147491977" r:id="rId7"/>
    <p:sldLayoutId id="2147491978" r:id="rId8"/>
    <p:sldLayoutId id="2147491979" r:id="rId9"/>
    <p:sldLayoutId id="2147491980" r:id="rId10"/>
    <p:sldLayoutId id="214749198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3.xml" /><Relationship Id="rId11" Type="http://schemas.openxmlformats.org/officeDocument/2006/relationships/tags" Target="../tags/tag94.xml" /><Relationship Id="rId12" Type="http://schemas.openxmlformats.org/officeDocument/2006/relationships/tags" Target="../tags/tag95.xml" /><Relationship Id="rId13" Type="http://schemas.openxmlformats.org/officeDocument/2006/relationships/tags" Target="../tags/tag96.xml" /><Relationship Id="rId14" Type="http://schemas.openxmlformats.org/officeDocument/2006/relationships/tags" Target="../tags/tag97.xml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0.xml" /><Relationship Id="rId11" Type="http://schemas.openxmlformats.org/officeDocument/2006/relationships/tags" Target="../tags/tag111.xml" /><Relationship Id="rId12" Type="http://schemas.openxmlformats.org/officeDocument/2006/relationships/tags" Target="../tags/tag112.xml" /><Relationship Id="rId13" Type="http://schemas.openxmlformats.org/officeDocument/2006/relationships/tags" Target="../tags/tag113.xml" /><Relationship Id="rId14" Type="http://schemas.openxmlformats.org/officeDocument/2006/relationships/tags" Target="../tags/tag114.xml" /><Relationship Id="rId15" Type="http://schemas.openxmlformats.org/officeDocument/2006/relationships/tags" Target="../tags/tag115.xml" /><Relationship Id="rId16" Type="http://schemas.openxmlformats.org/officeDocument/2006/relationships/tags" Target="../tags/tag116.xml" /><Relationship Id="rId17" Type="http://schemas.openxmlformats.org/officeDocument/2006/relationships/tags" Target="../tags/tag117.xml" /><Relationship Id="rId18" Type="http://schemas.openxmlformats.org/officeDocument/2006/relationships/tags" Target="../tags/tag118.xml" /><Relationship Id="rId19" Type="http://schemas.openxmlformats.org/officeDocument/2006/relationships/tags" Target="../tags/tag119.xml" /><Relationship Id="rId2" Type="http://schemas.openxmlformats.org/officeDocument/2006/relationships/tags" Target="../tags/tag102.xml" /><Relationship Id="rId20" Type="http://schemas.openxmlformats.org/officeDocument/2006/relationships/tags" Target="../tags/tag120.xml" /><Relationship Id="rId21" Type="http://schemas.openxmlformats.org/officeDocument/2006/relationships/tags" Target="../tags/tag121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19" Type="http://schemas.openxmlformats.org/officeDocument/2006/relationships/tags" Target="../tags/tag143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02016002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识毒防毒拒毒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7"/>
          <p:cNvSpPr/>
          <p:nvPr>
            <p:custDataLst>
              <p:tags r:id="rId4"/>
            </p:custDataLst>
          </p:nvPr>
        </p:nvSpPr>
        <p:spPr>
          <a:xfrm>
            <a:off x="32829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68" name="矩形: 圆角 10"/>
          <p:cNvSpPr/>
          <p:nvPr>
            <p:custDataLst>
              <p:tags r:id="rId5"/>
            </p:custDataLst>
          </p:nvPr>
        </p:nvSpPr>
        <p:spPr>
          <a:xfrm>
            <a:off x="2660650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0" name="矩形: 圆角 13"/>
          <p:cNvSpPr/>
          <p:nvPr>
            <p:custDataLst>
              <p:tags r:id="rId6"/>
            </p:custDataLst>
          </p:nvPr>
        </p:nvSpPr>
        <p:spPr>
          <a:xfrm>
            <a:off x="499427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2" name="矩形: 圆角 16"/>
          <p:cNvSpPr/>
          <p:nvPr>
            <p:custDataLst>
              <p:tags r:id="rId7"/>
            </p:custDataLst>
          </p:nvPr>
        </p:nvSpPr>
        <p:spPr>
          <a:xfrm>
            <a:off x="732726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4" name="文本框 14"/>
          <p:cNvSpPr txBox="1"/>
          <p:nvPr>
            <p:custDataLst>
              <p:tags r:id="rId8"/>
            </p:custDataLst>
          </p:nvPr>
        </p:nvSpPr>
        <p:spPr>
          <a:xfrm flipH="1">
            <a:off x="32829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6" name="文本框 17"/>
          <p:cNvSpPr txBox="1"/>
          <p:nvPr>
            <p:custDataLst>
              <p:tags r:id="rId9"/>
            </p:custDataLst>
          </p:nvPr>
        </p:nvSpPr>
        <p:spPr>
          <a:xfrm>
            <a:off x="32829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8" name="矩形: 圆角 16"/>
          <p:cNvSpPr/>
          <p:nvPr>
            <p:custDataLst>
              <p:tags r:id="rId10"/>
            </p:custDataLst>
          </p:nvPr>
        </p:nvSpPr>
        <p:spPr>
          <a:xfrm>
            <a:off x="966025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80" name="文本框 14"/>
          <p:cNvSpPr txBox="1"/>
          <p:nvPr>
            <p:custDataLst>
              <p:tags r:id="rId11"/>
            </p:custDataLst>
          </p:nvPr>
        </p:nvSpPr>
        <p:spPr>
          <a:xfrm flipH="1">
            <a:off x="266128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识毒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7"/>
          <p:cNvSpPr txBox="1"/>
          <p:nvPr>
            <p:custDataLst>
              <p:tags r:id="rId12"/>
            </p:custDataLst>
          </p:nvPr>
        </p:nvSpPr>
        <p:spPr>
          <a:xfrm>
            <a:off x="266128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4"/>
          <p:cNvSpPr txBox="1"/>
          <p:nvPr>
            <p:custDataLst>
              <p:tags r:id="rId13"/>
            </p:custDataLst>
          </p:nvPr>
        </p:nvSpPr>
        <p:spPr>
          <a:xfrm flipH="1">
            <a:off x="499427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防毒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7"/>
          <p:cNvSpPr txBox="1"/>
          <p:nvPr>
            <p:custDataLst>
              <p:tags r:id="rId14"/>
            </p:custDataLst>
          </p:nvPr>
        </p:nvSpPr>
        <p:spPr>
          <a:xfrm>
            <a:off x="499427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4"/>
          <p:cNvSpPr txBox="1"/>
          <p:nvPr>
            <p:custDataLst>
              <p:tags r:id="rId15"/>
            </p:custDataLst>
          </p:nvPr>
        </p:nvSpPr>
        <p:spPr>
          <a:xfrm flipH="1">
            <a:off x="7327900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拒毒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>
            <a:off x="7327900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4"/>
          <p:cNvSpPr txBox="1"/>
          <p:nvPr>
            <p:custDataLst>
              <p:tags r:id="rId17"/>
            </p:custDataLst>
          </p:nvPr>
        </p:nvSpPr>
        <p:spPr>
          <a:xfrm flipH="1">
            <a:off x="966152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行动起来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17"/>
          <p:cNvSpPr txBox="1"/>
          <p:nvPr>
            <p:custDataLst>
              <p:tags r:id="rId18"/>
            </p:custDataLst>
          </p:nvPr>
        </p:nvSpPr>
        <p:spPr>
          <a:xfrm>
            <a:off x="966152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识毒</a:t>
            </a:r>
            <a:endParaRPr lang="zh-CN" altLang="en-US"/>
          </a:p>
        </p:txBody>
      </p:sp>
      <p:sp>
        <p:nvSpPr>
          <p:cNvPr id="10488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毒品的定义和分类</a:t>
            </a:r>
            <a:endParaRPr lang="zh-CN" altLang="en-US"/>
          </a:p>
        </p:txBody>
      </p:sp>
      <p:cxnSp>
        <p:nvCxnSpPr>
          <p:cNvPr id="3145729" name="直接连接符 29"/>
          <p:cNvCxnSpPr/>
          <p:nvPr>
            <p:custDataLst>
              <p:tags r:id="rId2"/>
            </p:custDataLst>
          </p:nvPr>
        </p:nvCxnSpPr>
        <p:spPr>
          <a:xfrm flipV="1">
            <a:off x="2847667" y="2102645"/>
            <a:ext cx="7177921" cy="8441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048874" name="标题"/>
          <p:cNvSpPr txBox="1"/>
          <p:nvPr>
            <p:custDataLst>
              <p:tags r:id="rId3"/>
            </p:custDataLst>
          </p:nvPr>
        </p:nvSpPr>
        <p:spPr>
          <a:xfrm>
            <a:off x="3080114" y="1364400"/>
            <a:ext cx="6950669" cy="37139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添加项标题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76" name="正文"/>
          <p:cNvSpPr txBox="1"/>
          <p:nvPr>
            <p:custDataLst>
              <p:tags r:id="rId4"/>
            </p:custDataLst>
          </p:nvPr>
        </p:nvSpPr>
        <p:spPr>
          <a:xfrm>
            <a:off x="3080763" y="1742937"/>
            <a:ext cx="6945474" cy="36749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毒品：指能够使人产生依赖性，并对身体和精神造成损害的物质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1" name="直接连接符 19"/>
          <p:cNvCxnSpPr/>
          <p:nvPr>
            <p:custDataLst>
              <p:tags r:id="rId5"/>
            </p:custDataLst>
          </p:nvPr>
        </p:nvCxnSpPr>
        <p:spPr>
          <a:xfrm flipV="1">
            <a:off x="2847667" y="2906468"/>
            <a:ext cx="7177921" cy="8441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048878" name="标题"/>
          <p:cNvSpPr txBox="1"/>
          <p:nvPr>
            <p:custDataLst>
              <p:tags r:id="rId6"/>
            </p:custDataLst>
          </p:nvPr>
        </p:nvSpPr>
        <p:spPr>
          <a:xfrm>
            <a:off x="3080114" y="2168223"/>
            <a:ext cx="6950669" cy="37139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添加项标题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80" name="正文"/>
          <p:cNvSpPr txBox="1"/>
          <p:nvPr>
            <p:custDataLst>
              <p:tags r:id="rId7"/>
            </p:custDataLst>
          </p:nvPr>
        </p:nvSpPr>
        <p:spPr>
          <a:xfrm>
            <a:off x="3080763" y="2546760"/>
            <a:ext cx="6945474" cy="36749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毒品分类：根据来源和性质，可分为天然毒品、合成毒品和半合成毒品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3" name="直接连接符 23"/>
          <p:cNvCxnSpPr/>
          <p:nvPr>
            <p:custDataLst>
              <p:tags r:id="rId8"/>
            </p:custDataLst>
          </p:nvPr>
        </p:nvCxnSpPr>
        <p:spPr>
          <a:xfrm flipV="1">
            <a:off x="2847667" y="3734315"/>
            <a:ext cx="7177921" cy="8441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048882" name="标题"/>
          <p:cNvSpPr txBox="1"/>
          <p:nvPr>
            <p:custDataLst>
              <p:tags r:id="rId9"/>
            </p:custDataLst>
          </p:nvPr>
        </p:nvSpPr>
        <p:spPr>
          <a:xfrm>
            <a:off x="3080114" y="2996070"/>
            <a:ext cx="6950669" cy="37139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添加项标题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84" name="正文"/>
          <p:cNvSpPr txBox="1"/>
          <p:nvPr>
            <p:custDataLst>
              <p:tags r:id="rId10"/>
            </p:custDataLst>
          </p:nvPr>
        </p:nvSpPr>
        <p:spPr>
          <a:xfrm>
            <a:off x="3080763" y="3374607"/>
            <a:ext cx="6945474" cy="36749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天然毒品：如鸦片、大麻、可卡因等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5" name="直接连接符 26"/>
          <p:cNvCxnSpPr/>
          <p:nvPr>
            <p:custDataLst>
              <p:tags r:id="rId11"/>
            </p:custDataLst>
          </p:nvPr>
        </p:nvCxnSpPr>
        <p:spPr>
          <a:xfrm flipV="1">
            <a:off x="2847667" y="4562162"/>
            <a:ext cx="7177921" cy="8441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048886" name="标题"/>
          <p:cNvSpPr txBox="1"/>
          <p:nvPr>
            <p:custDataLst>
              <p:tags r:id="rId12"/>
            </p:custDataLst>
          </p:nvPr>
        </p:nvSpPr>
        <p:spPr>
          <a:xfrm>
            <a:off x="3080114" y="3823917"/>
            <a:ext cx="6950669" cy="37139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添加项标题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88" name="正文"/>
          <p:cNvSpPr txBox="1"/>
          <p:nvPr>
            <p:custDataLst>
              <p:tags r:id="rId13"/>
            </p:custDataLst>
          </p:nvPr>
        </p:nvSpPr>
        <p:spPr>
          <a:xfrm>
            <a:off x="3080763" y="4202454"/>
            <a:ext cx="6945474" cy="36749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合成毒品：如冰毒、摇头丸、K粉等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7" name="直接连接符 37"/>
          <p:cNvCxnSpPr/>
          <p:nvPr>
            <p:custDataLst>
              <p:tags r:id="rId14"/>
            </p:custDataLst>
          </p:nvPr>
        </p:nvCxnSpPr>
        <p:spPr>
          <a:xfrm flipV="1">
            <a:off x="2847667" y="5365985"/>
            <a:ext cx="7177921" cy="8441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048890" name="标题"/>
          <p:cNvSpPr txBox="1"/>
          <p:nvPr>
            <p:custDataLst>
              <p:tags r:id="rId15"/>
            </p:custDataLst>
          </p:nvPr>
        </p:nvSpPr>
        <p:spPr>
          <a:xfrm>
            <a:off x="3080114" y="4627740"/>
            <a:ext cx="6950669" cy="37139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添加项标题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92" name="正文"/>
          <p:cNvSpPr txBox="1"/>
          <p:nvPr>
            <p:custDataLst>
              <p:tags r:id="rId16"/>
            </p:custDataLst>
          </p:nvPr>
        </p:nvSpPr>
        <p:spPr>
          <a:xfrm>
            <a:off x="3080763" y="5006278"/>
            <a:ext cx="6945474" cy="36749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半合成毒品：如海洛因、吗啡等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4" name="标题"/>
          <p:cNvSpPr txBox="1"/>
          <p:nvPr>
            <p:custDataLst>
              <p:tags r:id="rId17"/>
            </p:custDataLst>
          </p:nvPr>
        </p:nvSpPr>
        <p:spPr>
          <a:xfrm>
            <a:off x="3080114" y="5431564"/>
            <a:ext cx="6950669" cy="37139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添加项标题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96" name="正文"/>
          <p:cNvSpPr txBox="1"/>
          <p:nvPr>
            <p:custDataLst>
              <p:tags r:id="rId18"/>
            </p:custDataLst>
          </p:nvPr>
        </p:nvSpPr>
        <p:spPr>
          <a:xfrm>
            <a:off x="3080763" y="5810101"/>
            <a:ext cx="6945474" cy="36749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毒品的危害：对个人、家庭和社会造成严重危害，包括身体健康、精神健康、社会关系等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毒品的来源和传播途径</a:t>
            </a:r>
            <a:endParaRPr lang="zh-CN" altLang="en-US"/>
          </a:p>
        </p:txBody>
      </p:sp>
      <p:sp>
        <p:nvSpPr>
          <p:cNvPr id="104893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6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8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4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6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毒品来源：非法制造、走私、贩卖等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传播方式：直接交易、间接交易、邮寄等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5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6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4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6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传播人群：青少年、吸毒者、贩毒者等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传播途径：网络、社交、娱乐场所等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毒品的危害和后果</a:t>
            </a:r>
            <a:endParaRPr lang="zh-CN" altLang="en-US"/>
          </a:p>
        </p:txBody>
      </p:sp>
      <p:sp>
        <p:nvSpPr>
          <p:cNvPr id="1049006" name="矩形 31"/>
          <p:cNvSpPr/>
          <p:nvPr>
            <p:custDataLst>
              <p:tags r:id="rId2"/>
            </p:custDataLst>
          </p:nvPr>
        </p:nvSpPr>
        <p:spPr>
          <a:xfrm>
            <a:off x="29845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身体伤害：长期使用毒品会导致身体器官衰竭、免疫力下降等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矩形 4"/>
          <p:cNvSpPr/>
          <p:nvPr>
            <p:custDataLst>
              <p:tags r:id="rId3"/>
            </p:custDataLst>
          </p:nvPr>
        </p:nvSpPr>
        <p:spPr>
          <a:xfrm>
            <a:off x="29845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精神伤害：毒品会使人产生幻觉、妄想等精神症状，影响心理健康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矩形 5"/>
          <p:cNvSpPr/>
          <p:nvPr>
            <p:custDataLst>
              <p:tags r:id="rId4"/>
            </p:custDataLst>
          </p:nvPr>
        </p:nvSpPr>
        <p:spPr>
          <a:xfrm>
            <a:off x="29845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家庭破裂：吸毒者往往无法控制自己的行为，导致家庭破裂、亲人疏远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矩形 7"/>
          <p:cNvSpPr/>
          <p:nvPr>
            <p:custDataLst>
              <p:tags r:id="rId5"/>
            </p:custDataLst>
          </p:nvPr>
        </p:nvSpPr>
        <p:spPr>
          <a:xfrm>
            <a:off x="29845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社会危害：吸毒者可能因毒瘾发作而犯罪，对社会造成危害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如何识别毒品</a:t>
            </a:r>
            <a:endParaRPr lang="zh-CN" altLang="en-US"/>
          </a:p>
        </p:txBody>
      </p:sp>
      <p:sp>
        <p:nvSpPr>
          <p:cNvPr id="1049048" name="圆角矩形 26"/>
          <p:cNvSpPr/>
          <p:nvPr>
            <p:custDataLst>
              <p:tags r:id="rId2"/>
            </p:custDataLst>
          </p:nvPr>
        </p:nvSpPr>
        <p:spPr>
          <a:xfrm>
            <a:off x="1524000" y="2123390"/>
            <a:ext cx="1488403" cy="329464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50" name="圆角矩形 28"/>
          <p:cNvSpPr/>
          <p:nvPr>
            <p:custDataLst>
              <p:tags r:id="rId3"/>
            </p:custDataLst>
          </p:nvPr>
        </p:nvSpPr>
        <p:spPr>
          <a:xfrm>
            <a:off x="1525728" y="2123390"/>
            <a:ext cx="1485263" cy="17506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52" name="文本框 31"/>
          <p:cNvSpPr txBox="1"/>
          <p:nvPr>
            <p:custDataLst>
              <p:tags r:id="rId4"/>
            </p:custDataLst>
          </p:nvPr>
        </p:nvSpPr>
        <p:spPr>
          <a:xfrm>
            <a:off x="1617294" y="2470073"/>
            <a:ext cx="1302654" cy="291974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外观：观察毒品的颜色、形状、气味等特征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圆角矩形 29"/>
          <p:cNvSpPr/>
          <p:nvPr>
            <p:custDataLst>
              <p:tags r:id="rId5"/>
            </p:custDataLst>
          </p:nvPr>
        </p:nvSpPr>
        <p:spPr>
          <a:xfrm>
            <a:off x="3192342" y="2123390"/>
            <a:ext cx="1488403" cy="329464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56" name="圆角矩形 32"/>
          <p:cNvSpPr/>
          <p:nvPr>
            <p:custDataLst>
              <p:tags r:id="rId6"/>
            </p:custDataLst>
          </p:nvPr>
        </p:nvSpPr>
        <p:spPr>
          <a:xfrm>
            <a:off x="3194070" y="2123390"/>
            <a:ext cx="1485263" cy="17506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58" name="文本框 34"/>
          <p:cNvSpPr txBox="1"/>
          <p:nvPr>
            <p:custDataLst>
              <p:tags r:id="rId7"/>
            </p:custDataLst>
          </p:nvPr>
        </p:nvSpPr>
        <p:spPr>
          <a:xfrm>
            <a:off x="3285636" y="2470073"/>
            <a:ext cx="1302654" cy="292089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化学成分：了解毒品的主要成分和化学性质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圆角矩形 3"/>
          <p:cNvSpPr/>
          <p:nvPr>
            <p:custDataLst>
              <p:tags r:id="rId8"/>
            </p:custDataLst>
          </p:nvPr>
        </p:nvSpPr>
        <p:spPr>
          <a:xfrm>
            <a:off x="4860684" y="2123390"/>
            <a:ext cx="1488403" cy="329464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2" name="圆角矩形 4"/>
          <p:cNvSpPr/>
          <p:nvPr>
            <p:custDataLst>
              <p:tags r:id="rId9"/>
            </p:custDataLst>
          </p:nvPr>
        </p:nvSpPr>
        <p:spPr>
          <a:xfrm>
            <a:off x="4862412" y="2123390"/>
            <a:ext cx="1485263" cy="17506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4" name="文本框 5"/>
          <p:cNvSpPr txBox="1"/>
          <p:nvPr>
            <p:custDataLst>
              <p:tags r:id="rId10"/>
            </p:custDataLst>
          </p:nvPr>
        </p:nvSpPr>
        <p:spPr>
          <a:xfrm>
            <a:off x="4953978" y="2470073"/>
            <a:ext cx="1302654" cy="292089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包装：注意毒品的包装方式和标签信息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圆角矩形 8"/>
          <p:cNvSpPr/>
          <p:nvPr>
            <p:custDataLst>
              <p:tags r:id="rId11"/>
            </p:custDataLst>
          </p:nvPr>
        </p:nvSpPr>
        <p:spPr>
          <a:xfrm>
            <a:off x="6529026" y="2123390"/>
            <a:ext cx="1488403" cy="329464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8" name="圆角矩形 9"/>
          <p:cNvSpPr/>
          <p:nvPr>
            <p:custDataLst>
              <p:tags r:id="rId12"/>
            </p:custDataLst>
          </p:nvPr>
        </p:nvSpPr>
        <p:spPr>
          <a:xfrm>
            <a:off x="6530754" y="2123390"/>
            <a:ext cx="1485263" cy="17506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70" name="文本框 10"/>
          <p:cNvSpPr txBox="1"/>
          <p:nvPr>
            <p:custDataLst>
              <p:tags r:id="rId13"/>
            </p:custDataLst>
          </p:nvPr>
        </p:nvSpPr>
        <p:spPr>
          <a:xfrm>
            <a:off x="6622320" y="2470073"/>
            <a:ext cx="1302654" cy="292089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价格：了解毒品的市场价格和交易方式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圆角矩形 6"/>
          <p:cNvSpPr/>
          <p:nvPr>
            <p:custDataLst>
              <p:tags r:id="rId14"/>
            </p:custDataLst>
          </p:nvPr>
        </p:nvSpPr>
        <p:spPr>
          <a:xfrm>
            <a:off x="8197368" y="2124542"/>
            <a:ext cx="1488403" cy="329464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4" name="圆角矩形 7"/>
          <p:cNvSpPr/>
          <p:nvPr>
            <p:custDataLst>
              <p:tags r:id="rId15"/>
            </p:custDataLst>
          </p:nvPr>
        </p:nvSpPr>
        <p:spPr>
          <a:xfrm>
            <a:off x="8199096" y="2124542"/>
            <a:ext cx="1485263" cy="17506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76" name="文本框 11"/>
          <p:cNvSpPr txBox="1"/>
          <p:nvPr>
            <p:custDataLst>
              <p:tags r:id="rId16"/>
            </p:custDataLst>
          </p:nvPr>
        </p:nvSpPr>
        <p:spPr>
          <a:xfrm>
            <a:off x="8290662" y="2471225"/>
            <a:ext cx="1302654" cy="292089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法律知识：了解毒品的法律定义和处罚规定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圆角矩形 16"/>
          <p:cNvSpPr/>
          <p:nvPr>
            <p:custDataLst>
              <p:tags r:id="rId17"/>
            </p:custDataLst>
          </p:nvPr>
        </p:nvSpPr>
        <p:spPr>
          <a:xfrm>
            <a:off x="9865710" y="2124542"/>
            <a:ext cx="1488403" cy="329464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0" name="圆角矩形 17"/>
          <p:cNvSpPr/>
          <p:nvPr>
            <p:custDataLst>
              <p:tags r:id="rId18"/>
            </p:custDataLst>
          </p:nvPr>
        </p:nvSpPr>
        <p:spPr>
          <a:xfrm>
            <a:off x="9867438" y="2124542"/>
            <a:ext cx="1485263" cy="17506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82" name="文本框 18"/>
          <p:cNvSpPr txBox="1"/>
          <p:nvPr>
            <p:custDataLst>
              <p:tags r:id="rId19"/>
            </p:custDataLst>
          </p:nvPr>
        </p:nvSpPr>
        <p:spPr>
          <a:xfrm>
            <a:off x="9959004" y="2471225"/>
            <a:ext cx="1302654" cy="292089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咨询专业人士：向禁毒机构或专业人士咨询毒品识别方法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防毒</a:t>
            </a:r>
            <a:endParaRPr lang="zh-CN" altLang="en-US"/>
          </a:p>
        </p:txBody>
      </p:sp>
      <p:sp>
        <p:nvSpPr>
          <p:cNvPr id="10491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提高自我防范意识</a:t>
            </a:r>
            <a:endParaRPr lang="zh-CN" altLang="en-US"/>
          </a:p>
        </p:txBody>
      </p:sp>
      <p:sp>
        <p:nvSpPr>
          <p:cNvPr id="1049146" name="任意多边形 20"/>
          <p:cNvSpPr/>
          <p:nvPr>
            <p:custDataLst>
              <p:tags r:id="rId2"/>
            </p:custDataLst>
          </p:nvPr>
        </p:nvSpPr>
        <p:spPr>
          <a:xfrm rot="2700000">
            <a:off x="20188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6604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了解毒品知识：了解毒品的种类、危害和成瘾机制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42"/>
          <p:cNvSpPr/>
          <p:nvPr>
            <p:custDataLst>
              <p:tags r:id="rId4"/>
            </p:custDataLst>
          </p:nvPr>
        </p:nvSpPr>
        <p:spPr>
          <a:xfrm>
            <a:off x="17934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2" name="任意多边形 18"/>
          <p:cNvSpPr/>
          <p:nvPr>
            <p:custDataLst>
              <p:tags r:id="rId5"/>
            </p:custDataLst>
          </p:nvPr>
        </p:nvSpPr>
        <p:spPr>
          <a:xfrm rot="5400000">
            <a:off x="45352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761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培养健康生活习惯：保持良好的作息、饮食习惯，避免不良嗜好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矩形 43"/>
          <p:cNvSpPr/>
          <p:nvPr>
            <p:custDataLst>
              <p:tags r:id="rId7"/>
            </p:custDataLst>
          </p:nvPr>
        </p:nvSpPr>
        <p:spPr>
          <a:xfrm>
            <a:off x="43098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0509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6925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增强心理素质：提高自我调节能力，保持积极乐观的心态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44"/>
          <p:cNvSpPr/>
          <p:nvPr>
            <p:custDataLst>
              <p:tags r:id="rId10"/>
            </p:custDataLst>
          </p:nvPr>
        </p:nvSpPr>
        <p:spPr>
          <a:xfrm>
            <a:off x="68248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5666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2082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建立良好的人际关系：结交积极向上的朋友，避免与不良人群接触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矩形 45"/>
          <p:cNvSpPr/>
          <p:nvPr>
            <p:custDataLst>
              <p:tags r:id="rId13"/>
            </p:custDataLst>
          </p:nvPr>
        </p:nvSpPr>
        <p:spPr>
          <a:xfrm>
            <a:off x="93412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家庭、学校、社会的共同防范</a:t>
            </a:r>
            <a:endParaRPr lang="zh-CN" altLang="en-US"/>
          </a:p>
        </p:txBody>
      </p:sp>
      <p:sp>
        <p:nvSpPr>
          <p:cNvPr id="1049204" name="矩形 5"/>
          <p:cNvSpPr/>
          <p:nvPr>
            <p:custDataLst>
              <p:tags r:id="rId2"/>
            </p:custDataLst>
          </p:nvPr>
        </p:nvSpPr>
        <p:spPr>
          <a:xfrm>
            <a:off x="1524000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6" name="矩形 10"/>
          <p:cNvSpPr/>
          <p:nvPr>
            <p:custDataLst>
              <p:tags r:id="rId3"/>
            </p:custDataLst>
          </p:nvPr>
        </p:nvSpPr>
        <p:spPr>
          <a:xfrm>
            <a:off x="1841772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8" name="TextBox 2"/>
          <p:cNvSpPr txBox="1"/>
          <p:nvPr>
            <p:custDataLst>
              <p:tags r:id="rId4"/>
            </p:custDataLst>
          </p:nvPr>
        </p:nvSpPr>
        <p:spPr>
          <a:xfrm>
            <a:off x="1662883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家庭：家长要教育孩子远离毒品，树立正确的价值观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10" name="矩形 6"/>
          <p:cNvSpPr/>
          <p:nvPr>
            <p:custDataLst>
              <p:tags r:id="rId5"/>
            </p:custDataLst>
          </p:nvPr>
        </p:nvSpPr>
        <p:spPr>
          <a:xfrm>
            <a:off x="403188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2" name="矩形 11"/>
          <p:cNvSpPr/>
          <p:nvPr>
            <p:custDataLst>
              <p:tags r:id="rId6"/>
            </p:custDataLst>
          </p:nvPr>
        </p:nvSpPr>
        <p:spPr>
          <a:xfrm>
            <a:off x="4366806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4" name="TextBox 2"/>
          <p:cNvSpPr txBox="1"/>
          <p:nvPr>
            <p:custDataLst>
              <p:tags r:id="rId7"/>
            </p:custDataLst>
          </p:nvPr>
        </p:nvSpPr>
        <p:spPr>
          <a:xfrm>
            <a:off x="4170199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学校：加强禁毒教育，提高学生的禁毒意识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16" name="矩形 33"/>
          <p:cNvSpPr/>
          <p:nvPr>
            <p:custDataLst>
              <p:tags r:id="rId8"/>
            </p:custDataLst>
          </p:nvPr>
        </p:nvSpPr>
        <p:spPr>
          <a:xfrm>
            <a:off x="6535775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8" name="矩形 37"/>
          <p:cNvSpPr/>
          <p:nvPr>
            <p:custDataLst>
              <p:tags r:id="rId9"/>
            </p:custDataLst>
          </p:nvPr>
        </p:nvSpPr>
        <p:spPr>
          <a:xfrm>
            <a:off x="685354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0" name="TextBox 2"/>
          <p:cNvSpPr txBox="1"/>
          <p:nvPr>
            <p:custDataLst>
              <p:tags r:id="rId10"/>
            </p:custDataLst>
          </p:nvPr>
        </p:nvSpPr>
        <p:spPr>
          <a:xfrm>
            <a:off x="6674657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社会：加强禁毒宣传，提高公众的禁毒意识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22" name="矩形 34"/>
          <p:cNvSpPr/>
          <p:nvPr>
            <p:custDataLst>
              <p:tags r:id="rId11"/>
            </p:custDataLst>
          </p:nvPr>
        </p:nvSpPr>
        <p:spPr>
          <a:xfrm>
            <a:off x="903451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4" name="矩形 38"/>
          <p:cNvSpPr/>
          <p:nvPr>
            <p:custDataLst>
              <p:tags r:id="rId12"/>
            </p:custDataLst>
          </p:nvPr>
        </p:nvSpPr>
        <p:spPr>
          <a:xfrm>
            <a:off x="936943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6" name="TextBox 2"/>
          <p:cNvSpPr txBox="1"/>
          <p:nvPr>
            <p:custDataLst>
              <p:tags r:id="rId13"/>
            </p:custDataLst>
          </p:nvPr>
        </p:nvSpPr>
        <p:spPr>
          <a:xfrm>
            <a:off x="9173401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政府：加强禁毒执法力度，打击毒品犯罪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防止网络毒品的侵害</a:t>
            </a:r>
            <a:endParaRPr lang="zh-CN" altLang="en-US"/>
          </a:p>
        </p:txBody>
      </p:sp>
      <p:sp>
        <p:nvSpPr>
          <p:cNvPr id="104926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了解网络毒品：了解网络毒品的种类、危害和传播方式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保护个人信息：不轻易泄露个人信息，避免被不法分子利用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加强网络安全：安装杀毒软件，定期更新系统，保护网络安全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提高警惕：对可疑的网站、链接和信息保持警惕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https://d.book118.com/047020160023006025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2"/>
  <p:tag name="KSO_WM_UNIT_INDEX" val="1_1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2"/>
  <p:tag name="KSO_WM_UNIT_INDEX" val="1_2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2"/>
  <p:tag name="KSO_WM_UNIT_INDEX" val="1_3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2"/>
  <p:tag name="KSO_WM_UNIT_INDEX" val="1_4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1"/>
  <p:tag name="KSO_WM_UNIT_INDEX" val="1_1_1"/>
  <p:tag name="KSO_WM_UNIT_LAYERLEVEL" val="1_1_1"/>
  <p:tag name="KSO_WM_UNIT_SUBTYPE" val="d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2"/>
  <p:tag name="KSO_WM_UNIT_INDEX" val="1_5_2"/>
  <p:tag name="KSO_WM_UNIT_LAYERLEVEL" val="1_1_1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1"/>
  <p:tag name="KSO_WM_UNIT_INDEX" val="1_2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1"/>
  <p:tag name="KSO_WM_UNIT_INDEX" val="1_3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1"/>
  <p:tag name="KSO_WM_UNIT_INDEX" val="1_4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1"/>
  <p:tag name="KSO_WM_UNIT_INDEX" val="1_5_1"/>
  <p:tag name="KSO_WM_UNIT_LAYERLEVEL" val="1_1_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,&quot;width&quot;:553.1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6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,&quot;width&quot;:553.1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,&quot;width&quot;:553.1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,&quot;width&quot;:553.1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6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,&quot;width&quot;:553.1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,&quot;width&quot;:553.1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,&quot;width&quot;:553.1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6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,&quot;width&quot;:553.1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,&quot;width&quot;:553.1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,&quot;width&quot;:553.1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6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,&quot;width&quot;:553.1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,&quot;width&quot;:553.1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,&quot;width&quot;:553.1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6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,&quot;width&quot;:553.1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,&quot;width&quot;:553.1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f*1_5_1"/>
  <p:tag name="KSO_WM_UNIT_INDEX" val="1_5_1"/>
  <p:tag name="KSO_WM_UNIT_LAYERLEVEL" val="1_1_1"/>
  <p:tag name="KSO_WM_UNIT_NOCLEAR" val="0"/>
  <p:tag name="KSO_WM_UNIT_PRESET_TEXT" val="单击此处输入你的智能图形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,&quot;width&quot;:553.1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,&quot;width&quot;:553.15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5*l_h_f*1_6_1"/>
  <p:tag name="KSO_WM_UNIT_INDEX" val="1_6_1"/>
  <p:tag name="KSO_WM_UNIT_LAYERLEVEL" val="1_1_1"/>
  <p:tag name="KSO_WM_UNIT_NOCLEAR" val="0"/>
  <p:tag name="KSO_WM_UNIT_PRESET_TEXT" val="单击此处输入你的智能图形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6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Montserrat ExtraBold</vt:lpstr>
      <vt:lpstr>宋体</vt:lpstr>
      <vt:lpstr>Wingdings</vt:lpstr>
      <vt:lpstr>Office Theme</vt:lpstr>
      <vt:lpstr>识毒防毒拒毒</vt:lpstr>
      <vt:lpstr>目录</vt:lpstr>
      <vt:lpstr>添加章节标题</vt:lpstr>
      <vt:lpstr>识毒</vt:lpstr>
      <vt:lpstr>毒品的定义和分类</vt:lpstr>
      <vt:lpstr>毒品的来源和传播途径</vt:lpstr>
      <vt:lpstr>毒品的危害和后果</vt:lpstr>
      <vt:lpstr>如何识别毒品</vt:lpstr>
      <vt:lpstr>防毒</vt:lpstr>
      <vt:lpstr>提高自我防范意识</vt:lpstr>
      <vt:lpstr>家庭、学校、社会的共同防范</vt:lpstr>
      <vt:lpstr>防止网络毒品的侵害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2024-08-29T13:27:40.658</cp:lastPrinted>
  <dcterms:created xsi:type="dcterms:W3CDTF">2024-08-29T05:27:40Z</dcterms:created>
  <dcterms:modified xsi:type="dcterms:W3CDTF">2024-08-29T05:27:42Z</dcterms:modified>
</cp:coreProperties>
</file>