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  <p:sldMasterId id="2147483685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27E147E-C116-4485-807E-4D36CF91BF7F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2019/10/15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编辑母版文本样式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第二级</a:t>
            </a: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第三级</a:t>
            </a: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第四级</a:t>
            </a: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8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/>
          <a:p>
            <a:pPr lvl="0" algn="r" eaLnBrk="1" fontAlgn="base" hangingPunct="1">
              <a:buNone/>
            </a:pPr>
            <a:fld id="{9A0DB2DC-4C9A-4742-B13C-FB6460FD3503}" type="slidenum">
              <a:rPr lang="zh-CN" altLang="en-US" sz="1200" strike="noStrike" noProof="1">
                <a:latin typeface="等线" pitchFamily="2" charset="-122"/>
                <a:ea typeface="等线" pitchFamily="2" charset="-122"/>
                <a:cs typeface="+mn-cs"/>
              </a:rPr>
              <a:pPr lvl="0" algn="r" eaLnBrk="1" fontAlgn="base" hangingPunct="1">
                <a:buNone/>
              </a:pPr>
              <a:t>‹#›</a:t>
            </a:fld>
            <a:endParaRPr lang="zh-CN" altLang="en-US" sz="1200" strike="noStrike" noProof="1"/>
          </a:p>
        </p:txBody>
      </p:sp>
    </p:spTree>
    <p:extLst>
      <p:ext uri="{BB962C8B-B14F-4D97-AF65-F5344CB8AC3E}">
        <p14:creationId xmlns="" xmlns:p14="http://schemas.microsoft.com/office/powerpoint/2010/main" val="4097201737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9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22530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 eaLnBrk="1" hangingPunct="1">
              <a:spcBef>
                <a:spcPct val="0"/>
              </a:spcBef>
            </a:pPr>
            <a:endParaRPr lang="zh-CN" altLang="en-US" sz="4400">
              <a:latin typeface="FGP松慶行書体"/>
              <a:ea typeface="FGP松慶行書体"/>
            </a:endParaRPr>
          </a:p>
        </p:txBody>
      </p:sp>
      <p:sp>
        <p:nvSpPr>
          <p:cNvPr id="22531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 sz="1200"/>
              <a:pPr lvl="0" algn="r"/>
              <a:t>1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545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08546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08547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 sz="120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pPr lvl="0" algn="r"/>
              <a:t>2</a:t>
            </a:fld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593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10594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10595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 sz="1200">
                <a:latin typeface="等线" pitchFamily="2" charset="-122"/>
                <a:ea typeface="等线" pitchFamily="2" charset="-122"/>
              </a:rPr>
              <a:pPr lvl="0" algn="r"/>
              <a:t>3</a:t>
            </a:fld>
            <a:endParaRPr lang="zh-CN" altLang="en-US" sz="1200">
              <a:latin typeface="等线" pitchFamily="2" charset="-122"/>
              <a:ea typeface="等线" pitchFamily="2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545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08546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08547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 sz="120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pPr lvl="0" algn="r"/>
              <a:t>4</a:t>
            </a:fld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545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08546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08547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 sz="120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pPr lvl="0" algn="r"/>
              <a:t>5</a:t>
            </a:fld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545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08546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08547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 sz="120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pPr lvl="0" algn="r"/>
              <a:t>6</a:t>
            </a:fld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545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08546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08547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 sz="120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pPr lvl="0" algn="r"/>
              <a:t>7</a:t>
            </a:fld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545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08546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08547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 sz="120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pPr lvl="0" algn="r"/>
              <a:t>8</a:t>
            </a:fld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545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08546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08547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 sz="120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pPr lvl="0" algn="r"/>
              <a:t>9</a:t>
            </a:fld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545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08546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08547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 sz="120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pPr lvl="0" algn="r"/>
              <a:t>10</a:t>
            </a:fld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545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08546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08547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 sz="120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pPr lvl="0" algn="r"/>
              <a:t>11</a:t>
            </a:fld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545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08546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08547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 sz="120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pPr lvl="0" algn="r"/>
              <a:t>12</a:t>
            </a:fld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545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08546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108547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/>
            <a:fld id="{9A0DB2DC-4C9A-4742-B13C-FB6460FD3503}" type="slidenum">
              <a:rPr lang="zh-CN" altLang="en-US" sz="1200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pPr lvl="0" algn="r"/>
              <a:t>13</a:t>
            </a:fld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C9B7F-FDB6-4ED0-8BD0-3D17CDF7D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88FE4-C062-4C73-BA76-2116DD1E0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26B06-53DD-4DA6-84DB-AF29A1783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886B08-F58B-4A64-ADB8-28D52C143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15F63D-861F-4E45-9720-C1194E8D5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47BC46-A9AE-428D-A6B6-1026F90EB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432587-5426-4CAC-A0E7-CF15FCC6A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AEC7F8-4D47-4413-9ECA-03AA17699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E9160-AC32-4FAC-B031-E7D993388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3945E-3B6B-44DC-BEE3-C9E2C0BDE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E597A-8D6E-42DF-ADB2-82BA6370B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base"/>
            <a:r>
              <a:rPr lang="zh-CN" altLang="en-US" strike="noStrike" noProof="1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654BBB6-9B0A-41DA-A72F-277B4DCBF6D4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2019/10/15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等线" pitchFamily="2" charset="-122"/>
                <a:ea typeface="等线" pitchFamily="2" charset="-122"/>
                <a:cs typeface="+mn-cs"/>
              </a:rPr>
              <a:pPr lvl="0" eaLnBrk="1" fontAlgn="base" hangingPunct="1">
                <a:buNone/>
              </a:pPr>
              <a:t>‹#›</a:t>
            </a:fld>
            <a:endParaRPr lang="zh-CN" altLang="en-US" strike="noStrike" noProof="1">
              <a:latin typeface="等线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654BBB6-9B0A-41DA-A72F-277B4DCBF6D4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2019/10/15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等线" pitchFamily="2" charset="-122"/>
                <a:ea typeface="等线" pitchFamily="2" charset="-122"/>
                <a:cs typeface="+mn-cs"/>
              </a:rPr>
              <a:pPr lvl="0" eaLnBrk="1" fontAlgn="base" hangingPunct="1">
                <a:buNone/>
              </a:pPr>
              <a:t>‹#›</a:t>
            </a:fld>
            <a:endParaRPr lang="zh-CN" altLang="en-US" strike="noStrike" noProof="1">
              <a:latin typeface="等线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654BBB6-9B0A-41DA-A72F-277B4DCBF6D4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2019/10/15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等线" pitchFamily="2" charset="-122"/>
                <a:ea typeface="等线" pitchFamily="2" charset="-122"/>
                <a:cs typeface="+mn-cs"/>
              </a:rPr>
              <a:pPr lvl="0" eaLnBrk="1" fontAlgn="base" hangingPunct="1">
                <a:buNone/>
              </a:pPr>
              <a:t>‹#›</a:t>
            </a:fld>
            <a:endParaRPr lang="zh-CN" altLang="en-US" strike="noStrike" noProof="1">
              <a:latin typeface="等线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654BBB6-9B0A-41DA-A72F-277B4DCBF6D4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2019/10/15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等线" pitchFamily="2" charset="-122"/>
                <a:ea typeface="等线" pitchFamily="2" charset="-122"/>
                <a:cs typeface="+mn-cs"/>
              </a:rPr>
              <a:pPr lvl="0" eaLnBrk="1" fontAlgn="base" hangingPunct="1">
                <a:buNone/>
              </a:pPr>
              <a:t>‹#›</a:t>
            </a:fld>
            <a:endParaRPr lang="zh-CN" altLang="en-US" strike="noStrike" noProof="1">
              <a:latin typeface="等线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654BBB6-9B0A-41DA-A72F-277B4DCBF6D4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2019/10/15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等线" pitchFamily="2" charset="-122"/>
                <a:ea typeface="等线" pitchFamily="2" charset="-122"/>
                <a:cs typeface="+mn-cs"/>
              </a:rPr>
              <a:pPr lvl="0" eaLnBrk="1" fontAlgn="base" hangingPunct="1">
                <a:buNone/>
              </a:pPr>
              <a:t>‹#›</a:t>
            </a:fld>
            <a:endParaRPr lang="zh-CN" altLang="en-US" strike="noStrike" noProof="1">
              <a:latin typeface="等线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654BBB6-9B0A-41DA-A72F-277B4DCBF6D4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2019/10/15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等线" pitchFamily="2" charset="-122"/>
                <a:ea typeface="等线" pitchFamily="2" charset="-122"/>
                <a:cs typeface="+mn-cs"/>
              </a:rPr>
              <a:pPr lvl="0" eaLnBrk="1" fontAlgn="base" hangingPunct="1">
                <a:buNone/>
              </a:pPr>
              <a:t>‹#›</a:t>
            </a:fld>
            <a:endParaRPr lang="zh-CN" altLang="en-US" strike="noStrike" noProof="1">
              <a:latin typeface="等线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654BBB6-9B0A-41DA-A72F-277B4DCBF6D4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2019/10/15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等线" pitchFamily="2" charset="-122"/>
                <a:ea typeface="等线" pitchFamily="2" charset="-122"/>
                <a:cs typeface="+mn-cs"/>
              </a:rPr>
              <a:pPr lvl="0" eaLnBrk="1" fontAlgn="base" hangingPunct="1">
                <a:buNone/>
              </a:pPr>
              <a:t>‹#›</a:t>
            </a:fld>
            <a:endParaRPr lang="zh-CN" altLang="en-US" strike="noStrike" noProof="1">
              <a:latin typeface="等线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654BBB6-9B0A-41DA-A72F-277B4DCBF6D4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2019/10/15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等线" pitchFamily="2" charset="-122"/>
                <a:ea typeface="等线" pitchFamily="2" charset="-122"/>
                <a:cs typeface="+mn-cs"/>
              </a:rPr>
              <a:pPr lvl="0" eaLnBrk="1" fontAlgn="base" hangingPunct="1">
                <a:buNone/>
              </a:pPr>
              <a:t>‹#›</a:t>
            </a:fld>
            <a:endParaRPr lang="zh-CN" altLang="en-US" strike="noStrike" noProof="1">
              <a:latin typeface="等线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vert="horz" wrap="square" lIns="91440" tIns="45720" rIns="91440" bIns="45720" numCol="1" rtlCol="0" anchor="t" anchorCtr="0" compatLnSpc="1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654BBB6-9B0A-41DA-A72F-277B4DCBF6D4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2019/10/15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等线" pitchFamily="2" charset="-122"/>
                <a:ea typeface="等线" pitchFamily="2" charset="-122"/>
                <a:cs typeface="+mn-cs"/>
              </a:rPr>
              <a:pPr lvl="0" eaLnBrk="1" fontAlgn="base" hangingPunct="1">
                <a:buNone/>
              </a:pPr>
              <a:t>‹#›</a:t>
            </a:fld>
            <a:endParaRPr lang="zh-CN" altLang="en-US" strike="noStrike" noProof="1">
              <a:latin typeface="等线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654BBB6-9B0A-41DA-A72F-277B4DCBF6D4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2019/10/15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等线" pitchFamily="2" charset="-122"/>
                <a:ea typeface="等线" pitchFamily="2" charset="-122"/>
                <a:cs typeface="+mn-cs"/>
              </a:rPr>
              <a:pPr lvl="0" eaLnBrk="1" fontAlgn="base" hangingPunct="1">
                <a:buNone/>
              </a:pPr>
              <a:t>‹#›</a:t>
            </a:fld>
            <a:endParaRPr lang="zh-CN" altLang="en-US" strike="noStrike" noProof="1">
              <a:latin typeface="等线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654BBB6-9B0A-41DA-A72F-277B4DCBF6D4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2019/10/15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等线" pitchFamily="2" charset="-122"/>
                <a:ea typeface="等线" pitchFamily="2" charset="-122"/>
                <a:cs typeface="+mn-cs"/>
              </a:rPr>
              <a:pPr lvl="0" eaLnBrk="1" fontAlgn="base" hangingPunct="1">
                <a:buNone/>
              </a:pPr>
              <a:t>‹#›</a:t>
            </a:fld>
            <a:endParaRPr lang="zh-CN" altLang="en-US" strike="noStrike" noProof="1">
              <a:latin typeface="等线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290" name="组合 5"/>
          <p:cNvGrpSpPr/>
          <p:nvPr userDrawn="1"/>
        </p:nvGrpSpPr>
        <p:grpSpPr>
          <a:xfrm>
            <a:off x="9251950" y="4841875"/>
            <a:ext cx="2736850" cy="1835150"/>
            <a:chOff x="5079253" y="572273"/>
            <a:chExt cx="2735970" cy="1835606"/>
          </a:xfrm>
        </p:grpSpPr>
        <p:sp>
          <p:nvSpPr>
            <p:cNvPr id="7" name="等腰三角形 6"/>
            <p:cNvSpPr/>
            <p:nvPr/>
          </p:nvSpPr>
          <p:spPr>
            <a:xfrm>
              <a:off x="5491053" y="779638"/>
              <a:ext cx="1888760" cy="1628241"/>
            </a:xfrm>
            <a:prstGeom prst="triangle">
              <a:avLst/>
            </a:prstGeom>
            <a:noFill/>
            <a:ln w="38100">
              <a:solidFill>
                <a:srgbClr val="DCE3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9pPr>
            </a:lstStyle>
            <a:p>
              <a:pPr algn="ctr" fontAlgn="base"/>
              <a:endParaRPr lang="zh-CN" altLang="en-US" strike="noStrike" noProof="1"/>
            </a:p>
          </p:txBody>
        </p:sp>
        <p:sp>
          <p:nvSpPr>
            <p:cNvPr id="8" name="等腰三角形 7"/>
            <p:cNvSpPr/>
            <p:nvPr/>
          </p:nvSpPr>
          <p:spPr>
            <a:xfrm>
              <a:off x="5079253" y="572274"/>
              <a:ext cx="1888760" cy="1628241"/>
            </a:xfrm>
            <a:prstGeom prst="triangle">
              <a:avLst/>
            </a:prstGeom>
            <a:noFill/>
            <a:ln w="38100">
              <a:solidFill>
                <a:srgbClr val="DCE3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9pPr>
            </a:lstStyle>
            <a:p>
              <a:pPr algn="ctr" fontAlgn="base"/>
              <a:endParaRPr lang="zh-CN" altLang="en-US" strike="noStrike" noProof="1"/>
            </a:p>
          </p:txBody>
        </p:sp>
        <p:sp>
          <p:nvSpPr>
            <p:cNvPr id="9" name="等腰三角形 8"/>
            <p:cNvSpPr/>
            <p:nvPr/>
          </p:nvSpPr>
          <p:spPr>
            <a:xfrm>
              <a:off x="5926463" y="572273"/>
              <a:ext cx="1888760" cy="1628241"/>
            </a:xfrm>
            <a:prstGeom prst="triangle">
              <a:avLst/>
            </a:prstGeom>
            <a:noFill/>
            <a:ln w="38100">
              <a:solidFill>
                <a:srgbClr val="DCE3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9pPr>
            </a:lstStyle>
            <a:p>
              <a:pPr algn="ctr" fontAlgn="base"/>
              <a:endParaRPr lang="zh-CN" altLang="en-US" strike="noStrike" noProof="1"/>
            </a:p>
          </p:txBody>
        </p:sp>
      </p:grpSp>
      <p:sp>
        <p:nvSpPr>
          <p:cNvPr id="10" name="矩形 9"/>
          <p:cNvSpPr/>
          <p:nvPr userDrawn="1"/>
        </p:nvSpPr>
        <p:spPr>
          <a:xfrm>
            <a:off x="0" y="3175"/>
            <a:ext cx="12192000" cy="758825"/>
          </a:xfrm>
          <a:prstGeom prst="rect">
            <a:avLst/>
          </a:prstGeom>
          <a:solidFill>
            <a:srgbClr val="CAD5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9pPr>
          </a:lstStyle>
          <a:p>
            <a:pPr algn="ctr" fontAlgn="base"/>
            <a:r>
              <a:rPr lang="en-US" altLang="zh-CN" strike="noStrike" noProof="1"/>
              <a:t>  </a:t>
            </a:r>
            <a:endParaRPr lang="zh-CN" altLang="en-US" strike="noStrike" noProof="1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654BBB6-9B0A-41DA-A72F-277B4DCBF6D4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2019/10/15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等线" pitchFamily="2" charset="-122"/>
                <a:ea typeface="等线" pitchFamily="2" charset="-122"/>
                <a:cs typeface="+mn-cs"/>
              </a:rPr>
              <a:pPr lvl="0" eaLnBrk="1" fontAlgn="base" hangingPunct="1">
                <a:buNone/>
              </a:pPr>
              <a:t>‹#›</a:t>
            </a:fld>
            <a:endParaRPr lang="zh-CN" altLang="en-US" strike="noStrike" noProof="1">
              <a:latin typeface="等线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base"/>
            <a:r>
              <a:rPr lang="zh-CN" altLang="en-US" strike="noStrike" noProof="1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D385B34-EA4B-4232-8D1C-0704BF7A789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2019/10/15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pPr lvl="0" eaLnBrk="1" fontAlgn="base" hangingPunct="1">
                <a:buNone/>
              </a:p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 spd="slow" advClick="0" advTm="3000"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D385B34-EA4B-4232-8D1C-0704BF7A789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2019/10/15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pPr lvl="0" eaLnBrk="1" fontAlgn="base" hangingPunct="1">
                <a:buNone/>
              </a:p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 spd="slow" advClick="0" advTm="3000"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D385B34-EA4B-4232-8D1C-0704BF7A789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2019/10/15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pPr lvl="0" eaLnBrk="1" fontAlgn="base" hangingPunct="1">
                <a:buNone/>
              </a:p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 spd="slow" advClick="0" advTm="3000"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D385B34-EA4B-4232-8D1C-0704BF7A789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2019/10/15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pPr lvl="0" eaLnBrk="1" fontAlgn="base" hangingPunct="1">
                <a:buNone/>
              </a:p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 spd="slow" advClick="0" advTm="3000"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D385B34-EA4B-4232-8D1C-0704BF7A789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2019/10/15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pPr lvl="0" eaLnBrk="1" fontAlgn="base" hangingPunct="1">
                <a:buNone/>
              </a:p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 spd="slow" advClick="0" advTm="3000"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D385B34-EA4B-4232-8D1C-0704BF7A789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2019/10/15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pPr lvl="0" eaLnBrk="1" fontAlgn="base" hangingPunct="1">
                <a:buNone/>
              </a:p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 spd="slow" advClick="0" advTm="3000"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D385B34-EA4B-4232-8D1C-0704BF7A789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2019/10/15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pPr lvl="0" eaLnBrk="1" fontAlgn="base" hangingPunct="1">
                <a:buNone/>
              </a:p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 spd="slow" advClick="0" advTm="3000"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D385B34-EA4B-4232-8D1C-0704BF7A789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2019/10/15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pPr lvl="0" eaLnBrk="1" fontAlgn="base" hangingPunct="1">
                <a:buNone/>
              </a:p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 spd="slow" advClick="0" advTm="3000"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vert="horz" wrap="square" lIns="91440" tIns="45720" rIns="91440" bIns="45720" numCol="1" rtlCol="0" anchor="t" anchorCtr="0" compatLnSpc="1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D385B34-EA4B-4232-8D1C-0704BF7A789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2019/10/15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pPr lvl="0" eaLnBrk="1" fontAlgn="base" hangingPunct="1">
                <a:buNone/>
              </a:p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 spd="slow" advClick="0" advTm="3000"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D385B34-EA4B-4232-8D1C-0704BF7A789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2019/10/15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pPr lvl="0" eaLnBrk="1" fontAlgn="base" hangingPunct="1">
                <a:buNone/>
              </a:p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 spd="slow" advClick="0" advTm="3000"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D385B34-EA4B-4232-8D1C-0704BF7A789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2019/10/15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pPr lvl="0" eaLnBrk="1" fontAlgn="base" hangingPunct="1">
                <a:buNone/>
              </a:pPr>
              <a:t>‹#›</a:t>
            </a:fld>
            <a:endParaRPr lang="zh-CN" altLang="en-US" strike="noStrike" noProof="1"/>
          </a:p>
        </p:txBody>
      </p:sp>
    </p:spTree>
  </p:cSld>
  <p:clrMapOvr>
    <a:masterClrMapping/>
  </p:clrMapOvr>
  <p:transition spd="slow" advClick="0" advTm="3000"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314" name="组合 5"/>
          <p:cNvGrpSpPr/>
          <p:nvPr userDrawn="1"/>
        </p:nvGrpSpPr>
        <p:grpSpPr>
          <a:xfrm>
            <a:off x="9251950" y="4841875"/>
            <a:ext cx="2736850" cy="1835150"/>
            <a:chOff x="5079253" y="572273"/>
            <a:chExt cx="2735970" cy="1835606"/>
          </a:xfrm>
        </p:grpSpPr>
        <p:sp>
          <p:nvSpPr>
            <p:cNvPr id="8" name="等腰三角形 7"/>
            <p:cNvSpPr/>
            <p:nvPr/>
          </p:nvSpPr>
          <p:spPr>
            <a:xfrm>
              <a:off x="5490284" y="780288"/>
              <a:ext cx="1890104" cy="1627591"/>
            </a:xfrm>
            <a:prstGeom prst="triangle">
              <a:avLst/>
            </a:prstGeom>
            <a:noFill/>
            <a:ln w="38100">
              <a:solidFill>
                <a:srgbClr val="DCE3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等腰三角形 8"/>
            <p:cNvSpPr/>
            <p:nvPr/>
          </p:nvSpPr>
          <p:spPr>
            <a:xfrm>
              <a:off x="5079253" y="572273"/>
              <a:ext cx="1888518" cy="1627592"/>
            </a:xfrm>
            <a:prstGeom prst="triangle">
              <a:avLst/>
            </a:prstGeom>
            <a:noFill/>
            <a:ln w="38100">
              <a:solidFill>
                <a:srgbClr val="DCE3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等腰三角形 9"/>
            <p:cNvSpPr/>
            <p:nvPr/>
          </p:nvSpPr>
          <p:spPr>
            <a:xfrm>
              <a:off x="5926705" y="572273"/>
              <a:ext cx="1888518" cy="1627592"/>
            </a:xfrm>
            <a:prstGeom prst="triangle">
              <a:avLst/>
            </a:prstGeom>
            <a:noFill/>
            <a:ln w="38100">
              <a:solidFill>
                <a:srgbClr val="DCE3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11" name="矩形 10"/>
          <p:cNvSpPr/>
          <p:nvPr/>
        </p:nvSpPr>
        <p:spPr>
          <a:xfrm>
            <a:off x="0" y="3175"/>
            <a:ext cx="12192000" cy="758825"/>
          </a:xfrm>
          <a:prstGeom prst="rect">
            <a:avLst/>
          </a:prstGeom>
          <a:solidFill>
            <a:srgbClr val="CAD5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</a:t>
            </a: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日期占位符 1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4A91C65-6103-4C35-A565-08D453948DF0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2019/10/15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页脚占位符 2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 fontAlgn="base">
              <a:buNone/>
            </a:pPr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pPr algn="r" fontAlgn="base">
                <a:buNone/>
              </a:pPr>
              <a:t>‹#›</a:t>
            </a:fld>
            <a:endParaRPr lang="zh-CN" altLang="en-US" strike="noStrike" noProof="1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slow" advClick="0" advTm="3000"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slideLayout" Target="../slideLayouts/slideLayout33.xml" /><Relationship Id="rId11" Type="http://schemas.openxmlformats.org/officeDocument/2006/relationships/slideLayout" Target="../slideLayouts/slideLayout34.xml" /><Relationship Id="rId12" Type="http://schemas.openxmlformats.org/officeDocument/2006/relationships/slideLayout" Target="../slideLayouts/slideLayout35.xml" /><Relationship Id="rId13" Type="http://schemas.openxmlformats.org/officeDocument/2006/relationships/theme" Target="../theme/theme3.xml" /><Relationship Id="rId2" Type="http://schemas.openxmlformats.org/officeDocument/2006/relationships/slideLayout" Target="../slideLayouts/slideLayout25.xml" /><Relationship Id="rId3" Type="http://schemas.openxmlformats.org/officeDocument/2006/relationships/slideLayout" Target="../slideLayouts/slideLayout26.xml" /><Relationship Id="rId4" Type="http://schemas.openxmlformats.org/officeDocument/2006/relationships/slideLayout" Target="../slideLayouts/slideLayout27.xml" /><Relationship Id="rId5" Type="http://schemas.openxmlformats.org/officeDocument/2006/relationships/slideLayout" Target="../slideLayouts/slideLayout28.xml" /><Relationship Id="rId6" Type="http://schemas.openxmlformats.org/officeDocument/2006/relationships/slideLayout" Target="../slideLayouts/slideLayout29.xml" /><Relationship Id="rId7" Type="http://schemas.openxmlformats.org/officeDocument/2006/relationships/slideLayout" Target="../slideLayouts/slideLayout30.xml" /><Relationship Id="rId8" Type="http://schemas.openxmlformats.org/officeDocument/2006/relationships/slideLayout" Target="../slideLayouts/slideLayout31.xml" /><Relationship Id="rId9" Type="http://schemas.openxmlformats.org/officeDocument/2006/relationships/slideLayout" Target="../slideLayouts/slideLayout3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2"/>
          <p:cNvSpPr>
            <a:spLocks noGrp="1"/>
          </p:cNvSpPr>
          <p:nvPr>
            <p:ph type="body" idx="5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/>
            <a:r>
              <a:rPr lang="zh-CN" altLang="en-US"/>
              <a:t>编辑母版文本样式</a:t>
            </a:r>
          </a:p>
          <a:p>
            <a:pPr lvl="1" indent="-228600"/>
            <a:r>
              <a:rPr lang="zh-CN" altLang="en-US"/>
              <a:t>第二级</a:t>
            </a:r>
          </a:p>
          <a:p>
            <a:pPr lvl="2" indent="-228600"/>
            <a:r>
              <a:rPr lang="zh-CN" altLang="en-US"/>
              <a:t>第三级</a:t>
            </a:r>
          </a:p>
          <a:p>
            <a:pPr lvl="3" indent="-228600"/>
            <a:r>
              <a:rPr lang="zh-CN" altLang="en-US"/>
              <a:t>第四级</a:t>
            </a:r>
          </a:p>
          <a:p>
            <a:pPr lvl="4" indent="-228600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654BBB6-9B0A-41DA-A72F-277B4DCBF6D4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2019/10/15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rgbClr val="898989"/>
                </a:solidFill>
                <a:latin typeface="等线" pitchFamily="2" charset="-122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9pPr>
          </a:lstStyle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等线" pitchFamily="2" charset="-122"/>
                <a:ea typeface="等线" pitchFamily="2" charset="-122"/>
                <a:cs typeface="+mn-cs"/>
              </a:rPr>
              <a:pPr lvl="0" eaLnBrk="1" fontAlgn="base" hangingPunct="1">
                <a:buNone/>
              </a:pPr>
              <a:t>‹#›</a:t>
            </a:fld>
            <a:endParaRPr lang="zh-CN" altLang="en-US" strike="noStrike" noProof="1">
              <a:latin typeface="等线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等线 Light" pitchFamily="2" charset="-122"/>
          <a:ea typeface="等线 Light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等线 Light" pitchFamily="2" charset="-122"/>
          <a:ea typeface="等线 Light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等线 Light" pitchFamily="2" charset="-122"/>
          <a:ea typeface="等线 Light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等线 Light" pitchFamily="2" charset="-122"/>
          <a:ea typeface="等线 Light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等线 Light" pitchFamily="2" charset="-122"/>
          <a:ea typeface="等线 Light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等线 Light" pitchFamily="2" charset="-122"/>
          <a:ea typeface="等线 Light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等线 Light" pitchFamily="2" charset="-122"/>
          <a:ea typeface="等线 Light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等线 Light" pitchFamily="2" charset="-122"/>
          <a:ea typeface="等线 Light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2051" name="文本占位符 2"/>
          <p:cNvSpPr>
            <a:spLocks noGrp="1"/>
          </p:cNvSpPr>
          <p:nvPr>
            <p:ph type="body" idx="5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 indent="-228600"/>
            <a:r>
              <a:rPr lang="zh-CN" altLang="en-US"/>
              <a:t>第二级</a:t>
            </a:r>
          </a:p>
          <a:p>
            <a:pPr lvl="2" indent="-228600"/>
            <a:r>
              <a:rPr lang="zh-CN" altLang="en-US"/>
              <a:t>第三级</a:t>
            </a:r>
          </a:p>
          <a:p>
            <a:pPr lvl="3" indent="-228600"/>
            <a:r>
              <a:rPr lang="zh-CN" altLang="en-US"/>
              <a:t>第四级</a:t>
            </a:r>
          </a:p>
          <a:p>
            <a:pPr lvl="4" indent="-228600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4D385B34-EA4B-4232-8D1C-0704BF7A7891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2019/10/15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rgbClr val="FFFFF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9pPr>
          </a:lstStyle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pPr lvl="0" eaLnBrk="1" fontAlgn="base" hangingPunct="1">
                <a:buNone/>
              </a:pPr>
              <a:t>‹#›</a:t>
            </a:fld>
            <a:endParaRPr lang="zh-CN" altLang="en-US" strike="noStrike" noProof="1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ransition spd="slow" advClick="0" advTm="3000"/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2.jpeg" /><Relationship Id="rId5" Type="http://schemas.openxmlformats.org/officeDocument/2006/relationships/image" Target="../media/image3.png" /><Relationship Id="rId6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tags" Target="../tags/tag5.xml" /><Relationship Id="rId11" Type="http://schemas.openxmlformats.org/officeDocument/2006/relationships/tags" Target="../tags/tag6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tags" Target="../tags/tag1.xml" /><Relationship Id="rId7" Type="http://schemas.openxmlformats.org/officeDocument/2006/relationships/tags" Target="../tags/tag2.xml" /><Relationship Id="rId8" Type="http://schemas.openxmlformats.org/officeDocument/2006/relationships/tags" Target="../tags/tag3.xml" /><Relationship Id="rId9" Type="http://schemas.openxmlformats.org/officeDocument/2006/relationships/tags" Target="../tags/tag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8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3103316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05" name="图片 13" descr="QQ图片2018010510405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750" y="9979025"/>
            <a:ext cx="12280900" cy="43910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506" name="图片 1" descr="幻灯片1"/>
          <p:cNvPicPr>
            <a:picLocks noGrp="1"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550" y="7096125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507" name="文本框 5"/>
          <p:cNvSpPr txBox="1"/>
          <p:nvPr/>
        </p:nvSpPr>
        <p:spPr>
          <a:xfrm>
            <a:off x="708025" y="892175"/>
            <a:ext cx="10447338" cy="4893647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9pPr>
          </a:lstStyle>
          <a:p>
            <a:pPr algn="ctr"/>
            <a:endParaRPr lang="en-US" altLang="zh-CN" sz="6000" b="1">
              <a:latin typeface="等线" pitchFamily="2" charset="-122"/>
              <a:ea typeface="等线" pitchFamily="2" charset="-122"/>
            </a:endParaRPr>
          </a:p>
          <a:p>
            <a:pPr algn="ctr"/>
            <a:r>
              <a:rPr lang="zh-CN" altLang="en-US" sz="3600" smtClean="0">
                <a:latin typeface="等线" pitchFamily="2" charset="-122"/>
                <a:ea typeface="等线" pitchFamily="2" charset="-122"/>
              </a:rPr>
              <a:t>               </a:t>
            </a:r>
            <a:endParaRPr lang="en-US" altLang="zh-CN" sz="3600">
              <a:latin typeface="等线" pitchFamily="2" charset="-122"/>
              <a:ea typeface="等线" pitchFamily="2" charset="-122"/>
            </a:endParaRPr>
          </a:p>
          <a:p>
            <a:pPr algn="ctr"/>
            <a:r>
              <a:rPr lang="en-US" altLang="zh-CN" sz="5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——</a:t>
            </a:r>
            <a:r>
              <a:rPr lang="zh-CN" altLang="en-US" sz="5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病理生理学和临床启示</a:t>
            </a:r>
          </a:p>
          <a:p>
            <a:pPr algn="ctr"/>
            <a:endParaRPr lang="en-US" altLang="zh-CN" sz="5400">
              <a:latin typeface="等线" pitchFamily="2" charset="-122"/>
              <a:ea typeface="等线" pitchFamily="2" charset="-122"/>
            </a:endParaRPr>
          </a:p>
          <a:p>
            <a:pPr algn="ctr"/>
            <a:r>
              <a:rPr lang="en-US" altLang="zh-CN" sz="5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——</a:t>
            </a:r>
            <a:r>
              <a:rPr lang="zh-CN" altLang="en-US" sz="540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病理生理学和临床启示</a:t>
            </a:r>
          </a:p>
          <a:p>
            <a:pPr algn="ctr"/>
            <a:endParaRPr lang="zh-CN" altLang="en-US" sz="5400" b="1">
              <a:solidFill>
                <a:srgbClr val="1D4C7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直角三角形 8"/>
          <p:cNvSpPr/>
          <p:nvPr/>
        </p:nvSpPr>
        <p:spPr>
          <a:xfrm>
            <a:off x="-6350" y="5686425"/>
            <a:ext cx="6248400" cy="1184275"/>
          </a:xfrm>
          <a:prstGeom prst="rtTriangle">
            <a:avLst/>
          </a:prstGeom>
          <a:solidFill>
            <a:srgbClr val="C940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直角三角形 9"/>
          <p:cNvSpPr/>
          <p:nvPr/>
        </p:nvSpPr>
        <p:spPr>
          <a:xfrm>
            <a:off x="-6350" y="6070600"/>
            <a:ext cx="6248400" cy="800100"/>
          </a:xfrm>
          <a:prstGeom prst="rtTriangle">
            <a:avLst/>
          </a:prstGeom>
          <a:solidFill>
            <a:srgbClr val="1D4C7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直角三角形 10"/>
          <p:cNvSpPr/>
          <p:nvPr/>
        </p:nvSpPr>
        <p:spPr>
          <a:xfrm flipH="1">
            <a:off x="5943600" y="5686425"/>
            <a:ext cx="6248400" cy="1184275"/>
          </a:xfrm>
          <a:prstGeom prst="rtTriangle">
            <a:avLst/>
          </a:prstGeom>
          <a:solidFill>
            <a:srgbClr val="C940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直角三角形 11"/>
          <p:cNvSpPr/>
          <p:nvPr/>
        </p:nvSpPr>
        <p:spPr>
          <a:xfrm flipH="1">
            <a:off x="5943600" y="6070600"/>
            <a:ext cx="6248400" cy="800100"/>
          </a:xfrm>
          <a:prstGeom prst="rtTriangle">
            <a:avLst/>
          </a:prstGeom>
          <a:solidFill>
            <a:srgbClr val="1D4C7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21513" name="组合 20"/>
          <p:cNvGrpSpPr/>
          <p:nvPr/>
        </p:nvGrpSpPr>
        <p:grpSpPr>
          <a:xfrm>
            <a:off x="4886325" y="5537200"/>
            <a:ext cx="2284413" cy="406400"/>
            <a:chOff x="1570" y="2975"/>
            <a:chExt cx="16230" cy="2890"/>
          </a:xfrm>
        </p:grpSpPr>
        <p:sp>
          <p:nvSpPr>
            <p:cNvPr id="17" name="椭圆 16"/>
            <p:cNvSpPr/>
            <p:nvPr/>
          </p:nvSpPr>
          <p:spPr>
            <a:xfrm>
              <a:off x="1570" y="2975"/>
              <a:ext cx="2887" cy="2890"/>
            </a:xfrm>
            <a:prstGeom prst="ellipse">
              <a:avLst/>
            </a:prstGeom>
            <a:solidFill>
              <a:srgbClr val="1D4C78"/>
            </a:solidFill>
            <a:ln w="76200">
              <a:solidFill>
                <a:schemeClr val="tx1"/>
              </a:solidFill>
            </a:ln>
            <a:effectLst>
              <a:outerShdw blurRad="50800" dist="63500" dir="5400000" algn="t" rotWithShape="0">
                <a:schemeClr val="bg1">
                  <a:lumMod val="65000"/>
                  <a:lumOff val="35000"/>
                  <a:alpha val="4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椭圆 17"/>
            <p:cNvSpPr/>
            <p:nvPr/>
          </p:nvSpPr>
          <p:spPr>
            <a:xfrm>
              <a:off x="5969" y="2975"/>
              <a:ext cx="2887" cy="2890"/>
            </a:xfrm>
            <a:prstGeom prst="ellipse">
              <a:avLst/>
            </a:prstGeom>
            <a:solidFill>
              <a:srgbClr val="CA1F25"/>
            </a:solidFill>
            <a:ln w="76200">
              <a:solidFill>
                <a:schemeClr val="tx1"/>
              </a:solidFill>
            </a:ln>
            <a:effectLst>
              <a:outerShdw blurRad="50800" dist="63500" dir="5400000" algn="t" rotWithShape="0">
                <a:schemeClr val="bg1">
                  <a:lumMod val="65000"/>
                  <a:lumOff val="35000"/>
                  <a:alpha val="4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9" name="椭圆 18"/>
            <p:cNvSpPr/>
            <p:nvPr/>
          </p:nvSpPr>
          <p:spPr>
            <a:xfrm>
              <a:off x="10435" y="2975"/>
              <a:ext cx="2887" cy="2890"/>
            </a:xfrm>
            <a:prstGeom prst="ellipse">
              <a:avLst/>
            </a:prstGeom>
            <a:solidFill>
              <a:srgbClr val="1D4C78"/>
            </a:solidFill>
            <a:ln w="76200">
              <a:solidFill>
                <a:schemeClr val="tx1"/>
              </a:solidFill>
            </a:ln>
            <a:effectLst>
              <a:outerShdw blurRad="50800" dist="63500" dir="5400000" algn="t" rotWithShape="0">
                <a:schemeClr val="bg1">
                  <a:lumMod val="65000"/>
                  <a:lumOff val="35000"/>
                  <a:alpha val="4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0" name="椭圆 19"/>
            <p:cNvSpPr/>
            <p:nvPr/>
          </p:nvSpPr>
          <p:spPr>
            <a:xfrm>
              <a:off x="14913" y="2975"/>
              <a:ext cx="2887" cy="2890"/>
            </a:xfrm>
            <a:prstGeom prst="ellipse">
              <a:avLst/>
            </a:prstGeom>
            <a:solidFill>
              <a:srgbClr val="CA1F25"/>
            </a:solidFill>
            <a:ln w="76200">
              <a:solidFill>
                <a:schemeClr val="tx1"/>
              </a:solidFill>
            </a:ln>
            <a:effectLst>
              <a:outerShdw blurRad="50800" dist="63500" dir="5400000" algn="t" rotWithShape="0">
                <a:schemeClr val="bg1">
                  <a:lumMod val="65000"/>
                  <a:lumOff val="35000"/>
                  <a:alpha val="4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等线"/>
                  <a:ea typeface="等线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518" name="Freeform 16"/>
            <p:cNvSpPr>
              <a:spLocks noChangeAspect="1" noEditPoints="1"/>
            </p:cNvSpPr>
            <p:nvPr/>
          </p:nvSpPr>
          <p:spPr>
            <a:xfrm>
              <a:off x="11043" y="3758"/>
              <a:ext cx="1675" cy="1679"/>
            </a:xfrm>
            <a:custGeom>
              <a:cxnLst>
                <a:cxn ang="0">
                  <a:pos x="633" y="1051"/>
                </a:cxn>
                <a:cxn ang="0">
                  <a:pos x="261" y="902"/>
                </a:cxn>
                <a:cxn ang="0">
                  <a:pos x="261" y="1028"/>
                </a:cxn>
                <a:cxn ang="0">
                  <a:pos x="633" y="1177"/>
                </a:cxn>
                <a:cxn ang="0">
                  <a:pos x="633" y="1051"/>
                </a:cxn>
                <a:cxn ang="0">
                  <a:pos x="633" y="665"/>
                </a:cxn>
                <a:cxn ang="0">
                  <a:pos x="261" y="516"/>
                </a:cxn>
                <a:cxn ang="0">
                  <a:pos x="261" y="642"/>
                </a:cxn>
                <a:cxn ang="0">
                  <a:pos x="633" y="791"/>
                </a:cxn>
                <a:cxn ang="0">
                  <a:pos x="633" y="665"/>
                </a:cxn>
                <a:cxn ang="0">
                  <a:pos x="1633" y="19"/>
                </a:cxn>
                <a:cxn ang="0">
                  <a:pos x="1545" y="9"/>
                </a:cxn>
                <a:cxn ang="0">
                  <a:pos x="838" y="293"/>
                </a:cxn>
                <a:cxn ang="0">
                  <a:pos x="126" y="9"/>
                </a:cxn>
                <a:cxn ang="0">
                  <a:pos x="37" y="19"/>
                </a:cxn>
                <a:cxn ang="0">
                  <a:pos x="0" y="98"/>
                </a:cxn>
                <a:cxn ang="0">
                  <a:pos x="0" y="1288"/>
                </a:cxn>
                <a:cxn ang="0">
                  <a:pos x="56" y="1372"/>
                </a:cxn>
                <a:cxn ang="0">
                  <a:pos x="800" y="1670"/>
                </a:cxn>
                <a:cxn ang="0">
                  <a:pos x="819" y="1679"/>
                </a:cxn>
                <a:cxn ang="0">
                  <a:pos x="838" y="1679"/>
                </a:cxn>
                <a:cxn ang="0">
                  <a:pos x="856" y="1679"/>
                </a:cxn>
                <a:cxn ang="0">
                  <a:pos x="870" y="1670"/>
                </a:cxn>
                <a:cxn ang="0">
                  <a:pos x="1615" y="1372"/>
                </a:cxn>
                <a:cxn ang="0">
                  <a:pos x="1675" y="1288"/>
                </a:cxn>
                <a:cxn ang="0">
                  <a:pos x="1675" y="98"/>
                </a:cxn>
                <a:cxn ang="0">
                  <a:pos x="1633" y="19"/>
                </a:cxn>
                <a:cxn ang="0">
                  <a:pos x="744" y="1488"/>
                </a:cxn>
                <a:cxn ang="0">
                  <a:pos x="149" y="1251"/>
                </a:cxn>
                <a:cxn ang="0">
                  <a:pos x="149" y="209"/>
                </a:cxn>
                <a:cxn ang="0">
                  <a:pos x="744" y="446"/>
                </a:cxn>
                <a:cxn ang="0">
                  <a:pos x="744" y="1488"/>
                </a:cxn>
                <a:cxn ang="0">
                  <a:pos x="1526" y="1251"/>
                </a:cxn>
                <a:cxn ang="0">
                  <a:pos x="931" y="1488"/>
                </a:cxn>
                <a:cxn ang="0">
                  <a:pos x="931" y="446"/>
                </a:cxn>
                <a:cxn ang="0">
                  <a:pos x="1526" y="209"/>
                </a:cxn>
                <a:cxn ang="0">
                  <a:pos x="1526" y="1251"/>
                </a:cxn>
                <a:cxn ang="0">
                  <a:pos x="1414" y="902"/>
                </a:cxn>
                <a:cxn ang="0">
                  <a:pos x="1042" y="1051"/>
                </a:cxn>
                <a:cxn ang="0">
                  <a:pos x="1042" y="1177"/>
                </a:cxn>
                <a:cxn ang="0">
                  <a:pos x="1414" y="1028"/>
                </a:cxn>
                <a:cxn ang="0">
                  <a:pos x="1414" y="902"/>
                </a:cxn>
                <a:cxn ang="0">
                  <a:pos x="1414" y="516"/>
                </a:cxn>
                <a:cxn ang="0">
                  <a:pos x="1042" y="665"/>
                </a:cxn>
                <a:cxn ang="0">
                  <a:pos x="1042" y="791"/>
                </a:cxn>
                <a:cxn ang="0">
                  <a:pos x="1414" y="642"/>
                </a:cxn>
                <a:cxn ang="0">
                  <a:pos x="1414" y="516"/>
                </a:cxn>
              </a:cxnLst>
              <a:rect l="0" t="0" r="0" b="0"/>
              <a:pathLst>
                <a:path w="360" h="361">
                  <a:moveTo>
                    <a:pt x="136" y="226"/>
                  </a:moveTo>
                  <a:cubicBezTo>
                    <a:pt x="56" y="194"/>
                    <a:pt x="56" y="194"/>
                    <a:pt x="56" y="194"/>
                  </a:cubicBezTo>
                  <a:cubicBezTo>
                    <a:pt x="56" y="221"/>
                    <a:pt x="56" y="221"/>
                    <a:pt x="56" y="221"/>
                  </a:cubicBezTo>
                  <a:cubicBezTo>
                    <a:pt x="136" y="253"/>
                    <a:pt x="136" y="253"/>
                    <a:pt x="136" y="253"/>
                  </a:cubicBezTo>
                  <a:lnTo>
                    <a:pt x="136" y="226"/>
                  </a:lnTo>
                  <a:close/>
                  <a:moveTo>
                    <a:pt x="136" y="143"/>
                  </a:moveTo>
                  <a:cubicBezTo>
                    <a:pt x="56" y="111"/>
                    <a:pt x="56" y="111"/>
                    <a:pt x="56" y="111"/>
                  </a:cubicBezTo>
                  <a:cubicBezTo>
                    <a:pt x="56" y="138"/>
                    <a:pt x="56" y="138"/>
                    <a:pt x="56" y="138"/>
                  </a:cubicBezTo>
                  <a:cubicBezTo>
                    <a:pt x="136" y="170"/>
                    <a:pt x="136" y="170"/>
                    <a:pt x="136" y="170"/>
                  </a:cubicBezTo>
                  <a:lnTo>
                    <a:pt x="136" y="143"/>
                  </a:lnTo>
                  <a:close/>
                  <a:moveTo>
                    <a:pt x="351" y="4"/>
                  </a:moveTo>
                  <a:cubicBezTo>
                    <a:pt x="345" y="1"/>
                    <a:pt x="338" y="0"/>
                    <a:pt x="332" y="2"/>
                  </a:cubicBezTo>
                  <a:cubicBezTo>
                    <a:pt x="180" y="63"/>
                    <a:pt x="180" y="63"/>
                    <a:pt x="180" y="63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1" y="0"/>
                    <a:pt x="14" y="1"/>
                    <a:pt x="8" y="4"/>
                  </a:cubicBezTo>
                  <a:cubicBezTo>
                    <a:pt x="3" y="8"/>
                    <a:pt x="0" y="14"/>
                    <a:pt x="0" y="21"/>
                  </a:cubicBezTo>
                  <a:cubicBezTo>
                    <a:pt x="0" y="277"/>
                    <a:pt x="0" y="277"/>
                    <a:pt x="0" y="277"/>
                  </a:cubicBezTo>
                  <a:cubicBezTo>
                    <a:pt x="0" y="285"/>
                    <a:pt x="5" y="292"/>
                    <a:pt x="12" y="295"/>
                  </a:cubicBezTo>
                  <a:cubicBezTo>
                    <a:pt x="172" y="359"/>
                    <a:pt x="172" y="359"/>
                    <a:pt x="172" y="359"/>
                  </a:cubicBezTo>
                  <a:cubicBezTo>
                    <a:pt x="172" y="359"/>
                    <a:pt x="175" y="360"/>
                    <a:pt x="176" y="361"/>
                  </a:cubicBezTo>
                  <a:cubicBezTo>
                    <a:pt x="177" y="361"/>
                    <a:pt x="178" y="361"/>
                    <a:pt x="180" y="361"/>
                  </a:cubicBezTo>
                  <a:cubicBezTo>
                    <a:pt x="181" y="361"/>
                    <a:pt x="182" y="361"/>
                    <a:pt x="184" y="361"/>
                  </a:cubicBezTo>
                  <a:cubicBezTo>
                    <a:pt x="184" y="360"/>
                    <a:pt x="187" y="359"/>
                    <a:pt x="187" y="359"/>
                  </a:cubicBezTo>
                  <a:cubicBezTo>
                    <a:pt x="347" y="295"/>
                    <a:pt x="347" y="295"/>
                    <a:pt x="347" y="295"/>
                  </a:cubicBezTo>
                  <a:cubicBezTo>
                    <a:pt x="355" y="292"/>
                    <a:pt x="360" y="285"/>
                    <a:pt x="360" y="277"/>
                  </a:cubicBezTo>
                  <a:cubicBezTo>
                    <a:pt x="360" y="21"/>
                    <a:pt x="360" y="21"/>
                    <a:pt x="360" y="21"/>
                  </a:cubicBezTo>
                  <a:cubicBezTo>
                    <a:pt x="360" y="14"/>
                    <a:pt x="356" y="8"/>
                    <a:pt x="351" y="4"/>
                  </a:cubicBezTo>
                  <a:close/>
                  <a:moveTo>
                    <a:pt x="160" y="320"/>
                  </a:moveTo>
                  <a:cubicBezTo>
                    <a:pt x="32" y="269"/>
                    <a:pt x="32" y="269"/>
                    <a:pt x="32" y="269"/>
                  </a:cubicBezTo>
                  <a:cubicBezTo>
                    <a:pt x="32" y="45"/>
                    <a:pt x="32" y="45"/>
                    <a:pt x="32" y="45"/>
                  </a:cubicBezTo>
                  <a:cubicBezTo>
                    <a:pt x="160" y="96"/>
                    <a:pt x="160" y="96"/>
                    <a:pt x="160" y="96"/>
                  </a:cubicBezTo>
                  <a:lnTo>
                    <a:pt x="160" y="320"/>
                  </a:lnTo>
                  <a:close/>
                  <a:moveTo>
                    <a:pt x="328" y="269"/>
                  </a:moveTo>
                  <a:cubicBezTo>
                    <a:pt x="200" y="320"/>
                    <a:pt x="200" y="320"/>
                    <a:pt x="200" y="320"/>
                  </a:cubicBezTo>
                  <a:cubicBezTo>
                    <a:pt x="200" y="96"/>
                    <a:pt x="200" y="96"/>
                    <a:pt x="200" y="96"/>
                  </a:cubicBezTo>
                  <a:cubicBezTo>
                    <a:pt x="328" y="45"/>
                    <a:pt x="328" y="45"/>
                    <a:pt x="328" y="45"/>
                  </a:cubicBezTo>
                  <a:lnTo>
                    <a:pt x="328" y="269"/>
                  </a:lnTo>
                  <a:close/>
                  <a:moveTo>
                    <a:pt x="304" y="194"/>
                  </a:moveTo>
                  <a:cubicBezTo>
                    <a:pt x="224" y="226"/>
                    <a:pt x="224" y="226"/>
                    <a:pt x="224" y="226"/>
                  </a:cubicBezTo>
                  <a:cubicBezTo>
                    <a:pt x="224" y="253"/>
                    <a:pt x="224" y="253"/>
                    <a:pt x="224" y="253"/>
                  </a:cubicBezTo>
                  <a:cubicBezTo>
                    <a:pt x="304" y="221"/>
                    <a:pt x="304" y="221"/>
                    <a:pt x="304" y="221"/>
                  </a:cubicBezTo>
                  <a:lnTo>
                    <a:pt x="304" y="194"/>
                  </a:lnTo>
                  <a:close/>
                  <a:moveTo>
                    <a:pt x="304" y="111"/>
                  </a:moveTo>
                  <a:cubicBezTo>
                    <a:pt x="224" y="143"/>
                    <a:pt x="224" y="143"/>
                    <a:pt x="224" y="143"/>
                  </a:cubicBezTo>
                  <a:cubicBezTo>
                    <a:pt x="224" y="170"/>
                    <a:pt x="224" y="170"/>
                    <a:pt x="224" y="170"/>
                  </a:cubicBezTo>
                  <a:cubicBezTo>
                    <a:pt x="304" y="138"/>
                    <a:pt x="304" y="138"/>
                    <a:pt x="304" y="138"/>
                  </a:cubicBezTo>
                  <a:lnTo>
                    <a:pt x="304" y="111"/>
                  </a:lnTo>
                  <a:close/>
                </a:path>
              </a:pathLst>
            </a:custGeom>
            <a:solidFill>
              <a:schemeClr val="tx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519" name="Freeform 78"/>
            <p:cNvSpPr>
              <a:spLocks noChangeAspect="1" noEditPoints="1"/>
            </p:cNvSpPr>
            <p:nvPr/>
          </p:nvSpPr>
          <p:spPr>
            <a:xfrm flipH="1">
              <a:off x="6759" y="3895"/>
              <a:ext cx="1303" cy="1267"/>
            </a:xfrm>
            <a:custGeom>
              <a:cxnLst>
                <a:cxn ang="0">
                  <a:pos x="930" y="0"/>
                </a:cxn>
                <a:cxn ang="0">
                  <a:pos x="551" y="271"/>
                </a:cxn>
                <a:cxn ang="0">
                  <a:pos x="551" y="271"/>
                </a:cxn>
                <a:cxn ang="0">
                  <a:pos x="141" y="682"/>
                </a:cxn>
                <a:cxn ang="0">
                  <a:pos x="11" y="1088"/>
                </a:cxn>
                <a:cxn ang="0">
                  <a:pos x="141" y="1267"/>
                </a:cxn>
                <a:cxn ang="0">
                  <a:pos x="519" y="1170"/>
                </a:cxn>
                <a:cxn ang="0">
                  <a:pos x="1189" y="525"/>
                </a:cxn>
                <a:cxn ang="0">
                  <a:pos x="633" y="942"/>
                </a:cxn>
                <a:cxn ang="0">
                  <a:pos x="979" y="466"/>
                </a:cxn>
                <a:cxn ang="0">
                  <a:pos x="941" y="666"/>
                </a:cxn>
                <a:cxn ang="0">
                  <a:pos x="633" y="975"/>
                </a:cxn>
                <a:cxn ang="0">
                  <a:pos x="584" y="801"/>
                </a:cxn>
                <a:cxn ang="0">
                  <a:pos x="454" y="677"/>
                </a:cxn>
                <a:cxn ang="0">
                  <a:pos x="914" y="357"/>
                </a:cxn>
                <a:cxn ang="0">
                  <a:pos x="584" y="801"/>
                </a:cxn>
                <a:cxn ang="0">
                  <a:pos x="303" y="634"/>
                </a:cxn>
                <a:cxn ang="0">
                  <a:pos x="789" y="287"/>
                </a:cxn>
                <a:cxn ang="0">
                  <a:pos x="168" y="1186"/>
                </a:cxn>
                <a:cxn ang="0">
                  <a:pos x="81" y="1132"/>
                </a:cxn>
                <a:cxn ang="0">
                  <a:pos x="124" y="958"/>
                </a:cxn>
                <a:cxn ang="0">
                  <a:pos x="314" y="1142"/>
                </a:cxn>
                <a:cxn ang="0">
                  <a:pos x="351" y="1137"/>
                </a:cxn>
                <a:cxn ang="0">
                  <a:pos x="141" y="915"/>
                </a:cxn>
                <a:cxn ang="0">
                  <a:pos x="195" y="747"/>
                </a:cxn>
                <a:cxn ang="0">
                  <a:pos x="514" y="1088"/>
                </a:cxn>
                <a:cxn ang="0">
                  <a:pos x="351" y="1137"/>
                </a:cxn>
                <a:cxn ang="0">
                  <a:pos x="1071" y="536"/>
                </a:cxn>
                <a:cxn ang="0">
                  <a:pos x="968" y="298"/>
                </a:cxn>
                <a:cxn ang="0">
                  <a:pos x="800" y="130"/>
                </a:cxn>
                <a:cxn ang="0">
                  <a:pos x="1108" y="162"/>
                </a:cxn>
                <a:cxn ang="0">
                  <a:pos x="1135" y="466"/>
                </a:cxn>
              </a:cxnLst>
              <a:rect l="0" t="0" r="0" b="0"/>
              <a:pathLst>
                <a:path w="241" h="234">
                  <a:moveTo>
                    <a:pt x="215" y="19"/>
                  </a:moveTo>
                  <a:cubicBezTo>
                    <a:pt x="203" y="7"/>
                    <a:pt x="187" y="0"/>
                    <a:pt x="172" y="0"/>
                  </a:cubicBezTo>
                  <a:cubicBezTo>
                    <a:pt x="159" y="0"/>
                    <a:pt x="146" y="5"/>
                    <a:pt x="138" y="14"/>
                  </a:cubicBezTo>
                  <a:cubicBezTo>
                    <a:pt x="102" y="50"/>
                    <a:pt x="102" y="50"/>
                    <a:pt x="102" y="50"/>
                  </a:cubicBezTo>
                  <a:cubicBezTo>
                    <a:pt x="102" y="50"/>
                    <a:pt x="102" y="50"/>
                    <a:pt x="102" y="50"/>
                  </a:cubicBezTo>
                  <a:cubicBezTo>
                    <a:pt x="102" y="50"/>
                    <a:pt x="102" y="50"/>
                    <a:pt x="102" y="50"/>
                  </a:cubicBezTo>
                  <a:cubicBezTo>
                    <a:pt x="102" y="50"/>
                    <a:pt x="102" y="50"/>
                    <a:pt x="102" y="50"/>
                  </a:cubicBezTo>
                  <a:cubicBezTo>
                    <a:pt x="26" y="126"/>
                    <a:pt x="26" y="126"/>
                    <a:pt x="26" y="126"/>
                  </a:cubicBezTo>
                  <a:cubicBezTo>
                    <a:pt x="23" y="130"/>
                    <a:pt x="20" y="134"/>
                    <a:pt x="19" y="139"/>
                  </a:cubicBezTo>
                  <a:cubicBezTo>
                    <a:pt x="2" y="201"/>
                    <a:pt x="2" y="201"/>
                    <a:pt x="2" y="201"/>
                  </a:cubicBezTo>
                  <a:cubicBezTo>
                    <a:pt x="2" y="201"/>
                    <a:pt x="0" y="206"/>
                    <a:pt x="0" y="209"/>
                  </a:cubicBezTo>
                  <a:cubicBezTo>
                    <a:pt x="0" y="223"/>
                    <a:pt x="12" y="234"/>
                    <a:pt x="26" y="234"/>
                  </a:cubicBezTo>
                  <a:cubicBezTo>
                    <a:pt x="29" y="234"/>
                    <a:pt x="34" y="233"/>
                    <a:pt x="34" y="233"/>
                  </a:cubicBezTo>
                  <a:cubicBezTo>
                    <a:pt x="96" y="216"/>
                    <a:pt x="96" y="216"/>
                    <a:pt x="96" y="216"/>
                  </a:cubicBezTo>
                  <a:cubicBezTo>
                    <a:pt x="101" y="215"/>
                    <a:pt x="105" y="213"/>
                    <a:pt x="109" y="209"/>
                  </a:cubicBezTo>
                  <a:cubicBezTo>
                    <a:pt x="220" y="97"/>
                    <a:pt x="220" y="97"/>
                    <a:pt x="220" y="97"/>
                  </a:cubicBezTo>
                  <a:cubicBezTo>
                    <a:pt x="241" y="76"/>
                    <a:pt x="238" y="42"/>
                    <a:pt x="215" y="19"/>
                  </a:cubicBezTo>
                  <a:close/>
                  <a:moveTo>
                    <a:pt x="117" y="174"/>
                  </a:moveTo>
                  <a:cubicBezTo>
                    <a:pt x="117" y="168"/>
                    <a:pt x="115" y="161"/>
                    <a:pt x="112" y="155"/>
                  </a:cubicBezTo>
                  <a:cubicBezTo>
                    <a:pt x="181" y="86"/>
                    <a:pt x="181" y="86"/>
                    <a:pt x="181" y="86"/>
                  </a:cubicBezTo>
                  <a:cubicBezTo>
                    <a:pt x="185" y="99"/>
                    <a:pt x="183" y="113"/>
                    <a:pt x="174" y="123"/>
                  </a:cubicBezTo>
                  <a:cubicBezTo>
                    <a:pt x="174" y="123"/>
                    <a:pt x="174" y="123"/>
                    <a:pt x="174" y="123"/>
                  </a:cubicBezTo>
                  <a:cubicBezTo>
                    <a:pt x="174" y="123"/>
                    <a:pt x="174" y="123"/>
                    <a:pt x="174" y="123"/>
                  </a:cubicBezTo>
                  <a:cubicBezTo>
                    <a:pt x="117" y="180"/>
                    <a:pt x="117" y="180"/>
                    <a:pt x="117" y="180"/>
                  </a:cubicBezTo>
                  <a:cubicBezTo>
                    <a:pt x="117" y="178"/>
                    <a:pt x="118" y="176"/>
                    <a:pt x="117" y="174"/>
                  </a:cubicBezTo>
                  <a:close/>
                  <a:moveTo>
                    <a:pt x="108" y="148"/>
                  </a:moveTo>
                  <a:cubicBezTo>
                    <a:pt x="106" y="144"/>
                    <a:pt x="103" y="140"/>
                    <a:pt x="99" y="136"/>
                  </a:cubicBezTo>
                  <a:cubicBezTo>
                    <a:pt x="94" y="131"/>
                    <a:pt x="89" y="128"/>
                    <a:pt x="84" y="125"/>
                  </a:cubicBezTo>
                  <a:cubicBezTo>
                    <a:pt x="154" y="55"/>
                    <a:pt x="154" y="55"/>
                    <a:pt x="154" y="55"/>
                  </a:cubicBezTo>
                  <a:cubicBezTo>
                    <a:pt x="159" y="58"/>
                    <a:pt x="164" y="61"/>
                    <a:pt x="169" y="66"/>
                  </a:cubicBezTo>
                  <a:cubicBezTo>
                    <a:pt x="173" y="70"/>
                    <a:pt x="176" y="74"/>
                    <a:pt x="178" y="79"/>
                  </a:cubicBezTo>
                  <a:lnTo>
                    <a:pt x="108" y="148"/>
                  </a:lnTo>
                  <a:close/>
                  <a:moveTo>
                    <a:pt x="77" y="121"/>
                  </a:moveTo>
                  <a:cubicBezTo>
                    <a:pt x="70" y="119"/>
                    <a:pt x="63" y="117"/>
                    <a:pt x="56" y="117"/>
                  </a:cubicBezTo>
                  <a:cubicBezTo>
                    <a:pt x="112" y="60"/>
                    <a:pt x="112" y="60"/>
                    <a:pt x="112" y="60"/>
                  </a:cubicBezTo>
                  <a:cubicBezTo>
                    <a:pt x="121" y="52"/>
                    <a:pt x="133" y="50"/>
                    <a:pt x="146" y="53"/>
                  </a:cubicBezTo>
                  <a:lnTo>
                    <a:pt x="77" y="121"/>
                  </a:lnTo>
                  <a:close/>
                  <a:moveTo>
                    <a:pt x="31" y="219"/>
                  </a:moveTo>
                  <a:cubicBezTo>
                    <a:pt x="30" y="219"/>
                    <a:pt x="28" y="219"/>
                    <a:pt x="26" y="220"/>
                  </a:cubicBezTo>
                  <a:cubicBezTo>
                    <a:pt x="20" y="219"/>
                    <a:pt x="15" y="215"/>
                    <a:pt x="15" y="209"/>
                  </a:cubicBezTo>
                  <a:cubicBezTo>
                    <a:pt x="15" y="207"/>
                    <a:pt x="16" y="205"/>
                    <a:pt x="16" y="204"/>
                  </a:cubicBezTo>
                  <a:cubicBezTo>
                    <a:pt x="23" y="177"/>
                    <a:pt x="23" y="177"/>
                    <a:pt x="23" y="177"/>
                  </a:cubicBezTo>
                  <a:cubicBezTo>
                    <a:pt x="32" y="176"/>
                    <a:pt x="41" y="180"/>
                    <a:pt x="48" y="187"/>
                  </a:cubicBezTo>
                  <a:cubicBezTo>
                    <a:pt x="55" y="194"/>
                    <a:pt x="58" y="203"/>
                    <a:pt x="58" y="211"/>
                  </a:cubicBezTo>
                  <a:lnTo>
                    <a:pt x="31" y="219"/>
                  </a:lnTo>
                  <a:close/>
                  <a:moveTo>
                    <a:pt x="65" y="210"/>
                  </a:moveTo>
                  <a:cubicBezTo>
                    <a:pt x="65" y="200"/>
                    <a:pt x="61" y="190"/>
                    <a:pt x="53" y="182"/>
                  </a:cubicBezTo>
                  <a:cubicBezTo>
                    <a:pt x="45" y="174"/>
                    <a:pt x="35" y="170"/>
                    <a:pt x="26" y="169"/>
                  </a:cubicBezTo>
                  <a:cubicBezTo>
                    <a:pt x="33" y="143"/>
                    <a:pt x="33" y="143"/>
                    <a:pt x="33" y="143"/>
                  </a:cubicBezTo>
                  <a:cubicBezTo>
                    <a:pt x="33" y="141"/>
                    <a:pt x="34" y="139"/>
                    <a:pt x="36" y="138"/>
                  </a:cubicBezTo>
                  <a:cubicBezTo>
                    <a:pt x="50" y="127"/>
                    <a:pt x="73" y="130"/>
                    <a:pt x="88" y="146"/>
                  </a:cubicBezTo>
                  <a:cubicBezTo>
                    <a:pt x="105" y="163"/>
                    <a:pt x="108" y="187"/>
                    <a:pt x="95" y="201"/>
                  </a:cubicBezTo>
                  <a:cubicBezTo>
                    <a:pt x="94" y="202"/>
                    <a:pt x="93" y="202"/>
                    <a:pt x="92" y="202"/>
                  </a:cubicBezTo>
                  <a:lnTo>
                    <a:pt x="65" y="210"/>
                  </a:lnTo>
                  <a:close/>
                  <a:moveTo>
                    <a:pt x="210" y="86"/>
                  </a:moveTo>
                  <a:cubicBezTo>
                    <a:pt x="198" y="99"/>
                    <a:pt x="198" y="99"/>
                    <a:pt x="198" y="99"/>
                  </a:cubicBezTo>
                  <a:cubicBezTo>
                    <a:pt x="198" y="97"/>
                    <a:pt x="198" y="96"/>
                    <a:pt x="198" y="94"/>
                  </a:cubicBezTo>
                  <a:cubicBezTo>
                    <a:pt x="196" y="80"/>
                    <a:pt x="190" y="66"/>
                    <a:pt x="179" y="55"/>
                  </a:cubicBezTo>
                  <a:cubicBezTo>
                    <a:pt x="167" y="44"/>
                    <a:pt x="151" y="37"/>
                    <a:pt x="136" y="37"/>
                  </a:cubicBezTo>
                  <a:cubicBezTo>
                    <a:pt x="148" y="24"/>
                    <a:pt x="148" y="24"/>
                    <a:pt x="148" y="24"/>
                  </a:cubicBezTo>
                  <a:cubicBezTo>
                    <a:pt x="154" y="18"/>
                    <a:pt x="162" y="15"/>
                    <a:pt x="172" y="15"/>
                  </a:cubicBezTo>
                  <a:cubicBezTo>
                    <a:pt x="183" y="15"/>
                    <a:pt x="196" y="20"/>
                    <a:pt x="205" y="30"/>
                  </a:cubicBezTo>
                  <a:cubicBezTo>
                    <a:pt x="214" y="38"/>
                    <a:pt x="219" y="49"/>
                    <a:pt x="219" y="60"/>
                  </a:cubicBezTo>
                  <a:cubicBezTo>
                    <a:pt x="220" y="70"/>
                    <a:pt x="217" y="80"/>
                    <a:pt x="210" y="86"/>
                  </a:cubicBezTo>
                  <a:close/>
                </a:path>
              </a:pathLst>
            </a:custGeom>
            <a:solidFill>
              <a:schemeClr val="tx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椭圆 7"/>
            <p:cNvSpPr/>
            <p:nvPr/>
          </p:nvSpPr>
          <p:spPr>
            <a:xfrm>
              <a:off x="2235" y="3731"/>
              <a:ext cx="1556" cy="1434"/>
            </a:xfrm>
            <a:custGeom>
              <a:gdLst>
                <a:gd name="connsiteX0" fmla="*/ 469488 w 578320"/>
                <a:gd name="connsiteY0" fmla="*/ 312166 h 533197"/>
                <a:gd name="connsiteX1" fmla="*/ 523904 w 578320"/>
                <a:gd name="connsiteY1" fmla="*/ 363740 h 533197"/>
                <a:gd name="connsiteX2" fmla="*/ 523904 w 578320"/>
                <a:gd name="connsiteY2" fmla="*/ 376634 h 533197"/>
                <a:gd name="connsiteX3" fmla="*/ 527594 w 578320"/>
                <a:gd name="connsiteY3" fmla="*/ 391369 h 533197"/>
                <a:gd name="connsiteX4" fmla="*/ 512837 w 578320"/>
                <a:gd name="connsiteY4" fmla="*/ 411630 h 533197"/>
                <a:gd name="connsiteX5" fmla="*/ 498080 w 578320"/>
                <a:gd name="connsiteY5" fmla="*/ 440180 h 533197"/>
                <a:gd name="connsiteX6" fmla="*/ 529438 w 578320"/>
                <a:gd name="connsiteY6" fmla="*/ 475176 h 533197"/>
                <a:gd name="connsiteX7" fmla="*/ 578320 w 578320"/>
                <a:gd name="connsiteY7" fmla="*/ 518462 h 533197"/>
                <a:gd name="connsiteX8" fmla="*/ 485168 w 578320"/>
                <a:gd name="connsiteY8" fmla="*/ 533197 h 533197"/>
                <a:gd name="connsiteX9" fmla="*/ 477789 w 578320"/>
                <a:gd name="connsiteY9" fmla="*/ 486228 h 533197"/>
                <a:gd name="connsiteX10" fmla="*/ 481478 w 578320"/>
                <a:gd name="connsiteY10" fmla="*/ 479781 h 533197"/>
                <a:gd name="connsiteX11" fmla="*/ 480556 w 578320"/>
                <a:gd name="connsiteY11" fmla="*/ 477939 h 533197"/>
                <a:gd name="connsiteX12" fmla="*/ 471333 w 578320"/>
                <a:gd name="connsiteY12" fmla="*/ 466888 h 533197"/>
                <a:gd name="connsiteX13" fmla="*/ 467644 w 578320"/>
                <a:gd name="connsiteY13" fmla="*/ 466888 h 533197"/>
                <a:gd name="connsiteX14" fmla="*/ 458421 w 578320"/>
                <a:gd name="connsiteY14" fmla="*/ 477939 h 533197"/>
                <a:gd name="connsiteX15" fmla="*/ 458421 w 578320"/>
                <a:gd name="connsiteY15" fmla="*/ 479781 h 533197"/>
                <a:gd name="connsiteX16" fmla="*/ 462110 w 578320"/>
                <a:gd name="connsiteY16" fmla="*/ 486228 h 533197"/>
                <a:gd name="connsiteX17" fmla="*/ 454732 w 578320"/>
                <a:gd name="connsiteY17" fmla="*/ 533197 h 533197"/>
                <a:gd name="connsiteX18" fmla="*/ 361579 w 578320"/>
                <a:gd name="connsiteY18" fmla="*/ 518462 h 533197"/>
                <a:gd name="connsiteX19" fmla="*/ 409539 w 578320"/>
                <a:gd name="connsiteY19" fmla="*/ 475176 h 533197"/>
                <a:gd name="connsiteX20" fmla="*/ 440897 w 578320"/>
                <a:gd name="connsiteY20" fmla="*/ 440180 h 533197"/>
                <a:gd name="connsiteX21" fmla="*/ 427063 w 578320"/>
                <a:gd name="connsiteY21" fmla="*/ 411630 h 533197"/>
                <a:gd name="connsiteX22" fmla="*/ 411383 w 578320"/>
                <a:gd name="connsiteY22" fmla="*/ 391369 h 533197"/>
                <a:gd name="connsiteX23" fmla="*/ 415995 w 578320"/>
                <a:gd name="connsiteY23" fmla="*/ 376634 h 533197"/>
                <a:gd name="connsiteX24" fmla="*/ 415995 w 578320"/>
                <a:gd name="connsiteY24" fmla="*/ 363740 h 533197"/>
                <a:gd name="connsiteX25" fmla="*/ 469488 w 578320"/>
                <a:gd name="connsiteY25" fmla="*/ 312166 h 533197"/>
                <a:gd name="connsiteX26" fmla="*/ 107909 w 578320"/>
                <a:gd name="connsiteY26" fmla="*/ 312166 h 533197"/>
                <a:gd name="connsiteX27" fmla="*/ 162325 w 578320"/>
                <a:gd name="connsiteY27" fmla="*/ 363740 h 533197"/>
                <a:gd name="connsiteX28" fmla="*/ 162325 w 578320"/>
                <a:gd name="connsiteY28" fmla="*/ 376634 h 533197"/>
                <a:gd name="connsiteX29" fmla="*/ 166937 w 578320"/>
                <a:gd name="connsiteY29" fmla="*/ 391369 h 533197"/>
                <a:gd name="connsiteX30" fmla="*/ 151257 w 578320"/>
                <a:gd name="connsiteY30" fmla="*/ 411630 h 533197"/>
                <a:gd name="connsiteX31" fmla="*/ 137423 w 578320"/>
                <a:gd name="connsiteY31" fmla="*/ 440180 h 533197"/>
                <a:gd name="connsiteX32" fmla="*/ 167859 w 578320"/>
                <a:gd name="connsiteY32" fmla="*/ 475176 h 533197"/>
                <a:gd name="connsiteX33" fmla="*/ 216741 w 578320"/>
                <a:gd name="connsiteY33" fmla="*/ 518462 h 533197"/>
                <a:gd name="connsiteX34" fmla="*/ 123588 w 578320"/>
                <a:gd name="connsiteY34" fmla="*/ 533197 h 533197"/>
                <a:gd name="connsiteX35" fmla="*/ 116210 w 578320"/>
                <a:gd name="connsiteY35" fmla="*/ 486228 h 533197"/>
                <a:gd name="connsiteX36" fmla="*/ 119899 w 578320"/>
                <a:gd name="connsiteY36" fmla="*/ 479781 h 533197"/>
                <a:gd name="connsiteX37" fmla="*/ 119899 w 578320"/>
                <a:gd name="connsiteY37" fmla="*/ 477939 h 533197"/>
                <a:gd name="connsiteX38" fmla="*/ 109754 w 578320"/>
                <a:gd name="connsiteY38" fmla="*/ 466888 h 533197"/>
                <a:gd name="connsiteX39" fmla="*/ 106987 w 578320"/>
                <a:gd name="connsiteY39" fmla="*/ 466888 h 533197"/>
                <a:gd name="connsiteX40" fmla="*/ 96842 w 578320"/>
                <a:gd name="connsiteY40" fmla="*/ 477939 h 533197"/>
                <a:gd name="connsiteX41" fmla="*/ 96842 w 578320"/>
                <a:gd name="connsiteY41" fmla="*/ 479781 h 533197"/>
                <a:gd name="connsiteX42" fmla="*/ 100531 w 578320"/>
                <a:gd name="connsiteY42" fmla="*/ 486228 h 533197"/>
                <a:gd name="connsiteX43" fmla="*/ 93152 w 578320"/>
                <a:gd name="connsiteY43" fmla="*/ 533197 h 533197"/>
                <a:gd name="connsiteX44" fmla="*/ 0 w 578320"/>
                <a:gd name="connsiteY44" fmla="*/ 518462 h 533197"/>
                <a:gd name="connsiteX45" fmla="*/ 48882 w 578320"/>
                <a:gd name="connsiteY45" fmla="*/ 475176 h 533197"/>
                <a:gd name="connsiteX46" fmla="*/ 79318 w 578320"/>
                <a:gd name="connsiteY46" fmla="*/ 440180 h 533197"/>
                <a:gd name="connsiteX47" fmla="*/ 65483 w 578320"/>
                <a:gd name="connsiteY47" fmla="*/ 411630 h 533197"/>
                <a:gd name="connsiteX48" fmla="*/ 49804 w 578320"/>
                <a:gd name="connsiteY48" fmla="*/ 391369 h 533197"/>
                <a:gd name="connsiteX49" fmla="*/ 54416 w 578320"/>
                <a:gd name="connsiteY49" fmla="*/ 376634 h 533197"/>
                <a:gd name="connsiteX50" fmla="*/ 54416 w 578320"/>
                <a:gd name="connsiteY50" fmla="*/ 363740 h 533197"/>
                <a:gd name="connsiteX51" fmla="*/ 107909 w 578320"/>
                <a:gd name="connsiteY51" fmla="*/ 312166 h 533197"/>
                <a:gd name="connsiteX52" fmla="*/ 288717 w 578320"/>
                <a:gd name="connsiteY52" fmla="*/ 237601 h 533197"/>
                <a:gd name="connsiteX53" fmla="*/ 303485 w 578320"/>
                <a:gd name="connsiteY53" fmla="*/ 252338 h 533197"/>
                <a:gd name="connsiteX54" fmla="*/ 303485 w 578320"/>
                <a:gd name="connsiteY54" fmla="*/ 331547 h 533197"/>
                <a:gd name="connsiteX55" fmla="*/ 384708 w 578320"/>
                <a:gd name="connsiteY55" fmla="*/ 398782 h 533197"/>
                <a:gd name="connsiteX56" fmla="*/ 386554 w 578320"/>
                <a:gd name="connsiteY56" fmla="*/ 419045 h 533197"/>
                <a:gd name="connsiteX57" fmla="*/ 375478 w 578320"/>
                <a:gd name="connsiteY57" fmla="*/ 423650 h 533197"/>
                <a:gd name="connsiteX58" fmla="*/ 366248 w 578320"/>
                <a:gd name="connsiteY58" fmla="*/ 420887 h 533197"/>
                <a:gd name="connsiteX59" fmla="*/ 288717 w 578320"/>
                <a:gd name="connsiteY59" fmla="*/ 356415 h 533197"/>
                <a:gd name="connsiteX60" fmla="*/ 212108 w 578320"/>
                <a:gd name="connsiteY60" fmla="*/ 420887 h 533197"/>
                <a:gd name="connsiteX61" fmla="*/ 191802 w 578320"/>
                <a:gd name="connsiteY61" fmla="*/ 419045 h 533197"/>
                <a:gd name="connsiteX62" fmla="*/ 193648 w 578320"/>
                <a:gd name="connsiteY62" fmla="*/ 398782 h 533197"/>
                <a:gd name="connsiteX63" fmla="*/ 274872 w 578320"/>
                <a:gd name="connsiteY63" fmla="*/ 331547 h 533197"/>
                <a:gd name="connsiteX64" fmla="*/ 274872 w 578320"/>
                <a:gd name="connsiteY64" fmla="*/ 252338 h 533197"/>
                <a:gd name="connsiteX65" fmla="*/ 288717 w 578320"/>
                <a:gd name="connsiteY65" fmla="*/ 237601 h 533197"/>
                <a:gd name="connsiteX66" fmla="*/ 288699 w 578320"/>
                <a:gd name="connsiteY66" fmla="*/ 0 h 533197"/>
                <a:gd name="connsiteX67" fmla="*/ 343115 w 578320"/>
                <a:gd name="connsiteY67" fmla="*/ 50653 h 533197"/>
                <a:gd name="connsiteX68" fmla="*/ 343115 w 578320"/>
                <a:gd name="connsiteY68" fmla="*/ 63546 h 533197"/>
                <a:gd name="connsiteX69" fmla="*/ 346805 w 578320"/>
                <a:gd name="connsiteY69" fmla="*/ 78282 h 533197"/>
                <a:gd name="connsiteX70" fmla="*/ 332048 w 578320"/>
                <a:gd name="connsiteY70" fmla="*/ 98543 h 533197"/>
                <a:gd name="connsiteX71" fmla="*/ 318213 w 578320"/>
                <a:gd name="connsiteY71" fmla="*/ 127093 h 533197"/>
                <a:gd name="connsiteX72" fmla="*/ 348649 w 578320"/>
                <a:gd name="connsiteY72" fmla="*/ 163010 h 533197"/>
                <a:gd name="connsiteX73" fmla="*/ 397531 w 578320"/>
                <a:gd name="connsiteY73" fmla="*/ 206295 h 533197"/>
                <a:gd name="connsiteX74" fmla="*/ 304379 w 578320"/>
                <a:gd name="connsiteY74" fmla="*/ 220110 h 533197"/>
                <a:gd name="connsiteX75" fmla="*/ 297000 w 578320"/>
                <a:gd name="connsiteY75" fmla="*/ 173141 h 533197"/>
                <a:gd name="connsiteX76" fmla="*/ 300689 w 578320"/>
                <a:gd name="connsiteY76" fmla="*/ 167615 h 533197"/>
                <a:gd name="connsiteX77" fmla="*/ 300689 w 578320"/>
                <a:gd name="connsiteY77" fmla="*/ 164852 h 533197"/>
                <a:gd name="connsiteX78" fmla="*/ 290544 w 578320"/>
                <a:gd name="connsiteY78" fmla="*/ 154722 h 533197"/>
                <a:gd name="connsiteX79" fmla="*/ 287777 w 578320"/>
                <a:gd name="connsiteY79" fmla="*/ 154722 h 533197"/>
                <a:gd name="connsiteX80" fmla="*/ 277632 w 578320"/>
                <a:gd name="connsiteY80" fmla="*/ 164852 h 533197"/>
                <a:gd name="connsiteX81" fmla="*/ 277632 w 578320"/>
                <a:gd name="connsiteY81" fmla="*/ 167615 h 533197"/>
                <a:gd name="connsiteX82" fmla="*/ 281321 w 578320"/>
                <a:gd name="connsiteY82" fmla="*/ 173141 h 533197"/>
                <a:gd name="connsiteX83" fmla="*/ 273943 w 578320"/>
                <a:gd name="connsiteY83" fmla="*/ 221031 h 533197"/>
                <a:gd name="connsiteX84" fmla="*/ 180790 w 578320"/>
                <a:gd name="connsiteY84" fmla="*/ 206295 h 533197"/>
                <a:gd name="connsiteX85" fmla="*/ 228750 w 578320"/>
                <a:gd name="connsiteY85" fmla="*/ 163010 h 533197"/>
                <a:gd name="connsiteX86" fmla="*/ 260108 w 578320"/>
                <a:gd name="connsiteY86" fmla="*/ 127093 h 533197"/>
                <a:gd name="connsiteX87" fmla="*/ 246274 w 578320"/>
                <a:gd name="connsiteY87" fmla="*/ 98543 h 533197"/>
                <a:gd name="connsiteX88" fmla="*/ 230594 w 578320"/>
                <a:gd name="connsiteY88" fmla="*/ 78282 h 533197"/>
                <a:gd name="connsiteX89" fmla="*/ 235206 w 578320"/>
                <a:gd name="connsiteY89" fmla="*/ 63546 h 533197"/>
                <a:gd name="connsiteX90" fmla="*/ 235206 w 578320"/>
                <a:gd name="connsiteY90" fmla="*/ 50653 h 533197"/>
                <a:gd name="connsiteX91" fmla="*/ 288699 w 578320"/>
                <a:gd name="connsiteY91" fmla="*/ 0 h 5331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</a:cxnLst>
              <a:rect l="l" t="t" r="r" b="b"/>
              <a:pathLst>
                <a:path w="578320" h="533197">
                  <a:moveTo>
                    <a:pt x="469488" y="312166"/>
                  </a:moveTo>
                  <a:cubicBezTo>
                    <a:pt x="499002" y="312166"/>
                    <a:pt x="523904" y="335190"/>
                    <a:pt x="523904" y="363740"/>
                  </a:cubicBezTo>
                  <a:lnTo>
                    <a:pt x="523904" y="376634"/>
                  </a:lnTo>
                  <a:cubicBezTo>
                    <a:pt x="523904" y="376634"/>
                    <a:pt x="529438" y="381238"/>
                    <a:pt x="527594" y="391369"/>
                  </a:cubicBezTo>
                  <a:cubicBezTo>
                    <a:pt x="526671" y="404262"/>
                    <a:pt x="512837" y="411630"/>
                    <a:pt x="512837" y="411630"/>
                  </a:cubicBezTo>
                  <a:cubicBezTo>
                    <a:pt x="512837" y="411630"/>
                    <a:pt x="509147" y="430970"/>
                    <a:pt x="498080" y="440180"/>
                  </a:cubicBezTo>
                  <a:cubicBezTo>
                    <a:pt x="494391" y="467809"/>
                    <a:pt x="513759" y="470572"/>
                    <a:pt x="529438" y="475176"/>
                  </a:cubicBezTo>
                  <a:cubicBezTo>
                    <a:pt x="555263" y="483465"/>
                    <a:pt x="578320" y="485307"/>
                    <a:pt x="578320" y="518462"/>
                  </a:cubicBezTo>
                  <a:cubicBezTo>
                    <a:pt x="578320" y="525829"/>
                    <a:pt x="543273" y="532276"/>
                    <a:pt x="485168" y="533197"/>
                  </a:cubicBezTo>
                  <a:lnTo>
                    <a:pt x="477789" y="486228"/>
                  </a:lnTo>
                  <a:lnTo>
                    <a:pt x="481478" y="479781"/>
                  </a:lnTo>
                  <a:cubicBezTo>
                    <a:pt x="481478" y="478860"/>
                    <a:pt x="481478" y="477939"/>
                    <a:pt x="480556" y="477939"/>
                  </a:cubicBezTo>
                  <a:lnTo>
                    <a:pt x="471333" y="466888"/>
                  </a:lnTo>
                  <a:cubicBezTo>
                    <a:pt x="470411" y="465967"/>
                    <a:pt x="468566" y="465967"/>
                    <a:pt x="467644" y="466888"/>
                  </a:cubicBezTo>
                  <a:lnTo>
                    <a:pt x="458421" y="477939"/>
                  </a:lnTo>
                  <a:cubicBezTo>
                    <a:pt x="457499" y="477939"/>
                    <a:pt x="457499" y="478860"/>
                    <a:pt x="458421" y="479781"/>
                  </a:cubicBezTo>
                  <a:lnTo>
                    <a:pt x="462110" y="486228"/>
                  </a:lnTo>
                  <a:lnTo>
                    <a:pt x="454732" y="533197"/>
                  </a:lnTo>
                  <a:cubicBezTo>
                    <a:pt x="396627" y="532276"/>
                    <a:pt x="361579" y="525829"/>
                    <a:pt x="361579" y="518462"/>
                  </a:cubicBezTo>
                  <a:cubicBezTo>
                    <a:pt x="361579" y="485307"/>
                    <a:pt x="384637" y="483465"/>
                    <a:pt x="409539" y="475176"/>
                  </a:cubicBezTo>
                  <a:cubicBezTo>
                    <a:pt x="425218" y="470572"/>
                    <a:pt x="444586" y="466888"/>
                    <a:pt x="440897" y="440180"/>
                  </a:cubicBezTo>
                  <a:cubicBezTo>
                    <a:pt x="430752" y="430970"/>
                    <a:pt x="427063" y="411630"/>
                    <a:pt x="427063" y="411630"/>
                  </a:cubicBezTo>
                  <a:cubicBezTo>
                    <a:pt x="427063" y="411630"/>
                    <a:pt x="413228" y="404262"/>
                    <a:pt x="411383" y="391369"/>
                  </a:cubicBezTo>
                  <a:cubicBezTo>
                    <a:pt x="410461" y="381238"/>
                    <a:pt x="415995" y="376634"/>
                    <a:pt x="415995" y="376634"/>
                  </a:cubicBezTo>
                  <a:lnTo>
                    <a:pt x="415995" y="363740"/>
                  </a:lnTo>
                  <a:cubicBezTo>
                    <a:pt x="415995" y="335190"/>
                    <a:pt x="439975" y="312166"/>
                    <a:pt x="469488" y="312166"/>
                  </a:cubicBezTo>
                  <a:close/>
                  <a:moveTo>
                    <a:pt x="107909" y="312166"/>
                  </a:moveTo>
                  <a:cubicBezTo>
                    <a:pt x="138345" y="312166"/>
                    <a:pt x="162325" y="335190"/>
                    <a:pt x="162325" y="363740"/>
                  </a:cubicBezTo>
                  <a:lnTo>
                    <a:pt x="162325" y="376634"/>
                  </a:lnTo>
                  <a:cubicBezTo>
                    <a:pt x="162325" y="376634"/>
                    <a:pt x="167859" y="381238"/>
                    <a:pt x="166937" y="391369"/>
                  </a:cubicBezTo>
                  <a:cubicBezTo>
                    <a:pt x="165092" y="404262"/>
                    <a:pt x="151257" y="411630"/>
                    <a:pt x="151257" y="411630"/>
                  </a:cubicBezTo>
                  <a:cubicBezTo>
                    <a:pt x="151257" y="411630"/>
                    <a:pt x="147568" y="430970"/>
                    <a:pt x="137423" y="440180"/>
                  </a:cubicBezTo>
                  <a:cubicBezTo>
                    <a:pt x="132811" y="467809"/>
                    <a:pt x="152180" y="470572"/>
                    <a:pt x="167859" y="475176"/>
                  </a:cubicBezTo>
                  <a:cubicBezTo>
                    <a:pt x="193684" y="483465"/>
                    <a:pt x="216741" y="485307"/>
                    <a:pt x="216741" y="518462"/>
                  </a:cubicBezTo>
                  <a:cubicBezTo>
                    <a:pt x="216741" y="525829"/>
                    <a:pt x="181693" y="532276"/>
                    <a:pt x="123588" y="533197"/>
                  </a:cubicBezTo>
                  <a:lnTo>
                    <a:pt x="116210" y="486228"/>
                  </a:lnTo>
                  <a:lnTo>
                    <a:pt x="119899" y="479781"/>
                  </a:lnTo>
                  <a:cubicBezTo>
                    <a:pt x="120821" y="478860"/>
                    <a:pt x="119899" y="477939"/>
                    <a:pt x="119899" y="477939"/>
                  </a:cubicBezTo>
                  <a:lnTo>
                    <a:pt x="109754" y="466888"/>
                  </a:lnTo>
                  <a:cubicBezTo>
                    <a:pt x="108832" y="465967"/>
                    <a:pt x="107909" y="465967"/>
                    <a:pt x="106987" y="466888"/>
                  </a:cubicBezTo>
                  <a:lnTo>
                    <a:pt x="96842" y="477939"/>
                  </a:lnTo>
                  <a:cubicBezTo>
                    <a:pt x="96842" y="477939"/>
                    <a:pt x="95919" y="478860"/>
                    <a:pt x="96842" y="479781"/>
                  </a:cubicBezTo>
                  <a:lnTo>
                    <a:pt x="100531" y="486228"/>
                  </a:lnTo>
                  <a:lnTo>
                    <a:pt x="93152" y="533197"/>
                  </a:lnTo>
                  <a:cubicBezTo>
                    <a:pt x="35047" y="532276"/>
                    <a:pt x="0" y="525829"/>
                    <a:pt x="0" y="518462"/>
                  </a:cubicBezTo>
                  <a:cubicBezTo>
                    <a:pt x="0" y="485307"/>
                    <a:pt x="23057" y="483465"/>
                    <a:pt x="48882" y="475176"/>
                  </a:cubicBezTo>
                  <a:cubicBezTo>
                    <a:pt x="64561" y="470572"/>
                    <a:pt x="83929" y="466888"/>
                    <a:pt x="79318" y="440180"/>
                  </a:cubicBezTo>
                  <a:cubicBezTo>
                    <a:pt x="69173" y="430970"/>
                    <a:pt x="65483" y="411630"/>
                    <a:pt x="65483" y="411630"/>
                  </a:cubicBezTo>
                  <a:cubicBezTo>
                    <a:pt x="65483" y="411630"/>
                    <a:pt x="51649" y="404262"/>
                    <a:pt x="49804" y="391369"/>
                  </a:cubicBezTo>
                  <a:cubicBezTo>
                    <a:pt x="48882" y="381238"/>
                    <a:pt x="54416" y="376634"/>
                    <a:pt x="54416" y="376634"/>
                  </a:cubicBezTo>
                  <a:lnTo>
                    <a:pt x="54416" y="363740"/>
                  </a:lnTo>
                  <a:cubicBezTo>
                    <a:pt x="54416" y="335190"/>
                    <a:pt x="78396" y="312166"/>
                    <a:pt x="107909" y="312166"/>
                  </a:cubicBezTo>
                  <a:close/>
                  <a:moveTo>
                    <a:pt x="288717" y="237601"/>
                  </a:moveTo>
                  <a:cubicBezTo>
                    <a:pt x="297024" y="237601"/>
                    <a:pt x="303485" y="244048"/>
                    <a:pt x="303485" y="252338"/>
                  </a:cubicBezTo>
                  <a:lnTo>
                    <a:pt x="303485" y="331547"/>
                  </a:lnTo>
                  <a:lnTo>
                    <a:pt x="384708" y="398782"/>
                  </a:lnTo>
                  <a:cubicBezTo>
                    <a:pt x="390246" y="403387"/>
                    <a:pt x="391169" y="412598"/>
                    <a:pt x="386554" y="419045"/>
                  </a:cubicBezTo>
                  <a:cubicBezTo>
                    <a:pt x="383785" y="421808"/>
                    <a:pt x="379170" y="423650"/>
                    <a:pt x="375478" y="423650"/>
                  </a:cubicBezTo>
                  <a:cubicBezTo>
                    <a:pt x="371786" y="423650"/>
                    <a:pt x="369017" y="422729"/>
                    <a:pt x="366248" y="420887"/>
                  </a:cubicBezTo>
                  <a:lnTo>
                    <a:pt x="288717" y="356415"/>
                  </a:lnTo>
                  <a:lnTo>
                    <a:pt x="212108" y="420887"/>
                  </a:lnTo>
                  <a:cubicBezTo>
                    <a:pt x="205647" y="425492"/>
                    <a:pt x="196417" y="424571"/>
                    <a:pt x="191802" y="419045"/>
                  </a:cubicBezTo>
                  <a:cubicBezTo>
                    <a:pt x="186264" y="412598"/>
                    <a:pt x="187187" y="403387"/>
                    <a:pt x="193648" y="398782"/>
                  </a:cubicBezTo>
                  <a:lnTo>
                    <a:pt x="274872" y="331547"/>
                  </a:lnTo>
                  <a:lnTo>
                    <a:pt x="274872" y="252338"/>
                  </a:lnTo>
                  <a:cubicBezTo>
                    <a:pt x="274872" y="244048"/>
                    <a:pt x="281333" y="237601"/>
                    <a:pt x="288717" y="237601"/>
                  </a:cubicBezTo>
                  <a:close/>
                  <a:moveTo>
                    <a:pt x="288699" y="0"/>
                  </a:moveTo>
                  <a:cubicBezTo>
                    <a:pt x="318213" y="0"/>
                    <a:pt x="343115" y="22103"/>
                    <a:pt x="343115" y="50653"/>
                  </a:cubicBezTo>
                  <a:lnTo>
                    <a:pt x="343115" y="63546"/>
                  </a:lnTo>
                  <a:cubicBezTo>
                    <a:pt x="343115" y="63546"/>
                    <a:pt x="348649" y="68151"/>
                    <a:pt x="346805" y="78282"/>
                  </a:cubicBezTo>
                  <a:cubicBezTo>
                    <a:pt x="345882" y="92096"/>
                    <a:pt x="332048" y="98543"/>
                    <a:pt x="332048" y="98543"/>
                  </a:cubicBezTo>
                  <a:cubicBezTo>
                    <a:pt x="332048" y="98543"/>
                    <a:pt x="328358" y="117883"/>
                    <a:pt x="318213" y="127093"/>
                  </a:cubicBezTo>
                  <a:cubicBezTo>
                    <a:pt x="313602" y="154722"/>
                    <a:pt x="332970" y="157484"/>
                    <a:pt x="348649" y="163010"/>
                  </a:cubicBezTo>
                  <a:cubicBezTo>
                    <a:pt x="374474" y="171299"/>
                    <a:pt x="397531" y="172220"/>
                    <a:pt x="397531" y="206295"/>
                  </a:cubicBezTo>
                  <a:cubicBezTo>
                    <a:pt x="397531" y="212742"/>
                    <a:pt x="362484" y="219189"/>
                    <a:pt x="304379" y="220110"/>
                  </a:cubicBezTo>
                  <a:lnTo>
                    <a:pt x="297000" y="173141"/>
                  </a:lnTo>
                  <a:lnTo>
                    <a:pt x="300689" y="167615"/>
                  </a:lnTo>
                  <a:cubicBezTo>
                    <a:pt x="300689" y="166694"/>
                    <a:pt x="300689" y="165773"/>
                    <a:pt x="300689" y="164852"/>
                  </a:cubicBezTo>
                  <a:lnTo>
                    <a:pt x="290544" y="154722"/>
                  </a:lnTo>
                  <a:cubicBezTo>
                    <a:pt x="289622" y="153801"/>
                    <a:pt x="287777" y="153801"/>
                    <a:pt x="287777" y="154722"/>
                  </a:cubicBezTo>
                  <a:lnTo>
                    <a:pt x="277632" y="164852"/>
                  </a:lnTo>
                  <a:cubicBezTo>
                    <a:pt x="276710" y="165773"/>
                    <a:pt x="276710" y="166694"/>
                    <a:pt x="277632" y="167615"/>
                  </a:cubicBezTo>
                  <a:lnTo>
                    <a:pt x="281321" y="173141"/>
                  </a:lnTo>
                  <a:lnTo>
                    <a:pt x="273943" y="221031"/>
                  </a:lnTo>
                  <a:cubicBezTo>
                    <a:pt x="215838" y="219189"/>
                    <a:pt x="180790" y="212742"/>
                    <a:pt x="180790" y="206295"/>
                  </a:cubicBezTo>
                  <a:cubicBezTo>
                    <a:pt x="180790" y="172220"/>
                    <a:pt x="203848" y="171299"/>
                    <a:pt x="228750" y="163010"/>
                  </a:cubicBezTo>
                  <a:cubicBezTo>
                    <a:pt x="244429" y="157484"/>
                    <a:pt x="264720" y="154722"/>
                    <a:pt x="260108" y="127093"/>
                  </a:cubicBezTo>
                  <a:cubicBezTo>
                    <a:pt x="249963" y="117883"/>
                    <a:pt x="246274" y="98543"/>
                    <a:pt x="246274" y="98543"/>
                  </a:cubicBezTo>
                  <a:cubicBezTo>
                    <a:pt x="246274" y="98543"/>
                    <a:pt x="232439" y="92096"/>
                    <a:pt x="230594" y="78282"/>
                  </a:cubicBezTo>
                  <a:cubicBezTo>
                    <a:pt x="229672" y="68151"/>
                    <a:pt x="235206" y="63546"/>
                    <a:pt x="235206" y="63546"/>
                  </a:cubicBezTo>
                  <a:lnTo>
                    <a:pt x="235206" y="50653"/>
                  </a:lnTo>
                  <a:cubicBezTo>
                    <a:pt x="235206" y="22103"/>
                    <a:pt x="259186" y="0"/>
                    <a:pt x="288699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32" name="椭圆 33"/>
            <p:cNvSpPr/>
            <p:nvPr/>
          </p:nvSpPr>
          <p:spPr>
            <a:xfrm>
              <a:off x="15668" y="3754"/>
              <a:ext cx="1376" cy="1377"/>
            </a:xfrm>
            <a:custGeom>
              <a:gdLst>
                <a:gd name="connsiteX0" fmla="*/ 506334 w 607638"/>
                <a:gd name="connsiteY0" fmla="*/ 455027 h 606722"/>
                <a:gd name="connsiteX1" fmla="*/ 506334 w 607638"/>
                <a:gd name="connsiteY1" fmla="*/ 505592 h 606722"/>
                <a:gd name="connsiteX2" fmla="*/ 531616 w 607638"/>
                <a:gd name="connsiteY2" fmla="*/ 505592 h 606722"/>
                <a:gd name="connsiteX3" fmla="*/ 556986 w 607638"/>
                <a:gd name="connsiteY3" fmla="*/ 480265 h 606722"/>
                <a:gd name="connsiteX4" fmla="*/ 531616 w 607638"/>
                <a:gd name="connsiteY4" fmla="*/ 455027 h 606722"/>
                <a:gd name="connsiteX5" fmla="*/ 430401 w 607638"/>
                <a:gd name="connsiteY5" fmla="*/ 353896 h 606722"/>
                <a:gd name="connsiteX6" fmla="*/ 405031 w 607638"/>
                <a:gd name="connsiteY6" fmla="*/ 379223 h 606722"/>
                <a:gd name="connsiteX7" fmla="*/ 430401 w 607638"/>
                <a:gd name="connsiteY7" fmla="*/ 404461 h 606722"/>
                <a:gd name="connsiteX8" fmla="*/ 455683 w 607638"/>
                <a:gd name="connsiteY8" fmla="*/ 404461 h 606722"/>
                <a:gd name="connsiteX9" fmla="*/ 455683 w 607638"/>
                <a:gd name="connsiteY9" fmla="*/ 353896 h 606722"/>
                <a:gd name="connsiteX10" fmla="*/ 480964 w 607638"/>
                <a:gd name="connsiteY10" fmla="*/ 252766 h 606722"/>
                <a:gd name="connsiteX11" fmla="*/ 506334 w 607638"/>
                <a:gd name="connsiteY11" fmla="*/ 278093 h 606722"/>
                <a:gd name="connsiteX12" fmla="*/ 506334 w 607638"/>
                <a:gd name="connsiteY12" fmla="*/ 303331 h 606722"/>
                <a:gd name="connsiteX13" fmla="*/ 556986 w 607638"/>
                <a:gd name="connsiteY13" fmla="*/ 303331 h 606722"/>
                <a:gd name="connsiteX14" fmla="*/ 582268 w 607638"/>
                <a:gd name="connsiteY14" fmla="*/ 328658 h 606722"/>
                <a:gd name="connsiteX15" fmla="*/ 556986 w 607638"/>
                <a:gd name="connsiteY15" fmla="*/ 353896 h 606722"/>
                <a:gd name="connsiteX16" fmla="*/ 506334 w 607638"/>
                <a:gd name="connsiteY16" fmla="*/ 353896 h 606722"/>
                <a:gd name="connsiteX17" fmla="*/ 506334 w 607638"/>
                <a:gd name="connsiteY17" fmla="*/ 404461 h 606722"/>
                <a:gd name="connsiteX18" fmla="*/ 531616 w 607638"/>
                <a:gd name="connsiteY18" fmla="*/ 404461 h 606722"/>
                <a:gd name="connsiteX19" fmla="*/ 607638 w 607638"/>
                <a:gd name="connsiteY19" fmla="*/ 480265 h 606722"/>
                <a:gd name="connsiteX20" fmla="*/ 531616 w 607638"/>
                <a:gd name="connsiteY20" fmla="*/ 556157 h 606722"/>
                <a:gd name="connsiteX21" fmla="*/ 506334 w 607638"/>
                <a:gd name="connsiteY21" fmla="*/ 556157 h 606722"/>
                <a:gd name="connsiteX22" fmla="*/ 506334 w 607638"/>
                <a:gd name="connsiteY22" fmla="*/ 581395 h 606722"/>
                <a:gd name="connsiteX23" fmla="*/ 480964 w 607638"/>
                <a:gd name="connsiteY23" fmla="*/ 606722 h 606722"/>
                <a:gd name="connsiteX24" fmla="*/ 455683 w 607638"/>
                <a:gd name="connsiteY24" fmla="*/ 581395 h 606722"/>
                <a:gd name="connsiteX25" fmla="*/ 455683 w 607638"/>
                <a:gd name="connsiteY25" fmla="*/ 556157 h 606722"/>
                <a:gd name="connsiteX26" fmla="*/ 405031 w 607638"/>
                <a:gd name="connsiteY26" fmla="*/ 556157 h 606722"/>
                <a:gd name="connsiteX27" fmla="*/ 379749 w 607638"/>
                <a:gd name="connsiteY27" fmla="*/ 530830 h 606722"/>
                <a:gd name="connsiteX28" fmla="*/ 405031 w 607638"/>
                <a:gd name="connsiteY28" fmla="*/ 505592 h 606722"/>
                <a:gd name="connsiteX29" fmla="*/ 455683 w 607638"/>
                <a:gd name="connsiteY29" fmla="*/ 505592 h 606722"/>
                <a:gd name="connsiteX30" fmla="*/ 455683 w 607638"/>
                <a:gd name="connsiteY30" fmla="*/ 455027 h 606722"/>
                <a:gd name="connsiteX31" fmla="*/ 430401 w 607638"/>
                <a:gd name="connsiteY31" fmla="*/ 455027 h 606722"/>
                <a:gd name="connsiteX32" fmla="*/ 354379 w 607638"/>
                <a:gd name="connsiteY32" fmla="*/ 379223 h 606722"/>
                <a:gd name="connsiteX33" fmla="*/ 430401 w 607638"/>
                <a:gd name="connsiteY33" fmla="*/ 303331 h 606722"/>
                <a:gd name="connsiteX34" fmla="*/ 455683 w 607638"/>
                <a:gd name="connsiteY34" fmla="*/ 303331 h 606722"/>
                <a:gd name="connsiteX35" fmla="*/ 455683 w 607638"/>
                <a:gd name="connsiteY35" fmla="*/ 278093 h 606722"/>
                <a:gd name="connsiteX36" fmla="*/ 480964 w 607638"/>
                <a:gd name="connsiteY36" fmla="*/ 252766 h 606722"/>
                <a:gd name="connsiteX37" fmla="*/ 303759 w 607638"/>
                <a:gd name="connsiteY37" fmla="*/ 151716 h 606722"/>
                <a:gd name="connsiteX38" fmla="*/ 329117 w 607638"/>
                <a:gd name="connsiteY38" fmla="*/ 176950 h 606722"/>
                <a:gd name="connsiteX39" fmla="*/ 329117 w 607638"/>
                <a:gd name="connsiteY39" fmla="*/ 303301 h 606722"/>
                <a:gd name="connsiteX40" fmla="*/ 303759 w 607638"/>
                <a:gd name="connsiteY40" fmla="*/ 328624 h 606722"/>
                <a:gd name="connsiteX41" fmla="*/ 227862 w 607638"/>
                <a:gd name="connsiteY41" fmla="*/ 328624 h 606722"/>
                <a:gd name="connsiteX42" fmla="*/ 202593 w 607638"/>
                <a:gd name="connsiteY42" fmla="*/ 303301 h 606722"/>
                <a:gd name="connsiteX43" fmla="*/ 227862 w 607638"/>
                <a:gd name="connsiteY43" fmla="*/ 278066 h 606722"/>
                <a:gd name="connsiteX44" fmla="*/ 278490 w 607638"/>
                <a:gd name="connsiteY44" fmla="*/ 278066 h 606722"/>
                <a:gd name="connsiteX45" fmla="*/ 278490 w 607638"/>
                <a:gd name="connsiteY45" fmla="*/ 176950 h 606722"/>
                <a:gd name="connsiteX46" fmla="*/ 303759 w 607638"/>
                <a:gd name="connsiteY46" fmla="*/ 151716 h 606722"/>
                <a:gd name="connsiteX47" fmla="*/ 303762 w 607638"/>
                <a:gd name="connsiteY47" fmla="*/ 0 h 606722"/>
                <a:gd name="connsiteX48" fmla="*/ 606634 w 607638"/>
                <a:gd name="connsiteY48" fmla="*/ 220667 h 606722"/>
                <a:gd name="connsiteX49" fmla="*/ 589190 w 607638"/>
                <a:gd name="connsiteY49" fmla="*/ 251860 h 606722"/>
                <a:gd name="connsiteX50" fmla="*/ 557950 w 607638"/>
                <a:gd name="connsiteY50" fmla="*/ 234353 h 606722"/>
                <a:gd name="connsiteX51" fmla="*/ 303762 w 607638"/>
                <a:gd name="connsiteY51" fmla="*/ 50568 h 606722"/>
                <a:gd name="connsiteX52" fmla="*/ 50642 w 607638"/>
                <a:gd name="connsiteY52" fmla="*/ 303317 h 606722"/>
                <a:gd name="connsiteX53" fmla="*/ 303762 w 607638"/>
                <a:gd name="connsiteY53" fmla="*/ 556154 h 606722"/>
                <a:gd name="connsiteX54" fmla="*/ 329127 w 607638"/>
                <a:gd name="connsiteY54" fmla="*/ 581394 h 606722"/>
                <a:gd name="connsiteX55" fmla="*/ 303762 w 607638"/>
                <a:gd name="connsiteY55" fmla="*/ 606722 h 606722"/>
                <a:gd name="connsiteX56" fmla="*/ 0 w 607638"/>
                <a:gd name="connsiteY56" fmla="*/ 303317 h 606722"/>
                <a:gd name="connsiteX57" fmla="*/ 303762 w 607638"/>
                <a:gd name="connsiteY57" fmla="*/ 0 h 6067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7638" h="606722">
                  <a:moveTo>
                    <a:pt x="506334" y="455027"/>
                  </a:moveTo>
                  <a:lnTo>
                    <a:pt x="506334" y="505592"/>
                  </a:lnTo>
                  <a:lnTo>
                    <a:pt x="531616" y="505592"/>
                  </a:lnTo>
                  <a:cubicBezTo>
                    <a:pt x="545592" y="505592"/>
                    <a:pt x="556986" y="494217"/>
                    <a:pt x="556986" y="480265"/>
                  </a:cubicBezTo>
                  <a:cubicBezTo>
                    <a:pt x="556986" y="466401"/>
                    <a:pt x="545592" y="455027"/>
                    <a:pt x="531616" y="455027"/>
                  </a:cubicBezTo>
                  <a:close/>
                  <a:moveTo>
                    <a:pt x="430401" y="353896"/>
                  </a:moveTo>
                  <a:cubicBezTo>
                    <a:pt x="416425" y="353896"/>
                    <a:pt x="405031" y="365271"/>
                    <a:pt x="405031" y="379223"/>
                  </a:cubicBezTo>
                  <a:cubicBezTo>
                    <a:pt x="405031" y="393087"/>
                    <a:pt x="416425" y="404461"/>
                    <a:pt x="430401" y="404461"/>
                  </a:cubicBezTo>
                  <a:lnTo>
                    <a:pt x="455683" y="404461"/>
                  </a:lnTo>
                  <a:lnTo>
                    <a:pt x="455683" y="353896"/>
                  </a:lnTo>
                  <a:close/>
                  <a:moveTo>
                    <a:pt x="480964" y="252766"/>
                  </a:moveTo>
                  <a:cubicBezTo>
                    <a:pt x="495029" y="252766"/>
                    <a:pt x="506334" y="264141"/>
                    <a:pt x="506334" y="278093"/>
                  </a:cubicBezTo>
                  <a:lnTo>
                    <a:pt x="506334" y="303331"/>
                  </a:lnTo>
                  <a:lnTo>
                    <a:pt x="556986" y="303331"/>
                  </a:lnTo>
                  <a:cubicBezTo>
                    <a:pt x="570962" y="303331"/>
                    <a:pt x="582268" y="314706"/>
                    <a:pt x="582268" y="328658"/>
                  </a:cubicBezTo>
                  <a:cubicBezTo>
                    <a:pt x="582268" y="342610"/>
                    <a:pt x="570962" y="353896"/>
                    <a:pt x="556986" y="353896"/>
                  </a:cubicBezTo>
                  <a:lnTo>
                    <a:pt x="506334" y="353896"/>
                  </a:lnTo>
                  <a:lnTo>
                    <a:pt x="506334" y="404461"/>
                  </a:lnTo>
                  <a:lnTo>
                    <a:pt x="531616" y="404461"/>
                  </a:lnTo>
                  <a:cubicBezTo>
                    <a:pt x="573544" y="404461"/>
                    <a:pt x="607638" y="438497"/>
                    <a:pt x="607638" y="480265"/>
                  </a:cubicBezTo>
                  <a:cubicBezTo>
                    <a:pt x="607638" y="522121"/>
                    <a:pt x="573544" y="556157"/>
                    <a:pt x="531616" y="556157"/>
                  </a:cubicBezTo>
                  <a:lnTo>
                    <a:pt x="506334" y="556157"/>
                  </a:lnTo>
                  <a:lnTo>
                    <a:pt x="506334" y="581395"/>
                  </a:lnTo>
                  <a:cubicBezTo>
                    <a:pt x="506334" y="595347"/>
                    <a:pt x="495029" y="606722"/>
                    <a:pt x="480964" y="606722"/>
                  </a:cubicBezTo>
                  <a:cubicBezTo>
                    <a:pt x="466988" y="606722"/>
                    <a:pt x="455683" y="595347"/>
                    <a:pt x="455683" y="581395"/>
                  </a:cubicBezTo>
                  <a:lnTo>
                    <a:pt x="455683" y="556157"/>
                  </a:lnTo>
                  <a:lnTo>
                    <a:pt x="405031" y="556157"/>
                  </a:lnTo>
                  <a:cubicBezTo>
                    <a:pt x="391055" y="556157"/>
                    <a:pt x="379749" y="544782"/>
                    <a:pt x="379749" y="530830"/>
                  </a:cubicBezTo>
                  <a:cubicBezTo>
                    <a:pt x="379749" y="516878"/>
                    <a:pt x="391055" y="505592"/>
                    <a:pt x="405031" y="505592"/>
                  </a:cubicBezTo>
                  <a:lnTo>
                    <a:pt x="455683" y="505592"/>
                  </a:lnTo>
                  <a:lnTo>
                    <a:pt x="455683" y="455027"/>
                  </a:lnTo>
                  <a:lnTo>
                    <a:pt x="430401" y="455027"/>
                  </a:lnTo>
                  <a:cubicBezTo>
                    <a:pt x="388473" y="455027"/>
                    <a:pt x="354379" y="420991"/>
                    <a:pt x="354379" y="379223"/>
                  </a:cubicBezTo>
                  <a:cubicBezTo>
                    <a:pt x="354379" y="337367"/>
                    <a:pt x="388473" y="303331"/>
                    <a:pt x="430401" y="303331"/>
                  </a:cubicBezTo>
                  <a:lnTo>
                    <a:pt x="455683" y="303331"/>
                  </a:lnTo>
                  <a:lnTo>
                    <a:pt x="455683" y="278093"/>
                  </a:lnTo>
                  <a:cubicBezTo>
                    <a:pt x="455683" y="264141"/>
                    <a:pt x="466988" y="252766"/>
                    <a:pt x="480964" y="252766"/>
                  </a:cubicBezTo>
                  <a:close/>
                  <a:moveTo>
                    <a:pt x="303759" y="151716"/>
                  </a:moveTo>
                  <a:cubicBezTo>
                    <a:pt x="317817" y="151716"/>
                    <a:pt x="329117" y="163000"/>
                    <a:pt x="329117" y="176950"/>
                  </a:cubicBezTo>
                  <a:lnTo>
                    <a:pt x="329117" y="303301"/>
                  </a:lnTo>
                  <a:cubicBezTo>
                    <a:pt x="329117" y="317251"/>
                    <a:pt x="317817" y="328624"/>
                    <a:pt x="303759" y="328624"/>
                  </a:cubicBezTo>
                  <a:lnTo>
                    <a:pt x="227862" y="328624"/>
                  </a:lnTo>
                  <a:cubicBezTo>
                    <a:pt x="213893" y="328624"/>
                    <a:pt x="202593" y="317251"/>
                    <a:pt x="202593" y="303301"/>
                  </a:cubicBezTo>
                  <a:cubicBezTo>
                    <a:pt x="202593" y="289351"/>
                    <a:pt x="213893" y="278066"/>
                    <a:pt x="227862" y="278066"/>
                  </a:cubicBezTo>
                  <a:lnTo>
                    <a:pt x="278490" y="278066"/>
                  </a:lnTo>
                  <a:lnTo>
                    <a:pt x="278490" y="176950"/>
                  </a:lnTo>
                  <a:cubicBezTo>
                    <a:pt x="278490" y="163000"/>
                    <a:pt x="289790" y="151716"/>
                    <a:pt x="303759" y="151716"/>
                  </a:cubicBezTo>
                  <a:close/>
                  <a:moveTo>
                    <a:pt x="303762" y="0"/>
                  </a:moveTo>
                  <a:cubicBezTo>
                    <a:pt x="443049" y="0"/>
                    <a:pt x="570410" y="92781"/>
                    <a:pt x="606634" y="220667"/>
                  </a:cubicBezTo>
                  <a:cubicBezTo>
                    <a:pt x="610461" y="234086"/>
                    <a:pt x="602629" y="248039"/>
                    <a:pt x="589190" y="251860"/>
                  </a:cubicBezTo>
                  <a:cubicBezTo>
                    <a:pt x="575839" y="255504"/>
                    <a:pt x="561688" y="247861"/>
                    <a:pt x="557950" y="234353"/>
                  </a:cubicBezTo>
                  <a:cubicBezTo>
                    <a:pt x="527779" y="127885"/>
                    <a:pt x="420888" y="50568"/>
                    <a:pt x="303762" y="50568"/>
                  </a:cubicBezTo>
                  <a:cubicBezTo>
                    <a:pt x="164208" y="50568"/>
                    <a:pt x="50642" y="163967"/>
                    <a:pt x="50642" y="303317"/>
                  </a:cubicBezTo>
                  <a:cubicBezTo>
                    <a:pt x="50642" y="442755"/>
                    <a:pt x="164208" y="556154"/>
                    <a:pt x="303762" y="556154"/>
                  </a:cubicBezTo>
                  <a:cubicBezTo>
                    <a:pt x="317824" y="556154"/>
                    <a:pt x="329127" y="567441"/>
                    <a:pt x="329127" y="581394"/>
                  </a:cubicBezTo>
                  <a:cubicBezTo>
                    <a:pt x="329127" y="595347"/>
                    <a:pt x="317824" y="606722"/>
                    <a:pt x="303762" y="606722"/>
                  </a:cubicBezTo>
                  <a:cubicBezTo>
                    <a:pt x="136261" y="606722"/>
                    <a:pt x="0" y="470661"/>
                    <a:pt x="0" y="303317"/>
                  </a:cubicBezTo>
                  <a:cubicBezTo>
                    <a:pt x="0" y="136061"/>
                    <a:pt x="136261" y="0"/>
                    <a:pt x="303762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0" i="0" u="none" kern="1200" baseline="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pic>
        <p:nvPicPr>
          <p:cNvPr id="21522" name="图片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90488"/>
            <a:ext cx="3289300" cy="5937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523" name="图片 14" descr="QQ图片20180105104139"/>
          <p:cNvPicPr>
            <a:picLocks noChangeAspect="1"/>
          </p:cNvPicPr>
          <p:nvPr/>
        </p:nvPicPr>
        <p:blipFill>
          <a:blip r:embed="rId6"/>
          <a:srcRect l="34113" t="37846" r="36179" b="23863"/>
          <a:stretch>
            <a:fillRect/>
          </a:stretch>
        </p:blipFill>
        <p:spPr>
          <a:xfrm>
            <a:off x="0" y="1830388"/>
            <a:ext cx="4805363" cy="44243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" name="矩形 20"/>
          <p:cNvSpPr/>
          <p:nvPr/>
        </p:nvSpPr>
        <p:spPr>
          <a:xfrm>
            <a:off x="2467429" y="1967761"/>
            <a:ext cx="7678057" cy="9233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9pPr>
          </a:lstStyle>
          <a:p>
            <a:pPr algn="ctr">
              <a:buFontTx/>
              <a:buNone/>
            </a:pPr>
            <a:r>
              <a:rPr lang="zh-CN" altLang="en-US" sz="5400" b="1">
                <a:latin typeface="方正小标宋简体" pitchFamily="2" charset="-122"/>
                <a:ea typeface="方正小标宋简体" pitchFamily="2" charset="-122"/>
              </a:rPr>
              <a:t>高血压急症的处理策略</a:t>
            </a:r>
            <a:endParaRPr lang="en-US" altLang="zh-CN" sz="5400" b="1">
              <a:latin typeface="方正小标宋简体" pitchFamily="2" charset="-122"/>
              <a:ea typeface="方正小标宋简体" pitchFamily="2" charset="-122"/>
            </a:endParaRPr>
          </a:p>
        </p:txBody>
      </p:sp>
    </p:spTree>
  </p:cSld>
  <p:clrMapOvr>
    <a:masterClrMapping/>
  </p:clrMapOvr>
  <p:transition spd="slow" advClick="0" advTm="3000"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0" y="38100"/>
            <a:ext cx="12192000" cy="895350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0" y="-69850"/>
            <a:ext cx="12192000" cy="895350"/>
          </a:xfrm>
          <a:prstGeom prst="rect">
            <a:avLst/>
          </a:prstGeom>
          <a:solidFill>
            <a:srgbClr val="1D4C7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311150" y="193675"/>
            <a:ext cx="393700" cy="393700"/>
          </a:xfrm>
          <a:prstGeom prst="rect">
            <a:avLst/>
          </a:prstGeom>
          <a:solidFill>
            <a:srgbClr val="C940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488950" y="371475"/>
            <a:ext cx="317500" cy="3175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7525" name="图片 8" descr="幻灯片11"/>
          <p:cNvPicPr>
            <a:picLocks noGrp="1"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31520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07527" name="组合 9"/>
          <p:cNvGrpSpPr/>
          <p:nvPr/>
        </p:nvGrpSpPr>
        <p:grpSpPr>
          <a:xfrm>
            <a:off x="9245600" y="6540500"/>
            <a:ext cx="2946400" cy="317500"/>
            <a:chOff x="38100" y="53627"/>
            <a:chExt cx="4582852" cy="904697"/>
          </a:xfrm>
        </p:grpSpPr>
        <p:pic>
          <p:nvPicPr>
            <p:cNvPr id="107528" name="Picture 2" descr="C:\Users\小鱼羊儿\Desktop\洛阳中心医院.jpg"/>
            <p:cNvPicPr>
              <a:picLocks noChangeAspect="1"/>
            </p:cNvPicPr>
            <p:nvPr/>
          </p:nvPicPr>
          <p:blipFill>
            <a:blip r:embed="rId4"/>
            <a:srcRect t="5693" r="86372" b="6502"/>
            <a:stretch>
              <a:fillRect/>
            </a:stretch>
          </p:blipFill>
          <p:spPr>
            <a:xfrm>
              <a:off x="38100" y="53627"/>
              <a:ext cx="892272" cy="885326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07529" name="Picture 2" descr="C:\Users\小鱼羊儿\Desktop\洛阳中心医院.jpg"/>
            <p:cNvPicPr>
              <a:picLocks noChangeAspect="1"/>
            </p:cNvPicPr>
            <p:nvPr/>
          </p:nvPicPr>
          <p:blipFill>
            <a:blip r:embed="rId5"/>
            <a:srcRect l="13762" t="5693" r="45653" b="33612"/>
            <a:stretch>
              <a:fillRect/>
            </a:stretch>
          </p:blipFill>
          <p:spPr>
            <a:xfrm>
              <a:off x="913077" y="104427"/>
              <a:ext cx="3707875" cy="853897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3" name="标题 1"/>
          <p:cNvSpPr txBox="1"/>
          <p:nvPr/>
        </p:nvSpPr>
        <p:spPr>
          <a:xfrm>
            <a:off x="986972" y="67822"/>
            <a:ext cx="10972799" cy="75767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5pPr>
            <a:lvl6pPr marL="457200" lvl="5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6pPr>
            <a:lvl7pPr marL="914400" lvl="6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7pPr>
            <a:lvl8pPr marL="1371600" lvl="7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8pPr>
            <a:lvl9pPr marL="1828800" lvl="8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 smtClean="0"/>
              <a:t>内容</a:t>
            </a:r>
            <a:endParaRPr lang="zh-CN" altLang="en-US" b="1"/>
          </a:p>
        </p:txBody>
      </p:sp>
      <p:grpSp>
        <p:nvGrpSpPr>
          <p:cNvPr id="36" name="组合 35"/>
          <p:cNvGrpSpPr/>
          <p:nvPr/>
        </p:nvGrpSpPr>
        <p:grpSpPr>
          <a:xfrm>
            <a:off x="307190" y="1551231"/>
            <a:ext cx="8764239" cy="4051284"/>
            <a:chOff x="1323190" y="1943116"/>
            <a:chExt cx="6293223" cy="2519362"/>
          </a:xfrm>
        </p:grpSpPr>
        <p:sp>
          <p:nvSpPr>
            <p:cNvPr id="28" name="Rectangle 3"/>
            <p:cNvSpPr>
              <a:spLocks noChangeArrowheads="1"/>
            </p:cNvSpPr>
            <p:nvPr>
              <p:custDataLst>
                <p:tags r:id="rId6"/>
              </p:custDataLst>
            </p:nvPr>
          </p:nvSpPr>
          <p:spPr bwMode="auto">
            <a:xfrm>
              <a:off x="1381125" y="1943116"/>
              <a:ext cx="635000" cy="633412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  <a:effectLst/>
          </p:spPr>
          <p:txBody>
            <a:bodyPr wrap="square" lIns="90170" tIns="46990" rIns="90170" bIns="46990" anchor="ctr">
              <a:norm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32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742950" lvl="1" indent="-28575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8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1143000" lvl="2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600200" lvl="3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2057400" lvl="4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514600" lvl="5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971800" lvl="6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429000" lvl="7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886200" lvl="8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zh-CN" altLang="zh-CN" sz="2800">
                  <a:latin typeface="+mn-lt"/>
                  <a:ea typeface="+mn-ea"/>
                  <a:sym typeface="Arial" pitchFamily="34" charset="0"/>
                </a:rPr>
                <a:t>1</a:t>
              </a:r>
            </a:p>
          </p:txBody>
        </p:sp>
        <p:sp>
          <p:nvSpPr>
            <p:cNvPr id="29" name="Rectangle 4"/>
            <p:cNvSpPr>
              <a:spLocks noChangeArrowheads="1"/>
            </p:cNvSpPr>
            <p:nvPr>
              <p:custDataLst>
                <p:tags r:id="rId7"/>
              </p:custDataLst>
            </p:nvPr>
          </p:nvSpPr>
          <p:spPr bwMode="auto">
            <a:xfrm>
              <a:off x="2012950" y="1944385"/>
              <a:ext cx="5588000" cy="632143"/>
            </a:xfrm>
            <a:prstGeom prst="rect">
              <a:avLst/>
            </a:prstGeom>
            <a:noFill/>
            <a:ln w="9525" cmpd="sng">
              <a:solidFill>
                <a:schemeClr val="accent3"/>
              </a:solidFill>
              <a:miter lim="800000"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 anchor="ctr">
              <a:norm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32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742950" lvl="1" indent="-28575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8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1143000" lvl="2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600200" lvl="3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2057400" lvl="4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514600" lvl="5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971800" lvl="6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429000" lvl="7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886200" lvl="8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609600" indent="-609600">
                <a:buNone/>
              </a:pPr>
              <a:r>
                <a:rPr lang="zh-CN" altLang="en-US" sz="3600" b="1" smtClean="0">
                  <a:solidFill>
                    <a:schemeClr val="bg1"/>
                  </a:solidFill>
                  <a:latin typeface="楷体_GB2312" pitchFamily="49" charset="-122"/>
                  <a:ea typeface="楷体_GB2312" pitchFamily="49" charset="-122"/>
                </a:rPr>
                <a:t>定义</a:t>
              </a:r>
              <a:r>
                <a:rPr lang="zh-CN" altLang="en-US" sz="3600" b="1">
                  <a:solidFill>
                    <a:schemeClr val="bg1"/>
                  </a:solidFill>
                  <a:latin typeface="楷体_GB2312" pitchFamily="49" charset="-122"/>
                  <a:ea typeface="楷体_GB2312" pitchFamily="49" charset="-122"/>
                </a:rPr>
                <a:t>及病因</a:t>
              </a:r>
              <a:endParaRPr lang="en-US" altLang="zh-CN" sz="3600" b="1">
                <a:solidFill>
                  <a:schemeClr val="bg1"/>
                </a:solidFill>
                <a:latin typeface="楷体_GB2312" pitchFamily="49" charset="-122"/>
                <a:ea typeface="楷体_GB2312" pitchFamily="49" charset="-122"/>
              </a:endParaRPr>
            </a:p>
          </p:txBody>
        </p:sp>
        <p:sp>
          <p:nvSpPr>
            <p:cNvPr id="30" name="Rectangle 6"/>
            <p:cNvSpPr>
              <a:spLocks noChangeArrowheads="1"/>
            </p:cNvSpPr>
            <p:nvPr>
              <p:custDataLst>
                <p:tags r:id="rId8"/>
              </p:custDataLst>
            </p:nvPr>
          </p:nvSpPr>
          <p:spPr bwMode="auto">
            <a:xfrm>
              <a:off x="1323190" y="2883049"/>
              <a:ext cx="677731" cy="645459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noFill/>
            </a:ln>
            <a:effectLst/>
          </p:spPr>
          <p:txBody>
            <a:bodyPr wrap="square" lIns="90170" tIns="46990" rIns="90170" bIns="46990" anchor="ctr">
              <a:norm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32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742950" lvl="1" indent="-28575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8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1143000" lvl="2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600200" lvl="3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2057400" lvl="4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514600" lvl="5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971800" lvl="6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429000" lvl="7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886200" lvl="8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zh-CN" altLang="zh-CN" sz="2800">
                  <a:latin typeface="+mn-lt"/>
                  <a:ea typeface="+mn-ea"/>
                  <a:sym typeface="Arial" pitchFamily="34" charset="0"/>
                </a:rPr>
                <a:t>2</a:t>
              </a:r>
            </a:p>
          </p:txBody>
        </p:sp>
        <p:sp>
          <p:nvSpPr>
            <p:cNvPr id="31" name="Rectangle 9"/>
            <p:cNvSpPr>
              <a:spLocks noChangeArrowheads="1"/>
            </p:cNvSpPr>
            <p:nvPr>
              <p:custDataLst>
                <p:tags r:id="rId9"/>
              </p:custDataLst>
            </p:nvPr>
          </p:nvSpPr>
          <p:spPr bwMode="auto">
            <a:xfrm>
              <a:off x="1362075" y="3829066"/>
              <a:ext cx="635000" cy="63341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txBody>
            <a:bodyPr wrap="square" lIns="90170" tIns="46990" rIns="90170" bIns="46990" anchor="ctr">
              <a:norm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32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742950" lvl="1" indent="-28575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8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1143000" lvl="2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600200" lvl="3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2057400" lvl="4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514600" lvl="5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971800" lvl="6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429000" lvl="7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886200" lvl="8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zh-CN" altLang="zh-CN" sz="2800">
                  <a:latin typeface="+mn-lt"/>
                  <a:ea typeface="+mn-ea"/>
                  <a:sym typeface="Arial" pitchFamily="34" charset="0"/>
                </a:rPr>
                <a:t>3</a:t>
              </a:r>
            </a:p>
          </p:txBody>
        </p:sp>
        <p:sp>
          <p:nvSpPr>
            <p:cNvPr id="32" name="Rectangle 10"/>
            <p:cNvSpPr>
              <a:spLocks noChangeArrowheads="1"/>
            </p:cNvSpPr>
            <p:nvPr>
              <p:custDataLst>
                <p:tags r:id="rId10"/>
              </p:custDataLst>
            </p:nvPr>
          </p:nvSpPr>
          <p:spPr bwMode="auto">
            <a:xfrm>
              <a:off x="1993900" y="3830335"/>
              <a:ext cx="5588000" cy="632143"/>
            </a:xfrm>
            <a:prstGeom prst="rect">
              <a:avLst/>
            </a:prstGeom>
            <a:noFill/>
            <a:ln w="9525" cmpd="sng">
              <a:solidFill>
                <a:schemeClr val="accent4"/>
              </a:solidFill>
              <a:miter lim="800000"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 anchor="ctr">
              <a:norm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32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742950" lvl="1" indent="-28575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8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1143000" lvl="2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600200" lvl="3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2057400" lvl="4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514600" lvl="5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971800" lvl="6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429000" lvl="7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886200" lvl="8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609600" indent="-609600">
                <a:buNone/>
              </a:pPr>
              <a:r>
                <a:rPr lang="zh-CN" altLang="en-US" sz="3600" b="1">
                  <a:solidFill>
                    <a:schemeClr val="bg1"/>
                  </a:solidFill>
                  <a:latin typeface="楷体_GB2312" pitchFamily="49" charset="-122"/>
                  <a:ea typeface="楷体_GB2312" pitchFamily="49" charset="-122"/>
                </a:rPr>
                <a:t>不同类型的高血压急症</a:t>
              </a:r>
            </a:p>
          </p:txBody>
        </p:sp>
        <p:sp>
          <p:nvSpPr>
            <p:cNvPr id="34" name="Rectangle 4"/>
            <p:cNvSpPr>
              <a:spLocks noChangeArrowheads="1"/>
            </p:cNvSpPr>
            <p:nvPr>
              <p:custDataLst>
                <p:tags r:id="rId11"/>
              </p:custDataLst>
            </p:nvPr>
          </p:nvSpPr>
          <p:spPr bwMode="auto">
            <a:xfrm>
              <a:off x="2003981" y="2871424"/>
              <a:ext cx="5588000" cy="632143"/>
            </a:xfrm>
            <a:prstGeom prst="rect">
              <a:avLst/>
            </a:prstGeom>
            <a:noFill/>
            <a:ln w="9525" cmpd="sng">
              <a:solidFill>
                <a:schemeClr val="accent3"/>
              </a:solidFill>
              <a:miter lim="800000"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 anchor="ctr">
              <a:norm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32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1pPr>
              <a:lvl2pPr marL="742950" lvl="1" indent="-28575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8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2pPr>
              <a:lvl3pPr marL="1143000" lvl="2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3pPr>
              <a:lvl4pPr marL="1600200" lvl="3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4pPr>
              <a:lvl5pPr marL="2057400" lvl="4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5pPr>
              <a:lvl6pPr marL="2514600" lvl="5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6pPr>
              <a:lvl7pPr marL="2971800" lvl="6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7pPr>
              <a:lvl8pPr marL="3429000" lvl="7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8pPr>
              <a:lvl9pPr marL="3886200" lvl="8" indent="-228600" algn="l" defTabSz="914400" rtl="0" eaLnBrk="0" fontAlgn="base" latinLnBrk="0" hangingPunct="0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黑体" panose="02010609060101010101" pitchFamily="49" charset="-122"/>
                  <a:cs typeface="+mn-cs"/>
                </a:defRPr>
              </a:lvl9pPr>
            </a:lstStyle>
            <a:p>
              <a:pPr marL="609600" indent="-609600">
                <a:buNone/>
              </a:pPr>
              <a:r>
                <a:rPr lang="zh-CN" altLang="en-US" sz="2800" b="1">
                  <a:latin typeface="楷体_GB2312" pitchFamily="49" charset="-122"/>
                  <a:ea typeface="楷体_GB2312" pitchFamily="49" charset="-122"/>
                </a:rPr>
                <a:t>          </a:t>
              </a:r>
              <a:endParaRPr lang="en-US" altLang="zh-CN" sz="2800" b="1">
                <a:latin typeface="楷体_GB2312" pitchFamily="49" charset="-122"/>
                <a:ea typeface="楷体_GB2312" pitchFamily="49" charset="-122"/>
              </a:endParaRPr>
            </a:p>
          </p:txBody>
        </p:sp>
        <p:sp>
          <p:nvSpPr>
            <p:cNvPr id="35" name="矩形 34"/>
            <p:cNvSpPr/>
            <p:nvPr/>
          </p:nvSpPr>
          <p:spPr>
            <a:xfrm>
              <a:off x="2000118" y="2907077"/>
              <a:ext cx="5616295" cy="401932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9pPr>
            </a:lstStyle>
            <a:p>
              <a:pPr marL="609600" lvl="0" indent="-609600"/>
              <a:r>
                <a:rPr lang="zh-CN" altLang="en-US" sz="3600" b="1">
                  <a:solidFill>
                    <a:srgbClr val="000000"/>
                  </a:solidFill>
                  <a:latin typeface="楷体_GB2312" pitchFamily="49" charset="-122"/>
                  <a:ea typeface="楷体_GB2312" pitchFamily="49" charset="-122"/>
                </a:rPr>
                <a:t>发病机制及处理策略</a:t>
              </a:r>
            </a:p>
          </p:txBody>
        </p:sp>
      </p:grpSp>
    </p:spTree>
  </p:cSld>
  <p:clrMapOvr>
    <a:masterClrMapping/>
  </p:clrMapOvr>
  <p:transition spd="slow" advClick="0" advTm="3000"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直角三角形 8"/>
          <p:cNvSpPr/>
          <p:nvPr/>
        </p:nvSpPr>
        <p:spPr>
          <a:xfrm>
            <a:off x="-6350" y="5686425"/>
            <a:ext cx="6248400" cy="1184275"/>
          </a:xfrm>
          <a:prstGeom prst="rtTriangle">
            <a:avLst/>
          </a:prstGeom>
          <a:solidFill>
            <a:srgbClr val="C940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直角三角形 9"/>
          <p:cNvSpPr/>
          <p:nvPr/>
        </p:nvSpPr>
        <p:spPr>
          <a:xfrm>
            <a:off x="-6350" y="6070600"/>
            <a:ext cx="6248400" cy="800100"/>
          </a:xfrm>
          <a:prstGeom prst="rtTriangle">
            <a:avLst/>
          </a:prstGeom>
          <a:solidFill>
            <a:srgbClr val="1D4C7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直角三角形 10"/>
          <p:cNvSpPr/>
          <p:nvPr/>
        </p:nvSpPr>
        <p:spPr>
          <a:xfrm flipH="1">
            <a:off x="5943600" y="5686425"/>
            <a:ext cx="6248400" cy="1184275"/>
          </a:xfrm>
          <a:prstGeom prst="rtTriangle">
            <a:avLst/>
          </a:prstGeom>
          <a:solidFill>
            <a:srgbClr val="C940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直角三角形 11"/>
          <p:cNvSpPr/>
          <p:nvPr/>
        </p:nvSpPr>
        <p:spPr>
          <a:xfrm flipH="1">
            <a:off x="5943600" y="6070600"/>
            <a:ext cx="6248400" cy="800100"/>
          </a:xfrm>
          <a:prstGeom prst="rtTriangle">
            <a:avLst/>
          </a:prstGeom>
          <a:solidFill>
            <a:srgbClr val="1D4C7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9576" name="图片 13" descr="幻灯片2"/>
          <p:cNvPicPr>
            <a:picLocks noGrp="1" noChangeAspect="1"/>
          </p:cNvPicPr>
          <p:nvPr/>
        </p:nvPicPr>
        <p:blipFill>
          <a:blip r:embed="rId3"/>
          <a:srcRect l="-24" t="-194" r="114" b="230"/>
          <a:stretch>
            <a:fillRect/>
          </a:stretch>
        </p:blipFill>
        <p:spPr>
          <a:xfrm>
            <a:off x="-6350" y="7197725"/>
            <a:ext cx="12180888" cy="68548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" name="标题 1"/>
          <p:cNvSpPr txBox="1"/>
          <p:nvPr/>
        </p:nvSpPr>
        <p:spPr>
          <a:xfrm>
            <a:off x="609600" y="274638"/>
            <a:ext cx="10972799" cy="75767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等线 Light" pitchFamily="2" charset="-122"/>
                <a:ea typeface="等线 Light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等线 Light" pitchFamily="2" charset="-122"/>
                <a:ea typeface="等线 Light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等线 Light" pitchFamily="2" charset="-122"/>
                <a:ea typeface="等线 Light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等线 Light" pitchFamily="2" charset="-122"/>
                <a:ea typeface="等线 Light" pitchFamily="2" charset="-122"/>
                <a:cs typeface="+mn-cs"/>
              </a:defRPr>
            </a:lvl5pPr>
            <a:lvl6pPr marL="457200" lvl="5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等线 Light" pitchFamily="2" charset="-122"/>
                <a:ea typeface="等线 Light" pitchFamily="2" charset="-122"/>
                <a:cs typeface="+mn-cs"/>
              </a:defRPr>
            </a:lvl6pPr>
            <a:lvl7pPr marL="914400" lvl="6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等线 Light" pitchFamily="2" charset="-122"/>
                <a:ea typeface="等线 Light" pitchFamily="2" charset="-122"/>
                <a:cs typeface="+mn-cs"/>
              </a:defRPr>
            </a:lvl7pPr>
            <a:lvl8pPr marL="1371600" lvl="7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等线 Light" pitchFamily="2" charset="-122"/>
                <a:ea typeface="等线 Light" pitchFamily="2" charset="-122"/>
                <a:cs typeface="+mn-cs"/>
              </a:defRPr>
            </a:lvl8pPr>
            <a:lvl9pPr marL="1828800" lvl="8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等线 Light" pitchFamily="2" charset="-122"/>
                <a:ea typeface="等线 Light" pitchFamily="2" charset="-122"/>
                <a:cs typeface="+mn-cs"/>
              </a:defRPr>
            </a:lvl9pPr>
          </a:lstStyle>
          <a:p>
            <a:r>
              <a:rPr lang="zh-CN" altLang="en-US" b="1" smtClean="0"/>
              <a:t>定义</a:t>
            </a:r>
            <a:endParaRPr lang="zh-CN" altLang="en-US" b="1"/>
          </a:p>
        </p:txBody>
      </p:sp>
      <p:sp>
        <p:nvSpPr>
          <p:cNvPr id="16" name="Rectangle 3"/>
          <p:cNvSpPr txBox="1">
            <a:spLocks noChangeArrowheads="1"/>
          </p:cNvSpPr>
          <p:nvPr/>
        </p:nvSpPr>
        <p:spPr bwMode="auto">
          <a:xfrm>
            <a:off x="228599" y="1600199"/>
            <a:ext cx="11586030" cy="4016829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0170" tIns="46990" rIns="90170" bIns="4699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9pPr>
          </a:lstStyle>
          <a:p>
            <a:pPr marL="228600" marR="0" lvl="0" indent="-228600" algn="l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hlink"/>
                </a:solidFill>
                <a:effectLst/>
                <a:uLnTx/>
                <a:uFillTx/>
                <a:latin typeface="楷体_GB2312" pitchFamily="49" charset="-122"/>
                <a:ea typeface="楷体_GB2312" pitchFamily="49" charset="-122"/>
                <a:cs typeface="+mn-cs"/>
              </a:rPr>
              <a:t>  </a:t>
            </a:r>
            <a:r>
              <a:rPr kumimoji="0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</a:rPr>
              <a:t>高血压急症：原发性或继发性高血压患者血压突然和 显著性升高（一般≥</a:t>
            </a:r>
            <a:r>
              <a:rPr kumimoji="0" lang="en-US" altLang="zh-CN" sz="32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</a:rPr>
              <a:t>180/120mmHg</a:t>
            </a:r>
            <a:r>
              <a:rPr kumimoji="0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</a:rPr>
              <a:t>），同时并伴发进行性</a:t>
            </a:r>
            <a:r>
              <a:rPr kumimoji="0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</a:rPr>
              <a:t>心脑肾等靶器官功能不全的表现</a:t>
            </a:r>
            <a:r>
              <a:rPr kumimoji="0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</a:rPr>
              <a:t>。</a:t>
            </a:r>
          </a:p>
          <a:p>
            <a:pPr marL="228600" marR="0" lvl="0" indent="-228600" algn="l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</a:endParaRPr>
          </a:p>
          <a:p>
            <a:pPr marL="228600" marR="0" lvl="0" indent="-228600" algn="l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</a:rPr>
              <a:t>  关键词：</a:t>
            </a:r>
            <a:r>
              <a:rPr kumimoji="0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</a:rPr>
              <a:t>靶器官损害</a:t>
            </a:r>
          </a:p>
          <a:p>
            <a:pPr marL="228600" marR="0" lvl="0" indent="-228600" algn="l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</a:rPr>
              <a:t>  关联词：</a:t>
            </a:r>
            <a:r>
              <a:rPr kumimoji="0" lang="zh-CN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</a:rPr>
              <a:t>高血压亚急症</a:t>
            </a:r>
          </a:p>
          <a:p>
            <a:pPr marL="228600" marR="0" lvl="0" indent="-228600" algn="l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楷体_GB2312" pitchFamily="49" charset="-122"/>
              <a:ea typeface="楷体_GB2312" pitchFamily="49" charset="-122"/>
              <a:cs typeface="+mn-cs"/>
            </a:endParaRPr>
          </a:p>
        </p:txBody>
      </p:sp>
    </p:spTree>
  </p:cSld>
  <p:clrMapOvr>
    <a:masterClrMapping/>
  </p:clrMapOvr>
  <p:transition spd="slow" advClick="0" advTm="3000"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0" y="38100"/>
            <a:ext cx="12192000" cy="895350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0" y="-69850"/>
            <a:ext cx="12192000" cy="895350"/>
          </a:xfrm>
          <a:prstGeom prst="rect">
            <a:avLst/>
          </a:prstGeom>
          <a:solidFill>
            <a:srgbClr val="1D4C7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311150" y="193675"/>
            <a:ext cx="393700" cy="393700"/>
          </a:xfrm>
          <a:prstGeom prst="rect">
            <a:avLst/>
          </a:prstGeom>
          <a:solidFill>
            <a:srgbClr val="C940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488950" y="371475"/>
            <a:ext cx="317500" cy="3175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7525" name="图片 8" descr="幻灯片11"/>
          <p:cNvPicPr>
            <a:picLocks noGrp="1"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31520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" name="组合 9"/>
          <p:cNvGrpSpPr/>
          <p:nvPr/>
        </p:nvGrpSpPr>
        <p:grpSpPr>
          <a:xfrm>
            <a:off x="9245600" y="6540500"/>
            <a:ext cx="2946400" cy="317500"/>
            <a:chOff x="38100" y="53627"/>
            <a:chExt cx="4582852" cy="904697"/>
          </a:xfrm>
        </p:grpSpPr>
        <p:pic>
          <p:nvPicPr>
            <p:cNvPr id="107528" name="Picture 2" descr="C:\Users\小鱼羊儿\Desktop\洛阳中心医院.jpg"/>
            <p:cNvPicPr>
              <a:picLocks noChangeAspect="1"/>
            </p:cNvPicPr>
            <p:nvPr/>
          </p:nvPicPr>
          <p:blipFill>
            <a:blip r:embed="rId4"/>
            <a:srcRect t="5693" r="86372" b="6502"/>
            <a:stretch>
              <a:fillRect/>
            </a:stretch>
          </p:blipFill>
          <p:spPr>
            <a:xfrm>
              <a:off x="38100" y="53627"/>
              <a:ext cx="892272" cy="885326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07529" name="Picture 2" descr="C:\Users\小鱼羊儿\Desktop\洛阳中心医院.jpg"/>
            <p:cNvPicPr>
              <a:picLocks noChangeAspect="1"/>
            </p:cNvPicPr>
            <p:nvPr/>
          </p:nvPicPr>
          <p:blipFill>
            <a:blip r:embed="rId5"/>
            <a:srcRect l="13762" t="5693" r="45653" b="33612"/>
            <a:stretch>
              <a:fillRect/>
            </a:stretch>
          </p:blipFill>
          <p:spPr>
            <a:xfrm>
              <a:off x="913077" y="104427"/>
              <a:ext cx="3707875" cy="853897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9" name="Text Box 5"/>
          <p:cNvSpPr txBox="1">
            <a:spLocks noChangeArrowheads="1"/>
          </p:cNvSpPr>
          <p:nvPr/>
        </p:nvSpPr>
        <p:spPr bwMode="auto">
          <a:xfrm>
            <a:off x="425824" y="1574203"/>
            <a:ext cx="10358289" cy="4647426"/>
          </a:xfrm>
          <a:prstGeom prst="rect">
            <a:avLst/>
          </a:prstGeom>
          <a:noFill/>
          <a:ln w="9525">
            <a:noFill/>
            <a:miter lim="800000"/>
          </a:ln>
          <a:effectLst>
            <a:prstShdw prst="shdw12">
              <a:schemeClr val="bg2">
                <a:alpha val="50000"/>
              </a:schemeClr>
            </a:prstShdw>
          </a:effec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9pPr>
          </a:lstStyle>
          <a:p>
            <a:pPr marL="342900" indent="-342900"/>
            <a:r>
              <a:rPr lang="zh-CN" altLang="en-US" sz="3200"/>
              <a:t>说明：</a:t>
            </a:r>
            <a:endParaRPr lang="zh-CN" altLang="zh-CN" sz="3200"/>
          </a:p>
          <a:p>
            <a:pPr marL="342900" indent="-342900">
              <a:buFontTx/>
              <a:buAutoNum type="arabicPeriod"/>
            </a:pPr>
            <a:r>
              <a:rPr lang="zh-CN" altLang="zh-CN" sz="3200"/>
              <a:t>收缩压≥</a:t>
            </a:r>
            <a:r>
              <a:rPr lang="en-US" altLang="zh-CN" sz="3200"/>
              <a:t>220mmHg</a:t>
            </a:r>
            <a:r>
              <a:rPr lang="zh-CN" altLang="zh-CN" sz="3200"/>
              <a:t>和</a:t>
            </a:r>
            <a:r>
              <a:rPr lang="en-US" altLang="zh-CN" sz="3200"/>
              <a:t>/</a:t>
            </a:r>
            <a:r>
              <a:rPr lang="zh-CN" altLang="zh-CN" sz="3200"/>
              <a:t>或舒张压</a:t>
            </a:r>
            <a:r>
              <a:rPr lang="en-US" altLang="zh-CN" sz="3200"/>
              <a:t>≥140mmHg</a:t>
            </a:r>
            <a:r>
              <a:rPr lang="zh-CN" altLang="zh-CN" sz="3200"/>
              <a:t>，应视为高血压急症</a:t>
            </a:r>
          </a:p>
          <a:p>
            <a:pPr marL="342900" indent="-342900">
              <a:buFontTx/>
              <a:buAutoNum type="arabicPeriod"/>
            </a:pPr>
            <a:r>
              <a:rPr lang="zh-CN" altLang="zh-CN" sz="3200"/>
              <a:t>并发急性肺水肿、主动脉夹层、心肌梗死或脑血管意外者，即使血压仅为中度升高，也应视为高血压急症。</a:t>
            </a:r>
            <a:endParaRPr lang="zh-CN" altLang="en-US" sz="3200"/>
          </a:p>
          <a:p>
            <a:pPr marL="342900" indent="-342900">
              <a:buFontTx/>
              <a:buAutoNum type="arabicPeriod"/>
            </a:pPr>
            <a:r>
              <a:rPr lang="zh-CN" altLang="en-US" sz="3200"/>
              <a:t>血压升高不明显的高血压急症：</a:t>
            </a:r>
            <a:r>
              <a:rPr lang="zh-CN" altLang="zh-CN" sz="3200"/>
              <a:t>妊娠期妇女</a:t>
            </a:r>
            <a:r>
              <a:rPr lang="zh-CN" altLang="en-US" sz="3200"/>
              <a:t>、</a:t>
            </a:r>
            <a:r>
              <a:rPr lang="zh-CN" altLang="zh-CN" sz="3200"/>
              <a:t>急性肾小球肾炎患者</a:t>
            </a:r>
            <a:endParaRPr lang="en-US" altLang="zh-CN" sz="3200"/>
          </a:p>
          <a:p>
            <a:pPr marL="342900" indent="-342900"/>
            <a:endParaRPr lang="zh-CN" altLang="zh-CN" sz="2400"/>
          </a:p>
          <a:p>
            <a:pPr marL="342900" indent="-342900"/>
            <a:endParaRPr lang="zh-CN" altLang="zh-CN" sz="2400"/>
          </a:p>
          <a:p>
            <a:pPr marL="342900" indent="-342900"/>
            <a:endParaRPr lang="zh-CN" altLang="en-US" sz="2400"/>
          </a:p>
        </p:txBody>
      </p:sp>
    </p:spTree>
  </p:cSld>
  <p:clrMapOvr>
    <a:masterClrMapping/>
  </p:clrMapOvr>
  <p:transition advClick="0" advTm="3000"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0" y="38100"/>
            <a:ext cx="12192000" cy="895350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0" y="-69850"/>
            <a:ext cx="12192000" cy="895350"/>
          </a:xfrm>
          <a:prstGeom prst="rect">
            <a:avLst/>
          </a:prstGeom>
          <a:solidFill>
            <a:srgbClr val="1D4C7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311150" y="193675"/>
            <a:ext cx="393700" cy="393700"/>
          </a:xfrm>
          <a:prstGeom prst="rect">
            <a:avLst/>
          </a:prstGeom>
          <a:solidFill>
            <a:srgbClr val="C940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488950" y="371475"/>
            <a:ext cx="317500" cy="3175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7525" name="图片 8" descr="幻灯片11"/>
          <p:cNvPicPr>
            <a:picLocks noGrp="1"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31520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" name="组合 9"/>
          <p:cNvGrpSpPr/>
          <p:nvPr/>
        </p:nvGrpSpPr>
        <p:grpSpPr>
          <a:xfrm>
            <a:off x="9245600" y="6540500"/>
            <a:ext cx="2946400" cy="317500"/>
            <a:chOff x="38100" y="53627"/>
            <a:chExt cx="4582852" cy="904697"/>
          </a:xfrm>
        </p:grpSpPr>
        <p:pic>
          <p:nvPicPr>
            <p:cNvPr id="107528" name="Picture 2" descr="C:\Users\小鱼羊儿\Desktop\洛阳中心医院.jpg"/>
            <p:cNvPicPr>
              <a:picLocks noChangeAspect="1"/>
            </p:cNvPicPr>
            <p:nvPr/>
          </p:nvPicPr>
          <p:blipFill>
            <a:blip r:embed="rId4"/>
            <a:srcRect t="5693" r="86372" b="6502"/>
            <a:stretch>
              <a:fillRect/>
            </a:stretch>
          </p:blipFill>
          <p:spPr>
            <a:xfrm>
              <a:off x="38100" y="53627"/>
              <a:ext cx="892272" cy="885326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07529" name="Picture 2" descr="C:\Users\小鱼羊儿\Desktop\洛阳中心医院.jpg"/>
            <p:cNvPicPr>
              <a:picLocks noChangeAspect="1"/>
            </p:cNvPicPr>
            <p:nvPr/>
          </p:nvPicPr>
          <p:blipFill>
            <a:blip r:embed="rId5"/>
            <a:srcRect l="13762" t="5693" r="45653" b="33612"/>
            <a:stretch>
              <a:fillRect/>
            </a:stretch>
          </p:blipFill>
          <p:spPr>
            <a:xfrm>
              <a:off x="913077" y="104427"/>
              <a:ext cx="3707875" cy="853897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3" name="标题 1"/>
          <p:cNvSpPr txBox="1"/>
          <p:nvPr/>
        </p:nvSpPr>
        <p:spPr>
          <a:xfrm>
            <a:off x="986972" y="67822"/>
            <a:ext cx="10972799" cy="75767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5pPr>
            <a:lvl6pPr marL="457200" lvl="5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6pPr>
            <a:lvl7pPr marL="914400" lvl="6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7pPr>
            <a:lvl8pPr marL="1371600" lvl="7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8pPr>
            <a:lvl9pPr marL="1828800" lvl="8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 smtClean="0"/>
              <a:t>高血压急症的发病机制和处理策略</a:t>
            </a:r>
            <a:endParaRPr lang="zh-CN" altLang="en-US" b="1"/>
          </a:p>
        </p:txBody>
      </p:sp>
      <p:grpSp>
        <p:nvGrpSpPr>
          <p:cNvPr id="60" name="组合 59"/>
          <p:cNvGrpSpPr/>
          <p:nvPr/>
        </p:nvGrpSpPr>
        <p:grpSpPr>
          <a:xfrm>
            <a:off x="0" y="1078395"/>
            <a:ext cx="11901714" cy="5256213"/>
            <a:chOff x="73063" y="1092909"/>
            <a:chExt cx="8499437" cy="5256213"/>
          </a:xfrm>
        </p:grpSpPr>
        <p:sp>
          <p:nvSpPr>
            <p:cNvPr id="19" name="TextBox 4"/>
            <p:cNvSpPr txBox="1">
              <a:spLocks noChangeArrowheads="1"/>
            </p:cNvSpPr>
            <p:nvPr/>
          </p:nvSpPr>
          <p:spPr bwMode="auto">
            <a:xfrm>
              <a:off x="3144838" y="1828089"/>
              <a:ext cx="2030412" cy="461963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9pPr>
            </a:lstStyle>
            <a:p>
              <a:r>
                <a:rPr lang="en-US" altLang="en-US" sz="2400">
                  <a:latin typeface="黑体" panose="02010609060101010101" pitchFamily="49" charset="-122"/>
                  <a:ea typeface="黑体" panose="02010609060101010101" pitchFamily="49" charset="-122"/>
                </a:rPr>
                <a:t>血压快速升高</a:t>
              </a:r>
              <a:endParaRPr lang="zh-CN" altLang="en-US" sz="2400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grpSp>
          <p:nvGrpSpPr>
            <p:cNvPr id="20" name="组合 29"/>
            <p:cNvGrpSpPr/>
            <p:nvPr/>
          </p:nvGrpSpPr>
          <p:grpSpPr>
            <a:xfrm>
              <a:off x="2682875" y="2290052"/>
              <a:ext cx="2954338" cy="796925"/>
              <a:chOff x="2682875" y="2268538"/>
              <a:chExt cx="2954338" cy="796925"/>
            </a:xfrm>
          </p:grpSpPr>
          <p:sp>
            <p:nvSpPr>
              <p:cNvPr id="21" name="TextBox 5"/>
              <p:cNvSpPr txBox="1">
                <a:spLocks noChangeArrowheads="1"/>
              </p:cNvSpPr>
              <p:nvPr/>
            </p:nvSpPr>
            <p:spPr bwMode="auto">
              <a:xfrm>
                <a:off x="2682875" y="2603500"/>
                <a:ext cx="2954338" cy="461963"/>
              </a:xfrm>
              <a:prstGeom prst="rect">
                <a:avLst/>
              </a:prstGeom>
              <a:noFill/>
              <a:ln w="9525">
                <a:solidFill>
                  <a:srgbClr val="000000"/>
                </a:solidFill>
                <a:miter lim="800000"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9pPr>
              </a:lstStyle>
              <a:p>
                <a:r>
                  <a:rPr lang="zh-CN" altLang="en-US" sz="2400">
                    <a:latin typeface="黑体" panose="02010609060101010101" pitchFamily="49" charset="-122"/>
                    <a:ea typeface="黑体" panose="02010609060101010101" pitchFamily="49" charset="-122"/>
                  </a:rPr>
                  <a:t>内皮细胞、血管代偿</a:t>
                </a:r>
              </a:p>
            </p:txBody>
          </p:sp>
          <p:cxnSp>
            <p:nvCxnSpPr>
              <p:cNvPr id="22" name="Straight Arrow Connector 3"/>
              <p:cNvCxnSpPr>
                <a:cxnSpLocks noChangeShapeType="1"/>
              </p:cNvCxnSpPr>
              <p:nvPr/>
            </p:nvCxnSpPr>
            <p:spPr bwMode="auto">
              <a:xfrm flipH="1">
                <a:off x="4033838" y="2268538"/>
                <a:ext cx="0" cy="460375"/>
              </a:xfrm>
              <a:prstGeom prst="straightConnector1">
                <a:avLst/>
              </a:prstGeom>
              <a:noFill/>
              <a:ln w="38100">
                <a:solidFill>
                  <a:srgbClr val="4F81BD"/>
                </a:solidFill>
                <a:round/>
                <a:tailEnd type="arrow" w="med" len="med"/>
              </a:ln>
              <a:effectLst>
                <a:outerShdw dist="20000" dir="5400000" rotWithShape="0">
                  <a:srgbClr val="808080">
                    <a:alpha val="37999"/>
                  </a:srgbClr>
                </a:outerShdw>
              </a:effectLst>
            </p:spPr>
          </p:cxnSp>
        </p:grpSp>
        <p:grpSp>
          <p:nvGrpSpPr>
            <p:cNvPr id="23" name="组合 31"/>
            <p:cNvGrpSpPr/>
            <p:nvPr/>
          </p:nvGrpSpPr>
          <p:grpSpPr>
            <a:xfrm>
              <a:off x="2220913" y="3112377"/>
              <a:ext cx="3878262" cy="717550"/>
              <a:chOff x="2220913" y="3090863"/>
              <a:chExt cx="3878262" cy="717550"/>
            </a:xfrm>
          </p:grpSpPr>
          <p:cxnSp>
            <p:nvCxnSpPr>
              <p:cNvPr id="24" name="Straight Arrow Connector 11"/>
              <p:cNvCxnSpPr>
                <a:cxnSpLocks noChangeShapeType="1"/>
              </p:cNvCxnSpPr>
              <p:nvPr/>
            </p:nvCxnSpPr>
            <p:spPr bwMode="auto">
              <a:xfrm>
                <a:off x="4156075" y="3090863"/>
                <a:ext cx="7938" cy="334962"/>
              </a:xfrm>
              <a:prstGeom prst="straightConnector1">
                <a:avLst/>
              </a:prstGeom>
              <a:noFill/>
              <a:ln w="38100">
                <a:solidFill>
                  <a:srgbClr val="4F81BD"/>
                </a:solidFill>
                <a:round/>
                <a:tailEnd type="arrow" w="med" len="med"/>
              </a:ln>
              <a:effectLst>
                <a:outerShdw dist="20000" dir="5400000" rotWithShape="0">
                  <a:srgbClr val="808080">
                    <a:alpha val="37999"/>
                  </a:srgbClr>
                </a:outerShdw>
              </a:effectLst>
            </p:spPr>
          </p:cxnSp>
          <p:sp>
            <p:nvSpPr>
              <p:cNvPr id="25" name="TextBox 6"/>
              <p:cNvSpPr txBox="1">
                <a:spLocks noChangeArrowheads="1"/>
              </p:cNvSpPr>
              <p:nvPr/>
            </p:nvSpPr>
            <p:spPr bwMode="auto">
              <a:xfrm>
                <a:off x="2220913" y="3346450"/>
                <a:ext cx="3878262" cy="461963"/>
              </a:xfrm>
              <a:prstGeom prst="rect">
                <a:avLst/>
              </a:prstGeom>
              <a:noFill/>
              <a:ln w="9525">
                <a:solidFill>
                  <a:srgbClr val="000000"/>
                </a:solidFill>
                <a:miter lim="800000"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9pPr>
              </a:lstStyle>
              <a:p>
                <a:r>
                  <a:rPr lang="zh-CN" altLang="en-US" sz="2400">
                    <a:latin typeface="黑体" panose="02010609060101010101" pitchFamily="49" charset="-122"/>
                    <a:ea typeface="黑体" panose="02010609060101010101" pitchFamily="49" charset="-122"/>
                  </a:rPr>
                  <a:t>小血管收缩，维持器官灌注</a:t>
                </a:r>
              </a:p>
            </p:txBody>
          </p:sp>
        </p:grpSp>
        <p:grpSp>
          <p:nvGrpSpPr>
            <p:cNvPr id="26" name="组合 32"/>
            <p:cNvGrpSpPr/>
            <p:nvPr/>
          </p:nvGrpSpPr>
          <p:grpSpPr>
            <a:xfrm>
              <a:off x="2836863" y="3882314"/>
              <a:ext cx="2646362" cy="739775"/>
              <a:chOff x="2836863" y="3860800"/>
              <a:chExt cx="2646362" cy="739775"/>
            </a:xfrm>
          </p:grpSpPr>
          <p:sp>
            <p:nvSpPr>
              <p:cNvPr id="27" name="TextBox 7"/>
              <p:cNvSpPr txBox="1">
                <a:spLocks noChangeArrowheads="1"/>
              </p:cNvSpPr>
              <p:nvPr/>
            </p:nvSpPr>
            <p:spPr bwMode="auto">
              <a:xfrm>
                <a:off x="2836863" y="4138613"/>
                <a:ext cx="2646362" cy="461962"/>
              </a:xfrm>
              <a:prstGeom prst="rect">
                <a:avLst/>
              </a:prstGeom>
              <a:noFill/>
              <a:ln w="9525">
                <a:solidFill>
                  <a:srgbClr val="000000"/>
                </a:solidFill>
                <a:miter lim="800000"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9pPr>
              </a:lstStyle>
              <a:p>
                <a:r>
                  <a:rPr lang="zh-CN" altLang="en-US" sz="2400">
                    <a:latin typeface="黑体" panose="02010609060101010101" pitchFamily="49" charset="-122"/>
                    <a:ea typeface="黑体" panose="02010609060101010101" pitchFamily="49" charset="-122"/>
                  </a:rPr>
                  <a:t>动脉压进一步升高</a:t>
                </a:r>
                <a:endParaRPr lang="en-US" altLang="zh-CN" sz="2400">
                  <a:latin typeface="黑体" panose="02010609060101010101" pitchFamily="49" charset="-122"/>
                  <a:ea typeface="黑体" panose="02010609060101010101" pitchFamily="49" charset="-122"/>
                </a:endParaRPr>
              </a:p>
            </p:txBody>
          </p:sp>
          <p:cxnSp>
            <p:nvCxnSpPr>
              <p:cNvPr id="33" name="Straight Arrow Connector 12"/>
              <p:cNvCxnSpPr>
                <a:cxnSpLocks noChangeShapeType="1"/>
              </p:cNvCxnSpPr>
              <p:nvPr/>
            </p:nvCxnSpPr>
            <p:spPr bwMode="auto">
              <a:xfrm>
                <a:off x="4156075" y="3860800"/>
                <a:ext cx="7938" cy="334963"/>
              </a:xfrm>
              <a:prstGeom prst="straightConnector1">
                <a:avLst/>
              </a:prstGeom>
              <a:noFill/>
              <a:ln w="38100">
                <a:solidFill>
                  <a:srgbClr val="4F81BD"/>
                </a:solidFill>
                <a:round/>
                <a:tailEnd type="arrow" w="med" len="med"/>
              </a:ln>
              <a:effectLst>
                <a:outerShdw dist="20000" dir="5400000" rotWithShape="0">
                  <a:srgbClr val="808080">
                    <a:alpha val="37999"/>
                  </a:srgbClr>
                </a:outerShdw>
              </a:effectLst>
            </p:spPr>
          </p:cxnSp>
        </p:grpSp>
        <p:grpSp>
          <p:nvGrpSpPr>
            <p:cNvPr id="36" name="组合 33"/>
            <p:cNvGrpSpPr/>
            <p:nvPr/>
          </p:nvGrpSpPr>
          <p:grpSpPr>
            <a:xfrm>
              <a:off x="2066925" y="4574297"/>
              <a:ext cx="4186238" cy="828675"/>
              <a:chOff x="2066925" y="4595813"/>
              <a:chExt cx="4186238" cy="828675"/>
            </a:xfrm>
          </p:grpSpPr>
          <p:sp>
            <p:nvSpPr>
              <p:cNvPr id="37" name="TextBox 8"/>
              <p:cNvSpPr txBox="1">
                <a:spLocks noChangeArrowheads="1"/>
              </p:cNvSpPr>
              <p:nvPr/>
            </p:nvSpPr>
            <p:spPr bwMode="auto">
              <a:xfrm>
                <a:off x="2066925" y="4964113"/>
                <a:ext cx="4186238" cy="460375"/>
              </a:xfrm>
              <a:prstGeom prst="rect">
                <a:avLst/>
              </a:prstGeom>
              <a:noFill/>
              <a:ln w="9525">
                <a:solidFill>
                  <a:srgbClr val="000000"/>
                </a:solidFill>
                <a:miter lim="800000"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9pPr>
              </a:lstStyle>
              <a:p>
                <a:r>
                  <a:rPr lang="zh-CN" altLang="en-US" sz="2400">
                    <a:latin typeface="黑体" panose="02010609060101010101" pitchFamily="49" charset="-122"/>
                    <a:ea typeface="黑体" panose="02010609060101010101" pitchFamily="49" charset="-122"/>
                  </a:rPr>
                  <a:t>内皮细胞进一步损伤，失代偿</a:t>
                </a:r>
                <a:endParaRPr lang="en-US" altLang="zh-CN" sz="2400">
                  <a:latin typeface="黑体" panose="02010609060101010101" pitchFamily="49" charset="-122"/>
                  <a:ea typeface="黑体" panose="02010609060101010101" pitchFamily="49" charset="-122"/>
                </a:endParaRPr>
              </a:p>
            </p:txBody>
          </p:sp>
          <p:cxnSp>
            <p:nvCxnSpPr>
              <p:cNvPr id="38" name="Straight Arrow Connector 13"/>
              <p:cNvCxnSpPr>
                <a:cxnSpLocks noChangeShapeType="1"/>
              </p:cNvCxnSpPr>
              <p:nvPr/>
            </p:nvCxnSpPr>
            <p:spPr bwMode="auto">
              <a:xfrm>
                <a:off x="4156075" y="4595813"/>
                <a:ext cx="7938" cy="334962"/>
              </a:xfrm>
              <a:prstGeom prst="straightConnector1">
                <a:avLst/>
              </a:prstGeom>
              <a:noFill/>
              <a:ln w="38100">
                <a:solidFill>
                  <a:srgbClr val="4F81BD"/>
                </a:solidFill>
                <a:round/>
                <a:tailEnd type="arrow" w="med" len="med"/>
              </a:ln>
              <a:effectLst>
                <a:outerShdw dist="20000" dir="5400000" rotWithShape="0">
                  <a:srgbClr val="808080">
                    <a:alpha val="37999"/>
                  </a:srgbClr>
                </a:outerShdw>
              </a:effectLst>
            </p:spPr>
          </p:cxnSp>
        </p:grpSp>
        <p:grpSp>
          <p:nvGrpSpPr>
            <p:cNvPr id="39" name="组合 35"/>
            <p:cNvGrpSpPr/>
            <p:nvPr/>
          </p:nvGrpSpPr>
          <p:grpSpPr>
            <a:xfrm>
              <a:off x="3144838" y="5499809"/>
              <a:ext cx="2030412" cy="849313"/>
              <a:chOff x="3144838" y="5521325"/>
              <a:chExt cx="2030412" cy="849313"/>
            </a:xfrm>
          </p:grpSpPr>
          <p:sp>
            <p:nvSpPr>
              <p:cNvPr id="40" name="TextBox 9"/>
              <p:cNvSpPr txBox="1">
                <a:spLocks noChangeArrowheads="1"/>
              </p:cNvSpPr>
              <p:nvPr/>
            </p:nvSpPr>
            <p:spPr bwMode="auto">
              <a:xfrm>
                <a:off x="3144838" y="5908675"/>
                <a:ext cx="2030412" cy="461963"/>
              </a:xfrm>
              <a:prstGeom prst="rect">
                <a:avLst/>
              </a:prstGeom>
              <a:noFill/>
              <a:ln w="9525">
                <a:solidFill>
                  <a:srgbClr val="000000"/>
                </a:solidFill>
                <a:miter lim="800000"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9pPr>
              </a:lstStyle>
              <a:p>
                <a:r>
                  <a:rPr lang="zh-CN" altLang="en-US" sz="2400">
                    <a:latin typeface="黑体" panose="02010609060101010101" pitchFamily="49" charset="-122"/>
                    <a:ea typeface="黑体" panose="02010609060101010101" pitchFamily="49" charset="-122"/>
                  </a:rPr>
                  <a:t>终末器官损伤</a:t>
                </a:r>
                <a:endParaRPr lang="en-US" altLang="zh-CN" sz="2400">
                  <a:latin typeface="黑体" panose="02010609060101010101" pitchFamily="49" charset="-122"/>
                  <a:ea typeface="黑体" panose="02010609060101010101" pitchFamily="49" charset="-122"/>
                </a:endParaRPr>
              </a:p>
            </p:txBody>
          </p:sp>
          <p:cxnSp>
            <p:nvCxnSpPr>
              <p:cNvPr id="41" name="Straight Arrow Connector 14"/>
              <p:cNvCxnSpPr>
                <a:cxnSpLocks noChangeShapeType="1"/>
              </p:cNvCxnSpPr>
              <p:nvPr/>
            </p:nvCxnSpPr>
            <p:spPr bwMode="auto">
              <a:xfrm>
                <a:off x="4156075" y="5521325"/>
                <a:ext cx="7938" cy="334963"/>
              </a:xfrm>
              <a:prstGeom prst="straightConnector1">
                <a:avLst/>
              </a:prstGeom>
              <a:noFill/>
              <a:ln w="38100">
                <a:solidFill>
                  <a:srgbClr val="4F81BD"/>
                </a:solidFill>
                <a:round/>
                <a:tailEnd type="arrow" w="med" len="med"/>
              </a:ln>
              <a:effectLst>
                <a:outerShdw dist="20000" dir="5400000" rotWithShape="0">
                  <a:srgbClr val="808080">
                    <a:alpha val="37999"/>
                  </a:srgbClr>
                </a:outerShdw>
              </a:effectLst>
            </p:spPr>
          </p:cxnSp>
        </p:grpSp>
        <p:grpSp>
          <p:nvGrpSpPr>
            <p:cNvPr id="42" name="组合 34"/>
            <p:cNvGrpSpPr/>
            <p:nvPr/>
          </p:nvGrpSpPr>
          <p:grpSpPr>
            <a:xfrm>
              <a:off x="6367463" y="3548772"/>
              <a:ext cx="2205037" cy="1681162"/>
              <a:chOff x="6367463" y="3570288"/>
              <a:chExt cx="2205037" cy="1681162"/>
            </a:xfrm>
          </p:grpSpPr>
          <p:sp>
            <p:nvSpPr>
              <p:cNvPr id="43" name="Right Brace 6"/>
              <p:cNvSpPr/>
              <p:nvPr/>
            </p:nvSpPr>
            <p:spPr bwMode="auto">
              <a:xfrm>
                <a:off x="6367463" y="3570288"/>
                <a:ext cx="790575" cy="1681162"/>
              </a:xfrm>
              <a:prstGeom prst="rightBrace">
                <a:avLst>
                  <a:gd name="adj1" fmla="val 17002"/>
                  <a:gd name="adj2" fmla="val 50000"/>
                </a:avLst>
              </a:prstGeom>
              <a:noFill/>
              <a:ln w="25400">
                <a:solidFill>
                  <a:schemeClr val="accent1"/>
                </a:solidFill>
                <a:round/>
              </a:ln>
              <a:effectLst>
                <a:outerShdw dist="20000" dir="5400000" rotWithShape="0">
                  <a:srgbClr val="808080">
                    <a:alpha val="37999"/>
                  </a:srgbClr>
                </a:outerShdw>
              </a:effectLst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44" name="TextBox 7"/>
              <p:cNvSpPr txBox="1">
                <a:spLocks noChangeArrowheads="1"/>
              </p:cNvSpPr>
              <p:nvPr/>
            </p:nvSpPr>
            <p:spPr bwMode="auto">
              <a:xfrm>
                <a:off x="7158038" y="4195763"/>
                <a:ext cx="1414462" cy="461962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9pPr>
              </a:lstStyle>
              <a:p>
                <a:r>
                  <a:rPr lang="en-US" altLang="en-US" sz="2400"/>
                  <a:t>恶性循环</a:t>
                </a:r>
                <a:endParaRPr lang="zh-CN" altLang="en-US" sz="2400"/>
              </a:p>
            </p:txBody>
          </p:sp>
        </p:grpSp>
        <p:sp>
          <p:nvSpPr>
            <p:cNvPr id="45" name="TextBox 19"/>
            <p:cNvSpPr txBox="1">
              <a:spLocks noChangeArrowheads="1"/>
            </p:cNvSpPr>
            <p:nvPr/>
          </p:nvSpPr>
          <p:spPr bwMode="auto">
            <a:xfrm>
              <a:off x="1882775" y="1324684"/>
              <a:ext cx="800100" cy="46037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FF0000"/>
                  </a:solidFill>
                </a:rPr>
                <a:t>停药</a:t>
              </a:r>
            </a:p>
          </p:txBody>
        </p:sp>
        <p:sp>
          <p:nvSpPr>
            <p:cNvPr id="46" name="TextBox 20"/>
            <p:cNvSpPr txBox="1">
              <a:spLocks noChangeArrowheads="1"/>
            </p:cNvSpPr>
            <p:nvPr/>
          </p:nvSpPr>
          <p:spPr bwMode="auto">
            <a:xfrm>
              <a:off x="3233738" y="1092909"/>
              <a:ext cx="1108075" cy="461963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FF0000"/>
                  </a:solidFill>
                </a:rPr>
                <a:t>盐过多</a:t>
              </a:r>
            </a:p>
          </p:txBody>
        </p:sp>
        <p:sp>
          <p:nvSpPr>
            <p:cNvPr id="47" name="TextBox 21"/>
            <p:cNvSpPr txBox="1">
              <a:spLocks noChangeArrowheads="1"/>
            </p:cNvSpPr>
            <p:nvPr/>
          </p:nvSpPr>
          <p:spPr bwMode="auto">
            <a:xfrm>
              <a:off x="4435475" y="1129422"/>
              <a:ext cx="800100" cy="46037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FF0000"/>
                  </a:solidFill>
                </a:rPr>
                <a:t>药物</a:t>
              </a:r>
            </a:p>
          </p:txBody>
        </p:sp>
        <p:sp>
          <p:nvSpPr>
            <p:cNvPr id="48" name="TextBox 22"/>
            <p:cNvSpPr txBox="1">
              <a:spLocks noChangeArrowheads="1"/>
            </p:cNvSpPr>
            <p:nvPr/>
          </p:nvSpPr>
          <p:spPr bwMode="auto">
            <a:xfrm>
              <a:off x="5726113" y="1113547"/>
              <a:ext cx="492125" cy="46196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等线" pitchFamily="2" charset="-122"/>
                  <a:ea typeface="等线" pitchFamily="2" charset="-122"/>
                  <a:cs typeface="+mn-cs"/>
                </a:defRPr>
              </a:lvl9pPr>
            </a:lstStyle>
            <a:p>
              <a:r>
                <a:rPr lang="zh-CN" altLang="en-US" sz="2400" b="1"/>
                <a:t>？</a:t>
              </a:r>
            </a:p>
          </p:txBody>
        </p:sp>
        <p:cxnSp>
          <p:nvCxnSpPr>
            <p:cNvPr id="49" name="直接箭头连接符 48"/>
            <p:cNvCxnSpPr>
              <a:cxnSpLocks noChangeShapeType="1"/>
            </p:cNvCxnSpPr>
            <p:nvPr/>
          </p:nvCxnSpPr>
          <p:spPr bwMode="auto">
            <a:xfrm>
              <a:off x="2573338" y="1729497"/>
              <a:ext cx="461962" cy="231775"/>
            </a:xfrm>
            <a:prstGeom prst="straightConnector1">
              <a:avLst/>
            </a:prstGeom>
            <a:noFill/>
            <a:ln w="28575">
              <a:solidFill>
                <a:schemeClr val="accent1"/>
              </a:solidFill>
              <a:round/>
              <a:tailEnd type="arrow" w="med" len="med"/>
            </a:ln>
            <a:effectLst>
              <a:outerShdw blurRad="63500" dist="20000" dir="5400000" rotWithShape="0">
                <a:srgbClr val="000000">
                  <a:alpha val="37999"/>
                </a:srgbClr>
              </a:outerShdw>
            </a:effectLst>
          </p:spPr>
        </p:cxnSp>
        <p:cxnSp>
          <p:nvCxnSpPr>
            <p:cNvPr id="50" name="直接箭头连接符 49"/>
            <p:cNvCxnSpPr>
              <a:cxnSpLocks noChangeShapeType="1"/>
            </p:cNvCxnSpPr>
            <p:nvPr/>
          </p:nvCxnSpPr>
          <p:spPr bwMode="auto">
            <a:xfrm flipH="1">
              <a:off x="3822700" y="1480259"/>
              <a:ext cx="0" cy="249238"/>
            </a:xfrm>
            <a:prstGeom prst="straightConnector1">
              <a:avLst/>
            </a:prstGeom>
            <a:noFill/>
            <a:ln w="28575">
              <a:solidFill>
                <a:schemeClr val="accent1"/>
              </a:solidFill>
              <a:round/>
              <a:tailEnd type="arrow" w="med" len="med"/>
            </a:ln>
            <a:effectLst>
              <a:outerShdw blurRad="63500" dist="20000" dir="5400000" rotWithShape="0">
                <a:srgbClr val="000000">
                  <a:alpha val="37999"/>
                </a:srgbClr>
              </a:outerShdw>
            </a:effectLst>
          </p:spPr>
        </p:cxnSp>
        <p:cxnSp>
          <p:nvCxnSpPr>
            <p:cNvPr id="51" name="直接箭头连接符 50"/>
            <p:cNvCxnSpPr>
              <a:cxnSpLocks noChangeShapeType="1"/>
            </p:cNvCxnSpPr>
            <p:nvPr/>
          </p:nvCxnSpPr>
          <p:spPr bwMode="auto">
            <a:xfrm flipH="1">
              <a:off x="4797425" y="1523122"/>
              <a:ext cx="0" cy="249237"/>
            </a:xfrm>
            <a:prstGeom prst="straightConnector1">
              <a:avLst/>
            </a:prstGeom>
            <a:noFill/>
            <a:ln w="28575">
              <a:solidFill>
                <a:schemeClr val="accent1"/>
              </a:solidFill>
              <a:round/>
              <a:tailEnd type="arrow" w="med" len="med"/>
            </a:ln>
            <a:effectLst>
              <a:outerShdw blurRad="63500" dist="20000" dir="5400000" rotWithShape="0">
                <a:srgbClr val="000000">
                  <a:alpha val="37999"/>
                </a:srgbClr>
              </a:outerShdw>
            </a:effectLst>
          </p:spPr>
        </p:cxnSp>
        <p:cxnSp>
          <p:nvCxnSpPr>
            <p:cNvPr id="52" name="直接箭头连接符 51"/>
            <p:cNvCxnSpPr>
              <a:cxnSpLocks noChangeShapeType="1"/>
            </p:cNvCxnSpPr>
            <p:nvPr/>
          </p:nvCxnSpPr>
          <p:spPr bwMode="auto">
            <a:xfrm flipH="1">
              <a:off x="5483225" y="1565984"/>
              <a:ext cx="290513" cy="395288"/>
            </a:xfrm>
            <a:prstGeom prst="straightConnector1">
              <a:avLst/>
            </a:prstGeom>
            <a:noFill/>
            <a:ln w="28575">
              <a:solidFill>
                <a:schemeClr val="accent1"/>
              </a:solidFill>
              <a:round/>
              <a:tailEnd type="arrow" w="med" len="med"/>
            </a:ln>
            <a:effectLst>
              <a:outerShdw blurRad="63500" dist="20000" dir="5400000" rotWithShape="0">
                <a:srgbClr val="000000">
                  <a:alpha val="37999"/>
                </a:srgbClr>
              </a:outerShdw>
            </a:effectLst>
          </p:spPr>
        </p:cxnSp>
        <p:cxnSp>
          <p:nvCxnSpPr>
            <p:cNvPr id="55" name="直接箭头连接符 54"/>
            <p:cNvCxnSpPr>
              <a:cxnSpLocks noChangeShapeType="1"/>
            </p:cNvCxnSpPr>
            <p:nvPr/>
          </p:nvCxnSpPr>
          <p:spPr bwMode="auto">
            <a:xfrm flipH="1">
              <a:off x="1573214" y="5334709"/>
              <a:ext cx="457200" cy="334963"/>
            </a:xfrm>
            <a:prstGeom prst="straightConnector1">
              <a:avLst/>
            </a:prstGeom>
            <a:noFill/>
            <a:ln w="28575">
              <a:solidFill>
                <a:schemeClr val="accent1"/>
              </a:solidFill>
              <a:round/>
              <a:tailEnd type="arrow" w="med" len="med"/>
            </a:ln>
            <a:effectLst>
              <a:outerShdw blurRad="63500" dist="20000" dir="5400000" rotWithShape="0">
                <a:srgbClr val="000000">
                  <a:alpha val="37999"/>
                </a:srgbClr>
              </a:outerShdw>
            </a:effectLst>
          </p:spPr>
        </p:cxnSp>
        <p:grpSp>
          <p:nvGrpSpPr>
            <p:cNvPr id="56" name="组合 39"/>
            <p:cNvGrpSpPr/>
            <p:nvPr/>
          </p:nvGrpSpPr>
          <p:grpSpPr>
            <a:xfrm>
              <a:off x="73063" y="5757739"/>
              <a:ext cx="2788230" cy="461213"/>
              <a:chOff x="73536" y="5779173"/>
              <a:chExt cx="2787785" cy="461664"/>
            </a:xfrm>
          </p:grpSpPr>
          <p:sp>
            <p:nvSpPr>
              <p:cNvPr id="57" name="TextBox 32"/>
              <p:cNvSpPr txBox="1">
                <a:spLocks noChangeArrowheads="1"/>
              </p:cNvSpPr>
              <p:nvPr/>
            </p:nvSpPr>
            <p:spPr bwMode="auto">
              <a:xfrm>
                <a:off x="73536" y="5779173"/>
                <a:ext cx="2350323" cy="461664"/>
              </a:xfrm>
              <a:prstGeom prst="rect">
                <a:avLst/>
              </a:prstGeom>
              <a:noFill/>
              <a:ln w="9525">
                <a:solidFill>
                  <a:schemeClr val="accent1"/>
                </a:solidFill>
                <a:miter lim="800000"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等线" pitchFamily="2" charset="-122"/>
                    <a:ea typeface="等线" pitchFamily="2" charset="-122"/>
                    <a:cs typeface="+mn-cs"/>
                  </a:defRPr>
                </a:lvl9pPr>
              </a:lstStyle>
              <a:p>
                <a:r>
                  <a:rPr lang="zh-CN" altLang="en-US" sz="2400" b="1">
                    <a:latin typeface="黑体" panose="02010609060101010101" pitchFamily="49" charset="-122"/>
                    <a:ea typeface="黑体" panose="02010609060101010101" pitchFamily="49" charset="-122"/>
                  </a:rPr>
                  <a:t>脑、心、肾、眼</a:t>
                </a:r>
              </a:p>
            </p:txBody>
          </p:sp>
          <p:cxnSp>
            <p:nvCxnSpPr>
              <p:cNvPr id="58" name="直接箭头连接符 57"/>
              <p:cNvCxnSpPr>
                <a:cxnSpLocks noChangeShapeType="1"/>
                <a:endCxn id="57" idx="3"/>
              </p:cNvCxnSpPr>
              <p:nvPr/>
            </p:nvCxnSpPr>
            <p:spPr bwMode="auto">
              <a:xfrm flipH="1" flipV="1">
                <a:off x="2423859" y="6010005"/>
                <a:ext cx="437462" cy="20592"/>
              </a:xfrm>
              <a:prstGeom prst="straightConnector1">
                <a:avLst/>
              </a:prstGeom>
              <a:noFill/>
              <a:ln w="38100">
                <a:solidFill>
                  <a:schemeClr val="accent1"/>
                </a:solidFill>
                <a:round/>
                <a:tailEnd type="arrow" w="med" len="med"/>
              </a:ln>
              <a:effectLst>
                <a:outerShdw blurRad="63500" dist="20000" dir="5400000" rotWithShape="0">
                  <a:srgbClr val="000000">
                    <a:alpha val="37999"/>
                  </a:srgbClr>
                </a:outerShdw>
              </a:effectLst>
            </p:spPr>
          </p:cxnSp>
        </p:grpSp>
      </p:grpSp>
    </p:spTree>
  </p:cSld>
  <p:clrMapOvr>
    <a:masterClrMapping/>
  </p:clrMapOvr>
  <p:transition advClick="0" advTm="3000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0" y="38100"/>
            <a:ext cx="12192000" cy="895350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0" y="-69850"/>
            <a:ext cx="12192000" cy="895350"/>
          </a:xfrm>
          <a:prstGeom prst="rect">
            <a:avLst/>
          </a:prstGeom>
          <a:solidFill>
            <a:srgbClr val="1D4C7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311150" y="193675"/>
            <a:ext cx="393700" cy="393700"/>
          </a:xfrm>
          <a:prstGeom prst="rect">
            <a:avLst/>
          </a:prstGeom>
          <a:solidFill>
            <a:srgbClr val="C940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488950" y="371475"/>
            <a:ext cx="317500" cy="3175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7525" name="图片 8" descr="幻灯片11"/>
          <p:cNvPicPr>
            <a:picLocks noGrp="1"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31520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" name="组合 9"/>
          <p:cNvGrpSpPr/>
          <p:nvPr/>
        </p:nvGrpSpPr>
        <p:grpSpPr>
          <a:xfrm>
            <a:off x="9245600" y="6540500"/>
            <a:ext cx="2946400" cy="317500"/>
            <a:chOff x="38100" y="53627"/>
            <a:chExt cx="4582852" cy="904697"/>
          </a:xfrm>
        </p:grpSpPr>
        <p:pic>
          <p:nvPicPr>
            <p:cNvPr id="107528" name="Picture 2" descr="C:\Users\小鱼羊儿\Desktop\洛阳中心医院.jpg"/>
            <p:cNvPicPr>
              <a:picLocks noChangeAspect="1"/>
            </p:cNvPicPr>
            <p:nvPr/>
          </p:nvPicPr>
          <p:blipFill>
            <a:blip r:embed="rId4"/>
            <a:srcRect t="5693" r="86372" b="6502"/>
            <a:stretch>
              <a:fillRect/>
            </a:stretch>
          </p:blipFill>
          <p:spPr>
            <a:xfrm>
              <a:off x="38100" y="53627"/>
              <a:ext cx="892272" cy="885326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07529" name="Picture 2" descr="C:\Users\小鱼羊儿\Desktop\洛阳中心医院.jpg"/>
            <p:cNvPicPr>
              <a:picLocks noChangeAspect="1"/>
            </p:cNvPicPr>
            <p:nvPr/>
          </p:nvPicPr>
          <p:blipFill>
            <a:blip r:embed="rId5"/>
            <a:srcRect l="13762" t="5693" r="45653" b="33612"/>
            <a:stretch>
              <a:fillRect/>
            </a:stretch>
          </p:blipFill>
          <p:spPr>
            <a:xfrm>
              <a:off x="913077" y="104427"/>
              <a:ext cx="3707875" cy="853897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3" name="标题 1"/>
          <p:cNvSpPr txBox="1"/>
          <p:nvPr/>
        </p:nvSpPr>
        <p:spPr>
          <a:xfrm>
            <a:off x="986972" y="67822"/>
            <a:ext cx="10972799" cy="75767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5pPr>
            <a:lvl6pPr marL="457200" lvl="5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6pPr>
            <a:lvl7pPr marL="914400" lvl="6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7pPr>
            <a:lvl8pPr marL="1371600" lvl="7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8pPr>
            <a:lvl9pPr marL="1828800" lvl="8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 smtClean="0"/>
              <a:t>高血压急症</a:t>
            </a:r>
            <a:endParaRPr lang="zh-CN" altLang="en-US" sz="4000" b="1"/>
          </a:p>
        </p:txBody>
      </p:sp>
      <p:sp>
        <p:nvSpPr>
          <p:cNvPr id="53" name="Rectangle 5"/>
          <p:cNvSpPr txBox="1">
            <a:spLocks noChangeArrowheads="1"/>
          </p:cNvSpPr>
          <p:nvPr/>
        </p:nvSpPr>
        <p:spPr bwMode="auto">
          <a:xfrm>
            <a:off x="652630" y="1449263"/>
            <a:ext cx="6109917" cy="48320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9pPr>
          </a:lstStyle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kumimoji="0" lang="zh-CN" altLang="zh-CN" sz="20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脑</a:t>
            </a:r>
            <a:r>
              <a: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血管意外</a:t>
            </a: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/>
            </a:pPr>
            <a:r>
              <a:rPr kumimoji="0" lang="zh-CN" altLang="en-US" sz="20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脑梗死</a:t>
            </a:r>
            <a:endParaRPr kumimoji="0" lang="en-US" altLang="zh-CN" sz="200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/>
            </a:pPr>
            <a:r>
              <a:rPr kumimoji="0" lang="zh-CN" altLang="en-US" sz="20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脑出血</a:t>
            </a:r>
            <a:endParaRPr kumimoji="0" lang="en-US" altLang="zh-CN" sz="200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/>
            </a:pPr>
            <a:r>
              <a:rPr kumimoji="0" lang="zh-CN" altLang="en-US" sz="20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蛛网膜下腔出血</a:t>
            </a:r>
            <a:endParaRPr kumimoji="0" lang="en-US" altLang="zh-CN" sz="200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kumimoji="0" lang="zh-CN" altLang="zh-CN" sz="20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高血压脑病</a:t>
            </a:r>
            <a:endParaRPr kumimoji="0" lang="zh-CN" altLang="en-US" sz="20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/>
            </a:pPr>
            <a:r>
              <a:rPr kumimoji="0" lang="zh-CN" altLang="zh-CN" sz="2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剧烈头痛、恶心及呕吐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/>
            </a:pPr>
            <a:r>
              <a:rPr kumimoji="0" lang="zh-CN" altLang="zh-CN" sz="2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有些患者出现神经精神症状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kumimoji="0" lang="zh-CN" altLang="zh-CN" sz="20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先兆子痫和子痫</a:t>
            </a:r>
            <a:endParaRPr kumimoji="0" lang="zh-CN" altLang="en-US" sz="20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/>
            </a:pPr>
            <a:r>
              <a:rPr kumimoji="0" lang="zh-CN" altLang="zh-CN" sz="2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妊高征基础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/>
            </a:pPr>
            <a:r>
              <a:rPr kumimoji="0" lang="zh-CN" altLang="zh-CN" sz="2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头痛、头晕、视物模糊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kumimoji="0" lang="zh-CN" altLang="zh-CN" sz="20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眼底改变</a:t>
            </a:r>
            <a:endParaRPr kumimoji="0" lang="zh-CN" altLang="en-US" sz="20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/>
            </a:pPr>
            <a:r>
              <a:rPr kumimoji="0" lang="zh-CN" altLang="zh-CN" sz="2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眼底检查出现视乳头水肿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  <a:p>
            <a:pPr marL="742950" marR="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/>
            </a:pPr>
            <a:r>
              <a:rPr kumimoji="0" lang="zh-CN" altLang="zh-CN" sz="2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视网膜出血和渗出</a:t>
            </a:r>
            <a:endParaRPr kumimoji="0" lang="zh-CN" altLang="fr-FR" sz="2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54" name="Rectangle 5"/>
          <p:cNvSpPr>
            <a:spLocks noChangeArrowheads="1"/>
          </p:cNvSpPr>
          <p:nvPr/>
        </p:nvSpPr>
        <p:spPr bwMode="auto">
          <a:xfrm>
            <a:off x="5878286" y="1427271"/>
            <a:ext cx="4601027" cy="47705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9pPr>
          </a:lstStyle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zh-CN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充血性心力衰竭</a:t>
            </a:r>
            <a:endPara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742950" lvl="1" indent="-285750">
              <a:spcBef>
                <a:spcPct val="20000"/>
              </a:spcBef>
              <a:buFont typeface="Arial" pitchFamily="34" charset="0"/>
              <a:buChar char="−"/>
            </a:pPr>
            <a:r>
              <a:rPr lang="zh-CN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发绀、呼吸困难、肺部啰音、心脏扩大等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zh-CN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急性冠脉综合症</a:t>
            </a:r>
            <a:endPara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742950" lvl="1" indent="-285750">
              <a:spcBef>
                <a:spcPct val="20000"/>
              </a:spcBef>
              <a:buFont typeface="Arial" pitchFamily="34" charset="0"/>
              <a:buChar char="−"/>
            </a:pPr>
            <a:r>
              <a:rPr lang="zh-CN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急性起病的胸痛、胸闷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742950" lvl="1" indent="-285750">
              <a:spcBef>
                <a:spcPct val="20000"/>
              </a:spcBef>
              <a:buFont typeface="Arial" pitchFamily="34" charset="0"/>
              <a:buChar char="−"/>
            </a:pPr>
            <a:r>
              <a:rPr lang="fr-FR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ECG</a:t>
            </a:r>
            <a:r>
              <a:rPr lang="zh-CN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有典型的缺血表现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742950" lvl="1" indent="-285750">
              <a:spcBef>
                <a:spcPct val="20000"/>
              </a:spcBef>
              <a:buFont typeface="Arial" pitchFamily="34" charset="0"/>
              <a:buChar char="−"/>
            </a:pPr>
            <a:r>
              <a:rPr lang="zh-CN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心肌损害标志物阳性。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zh-CN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急性主动脉夹层</a:t>
            </a:r>
            <a:endPara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742950" lvl="1" indent="-285750">
              <a:spcBef>
                <a:spcPct val="20000"/>
              </a:spcBef>
              <a:buFont typeface="Arial" pitchFamily="34" charset="0"/>
              <a:buChar char="−"/>
            </a:pPr>
            <a:r>
              <a:rPr lang="zh-CN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无心电图改变的撕裂样胸痛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742950" lvl="1" indent="-285750">
              <a:spcBef>
                <a:spcPct val="20000"/>
              </a:spcBef>
              <a:buFont typeface="Arial" pitchFamily="34" charset="0"/>
              <a:buChar char="−"/>
            </a:pPr>
            <a:r>
              <a:rPr lang="zh-CN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伴有周围脉搏的消失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zh-CN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进行性肾功能不全</a:t>
            </a:r>
            <a:endPara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742950" lvl="1" indent="-285750">
              <a:spcBef>
                <a:spcPct val="20000"/>
              </a:spcBef>
              <a:buFont typeface="Arial" pitchFamily="34" charset="0"/>
              <a:buChar char="−"/>
            </a:pPr>
            <a:r>
              <a:rPr lang="zh-CN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少尿、无尿、蛋白尿、管型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742950" lvl="1" indent="-285750">
              <a:spcBef>
                <a:spcPct val="20000"/>
              </a:spcBef>
              <a:buFont typeface="Arial" pitchFamily="34" charset="0"/>
              <a:buChar char="−"/>
            </a:pPr>
            <a:r>
              <a:rPr lang="zh-CN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血肌酐和尿素氮升高</a:t>
            </a:r>
            <a:endParaRPr lang="zh-CN" altLang="fr-FR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 advClick="0" advTm="3000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0" y="38100"/>
            <a:ext cx="12192000" cy="895350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0" y="-69850"/>
            <a:ext cx="12192000" cy="895350"/>
          </a:xfrm>
          <a:prstGeom prst="rect">
            <a:avLst/>
          </a:prstGeom>
          <a:solidFill>
            <a:srgbClr val="1D4C7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311150" y="193675"/>
            <a:ext cx="393700" cy="393700"/>
          </a:xfrm>
          <a:prstGeom prst="rect">
            <a:avLst/>
          </a:prstGeom>
          <a:solidFill>
            <a:srgbClr val="C940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488950" y="371475"/>
            <a:ext cx="317500" cy="3175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7525" name="图片 8" descr="幻灯片11"/>
          <p:cNvPicPr>
            <a:picLocks noGrp="1"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31520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" name="组合 9"/>
          <p:cNvGrpSpPr/>
          <p:nvPr/>
        </p:nvGrpSpPr>
        <p:grpSpPr>
          <a:xfrm>
            <a:off x="9245600" y="6540500"/>
            <a:ext cx="2946400" cy="317500"/>
            <a:chOff x="38100" y="53627"/>
            <a:chExt cx="4582852" cy="904697"/>
          </a:xfrm>
        </p:grpSpPr>
        <p:pic>
          <p:nvPicPr>
            <p:cNvPr id="107528" name="Picture 2" descr="C:\Users\小鱼羊儿\Desktop\洛阳中心医院.jpg"/>
            <p:cNvPicPr>
              <a:picLocks noChangeAspect="1"/>
            </p:cNvPicPr>
            <p:nvPr/>
          </p:nvPicPr>
          <p:blipFill>
            <a:blip r:embed="rId4"/>
            <a:srcRect t="5693" r="86372" b="6502"/>
            <a:stretch>
              <a:fillRect/>
            </a:stretch>
          </p:blipFill>
          <p:spPr>
            <a:xfrm>
              <a:off x="38100" y="53627"/>
              <a:ext cx="892272" cy="885326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07529" name="Picture 2" descr="C:\Users\小鱼羊儿\Desktop\洛阳中心医院.jpg"/>
            <p:cNvPicPr>
              <a:picLocks noChangeAspect="1"/>
            </p:cNvPicPr>
            <p:nvPr/>
          </p:nvPicPr>
          <p:blipFill>
            <a:blip r:embed="rId5"/>
            <a:srcRect l="13762" t="5693" r="45653" b="33612"/>
            <a:stretch>
              <a:fillRect/>
            </a:stretch>
          </p:blipFill>
          <p:spPr>
            <a:xfrm>
              <a:off x="913077" y="104427"/>
              <a:ext cx="3707875" cy="853897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3" name="标题 1"/>
          <p:cNvSpPr txBox="1"/>
          <p:nvPr/>
        </p:nvSpPr>
        <p:spPr>
          <a:xfrm>
            <a:off x="986972" y="67822"/>
            <a:ext cx="10972799" cy="75767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5pPr>
            <a:lvl6pPr marL="457200" lvl="5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6pPr>
            <a:lvl7pPr marL="914400" lvl="6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7pPr>
            <a:lvl8pPr marL="1371600" lvl="7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8pPr>
            <a:lvl9pPr marL="1828800" lvl="8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 smtClean="0"/>
              <a:t>病史</a:t>
            </a:r>
            <a:endParaRPr lang="zh-CN" altLang="en-US" sz="4000" b="1"/>
          </a:p>
        </p:txBody>
      </p:sp>
      <p:sp>
        <p:nvSpPr>
          <p:cNvPr id="53" name="Rectangle 5"/>
          <p:cNvSpPr txBox="1">
            <a:spLocks noChangeArrowheads="1"/>
          </p:cNvSpPr>
          <p:nvPr/>
        </p:nvSpPr>
        <p:spPr>
          <a:xfrm>
            <a:off x="725713" y="1227800"/>
            <a:ext cx="9884229" cy="4867999"/>
          </a:xfrm>
          <a:prstGeom prst="rect">
            <a:avLst/>
          </a:prstGeom>
        </p:spPr>
        <p:txBody>
          <a:bodyPr wrap="square"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9pPr>
          </a:lstStyle>
          <a:p>
            <a:pPr marL="228600" marR="0" lvl="0" indent="-228600" algn="l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寻找血压异常升高的诱因</a:t>
            </a:r>
            <a:endParaRPr kumimoji="0" lang="en-US" altLang="zh-CN" sz="28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228600" marR="0" lvl="0" indent="-228600" algn="l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高血压药物治疗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和血</a:t>
            </a:r>
            <a:r>
              <a:rPr kumimoji="0" lang="zh-CN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压控制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程度</a:t>
            </a:r>
            <a:r>
              <a:rPr kumimoji="0" lang="zh-CN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情况</a:t>
            </a:r>
            <a:endParaRPr kumimoji="0" lang="en-US" altLang="zh-CN" sz="28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228600" marR="0" lvl="0" indent="-228600" algn="l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明确有无非处方药物用药史</a:t>
            </a:r>
          </a:p>
          <a:p>
            <a:pPr marL="228600" marR="0" lvl="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心脑血管危险因素</a:t>
            </a:r>
            <a:endParaRPr kumimoji="0" lang="en-US" altLang="zh-CN" sz="28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228600" marR="0" lvl="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endParaRPr kumimoji="0" lang="zh-CN" altLang="en-US" sz="28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228600" marR="0" lvl="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评估有无潜在的靶器官损伤</a:t>
            </a:r>
            <a:endParaRPr kumimoji="0" lang="zh-CN" altLang="en-US" sz="28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685800" marR="0" lvl="1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胸痛（心肌缺血或心肌梗死，主动脉夹层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)</a:t>
            </a:r>
            <a:endParaRPr kumimoji="0" lang="en-US" altLang="zh-CN" sz="28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685800" marR="0" lvl="1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胸背部撕裂样疼痛（主动脉夹层）</a:t>
            </a:r>
            <a:endParaRPr kumimoji="0" lang="zh-CN" altLang="en-US" sz="28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685800" marR="0" lvl="1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呼吸困难（肺水肿或充血性心衰）</a:t>
            </a:r>
            <a:endParaRPr kumimoji="0" lang="zh-CN" altLang="en-US" sz="28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685800" marR="0" lvl="1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神经系统症状，如癫痫发作或意识改变（高血压性脑病）</a:t>
            </a:r>
            <a:r>
              <a:rPr kumimoji="0" lang="en-US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           </a:t>
            </a:r>
            <a:endParaRPr kumimoji="0" lang="zh-CN" altLang="zh-CN" sz="2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 advClick="0" advTm="3000"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0" y="38100"/>
            <a:ext cx="12192000" cy="895350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0" y="-69850"/>
            <a:ext cx="12192000" cy="895350"/>
          </a:xfrm>
          <a:prstGeom prst="rect">
            <a:avLst/>
          </a:prstGeom>
          <a:solidFill>
            <a:srgbClr val="1D4C7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311150" y="193675"/>
            <a:ext cx="393700" cy="393700"/>
          </a:xfrm>
          <a:prstGeom prst="rect">
            <a:avLst/>
          </a:prstGeom>
          <a:solidFill>
            <a:srgbClr val="C940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488950" y="371475"/>
            <a:ext cx="317500" cy="3175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7525" name="图片 8" descr="幻灯片11"/>
          <p:cNvPicPr>
            <a:picLocks noGrp="1"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31520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" name="组合 9"/>
          <p:cNvGrpSpPr/>
          <p:nvPr/>
        </p:nvGrpSpPr>
        <p:grpSpPr>
          <a:xfrm>
            <a:off x="9245600" y="6540500"/>
            <a:ext cx="2946400" cy="317500"/>
            <a:chOff x="38100" y="53627"/>
            <a:chExt cx="4582852" cy="904697"/>
          </a:xfrm>
        </p:grpSpPr>
        <p:pic>
          <p:nvPicPr>
            <p:cNvPr id="107528" name="Picture 2" descr="C:\Users\小鱼羊儿\Desktop\洛阳中心医院.jpg"/>
            <p:cNvPicPr>
              <a:picLocks noChangeAspect="1"/>
            </p:cNvPicPr>
            <p:nvPr/>
          </p:nvPicPr>
          <p:blipFill>
            <a:blip r:embed="rId4"/>
            <a:srcRect t="5693" r="86372" b="6502"/>
            <a:stretch>
              <a:fillRect/>
            </a:stretch>
          </p:blipFill>
          <p:spPr>
            <a:xfrm>
              <a:off x="38100" y="53627"/>
              <a:ext cx="892272" cy="885326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07529" name="Picture 2" descr="C:\Users\小鱼羊儿\Desktop\洛阳中心医院.jpg"/>
            <p:cNvPicPr>
              <a:picLocks noChangeAspect="1"/>
            </p:cNvPicPr>
            <p:nvPr/>
          </p:nvPicPr>
          <p:blipFill>
            <a:blip r:embed="rId5"/>
            <a:srcRect l="13762" t="5693" r="45653" b="33612"/>
            <a:stretch>
              <a:fillRect/>
            </a:stretch>
          </p:blipFill>
          <p:spPr>
            <a:xfrm>
              <a:off x="913077" y="104427"/>
              <a:ext cx="3707875" cy="853897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3" name="标题 1"/>
          <p:cNvSpPr txBox="1"/>
          <p:nvPr/>
        </p:nvSpPr>
        <p:spPr>
          <a:xfrm>
            <a:off x="986972" y="67822"/>
            <a:ext cx="10972799" cy="75767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5pPr>
            <a:lvl6pPr marL="457200" lvl="5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6pPr>
            <a:lvl7pPr marL="914400" lvl="6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7pPr>
            <a:lvl8pPr marL="1371600" lvl="7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8pPr>
            <a:lvl9pPr marL="1828800" lvl="8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 smtClean="0"/>
              <a:t>体格检查</a:t>
            </a:r>
            <a:endParaRPr lang="zh-CN" altLang="en-US" sz="4000" b="1"/>
          </a:p>
        </p:txBody>
      </p:sp>
      <p:sp>
        <p:nvSpPr>
          <p:cNvPr id="11" name="Rectangle 6"/>
          <p:cNvSpPr txBox="1">
            <a:spLocks noChangeArrowheads="1"/>
          </p:cNvSpPr>
          <p:nvPr/>
        </p:nvSpPr>
        <p:spPr>
          <a:xfrm>
            <a:off x="502919" y="1219200"/>
            <a:ext cx="11689081" cy="466344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9pPr>
          </a:lstStyle>
          <a:p>
            <a:pPr marL="228600" marR="0" lvl="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准确</a:t>
            </a:r>
            <a:r>
              <a:rPr kumimoji="0" lang="zh-CN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测量血压</a:t>
            </a:r>
            <a:endParaRPr kumimoji="0" lang="zh-CN" altLang="en-US" sz="28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228600" marR="0" lvl="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仔细检查心血管系统、眼底和神经系统，关键在于了解靶器官损害程度</a:t>
            </a:r>
            <a:endParaRPr kumimoji="0" lang="zh-CN" altLang="en-US" sz="28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685800" marR="0" lvl="1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测量双侧上臂血压警惕主动脉夹层</a:t>
            </a:r>
          </a:p>
          <a:p>
            <a:pPr marL="685800" marR="0" lvl="1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眼底镜检查对于鉴别高血压急症及高血压亚急症</a:t>
            </a:r>
          </a:p>
          <a:p>
            <a:pPr marL="685800" marR="0" lvl="1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心血管方面检查应侧重于有无心力衰竭的存在，如颈静脉怒张、双肺底湿啰音、第二心音亢进或舒张期奔马律等；</a:t>
            </a:r>
          </a:p>
          <a:p>
            <a:pPr marL="685800" marR="0" lvl="1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神经系统检查应评估意识状态、有无脑膜刺激征、视野改变及局部病理体征等</a:t>
            </a:r>
          </a:p>
          <a:p>
            <a:pPr marL="228600" marR="0" lvl="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zh-CN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评估有无继发性高血压</a:t>
            </a:r>
            <a:r>
              <a:rPr kumimoji="0" lang="zh-CN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及其他情况</a:t>
            </a:r>
            <a:endParaRPr kumimoji="0" lang="en-US" altLang="zh-CN" sz="28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228600" lvl="0" indent="-228600" eaLnBrk="0" hangingPunct="0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</a:pPr>
            <a:r>
              <a:rPr lang="zh-CN" altLang="en-US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测量</a:t>
            </a:r>
            <a:r>
              <a:rPr lang="zh-CN" altLang="zh-CN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患者平卧及站立血压评估有无容量不足</a:t>
            </a:r>
            <a:endParaRPr kumimoji="0" lang="en-US" altLang="zh-CN" sz="2800" b="0" i="0" u="none" strike="noStrike" kern="1200" cap="none" spc="0" normalizeH="0" baseline="0" noProof="0" smtClean="0">
              <a:ln>
                <a:noFill/>
              </a:ln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228600" marR="0" lvl="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defRPr/>
            </a:pPr>
            <a:endParaRPr kumimoji="0" lang="zh-CN" altLang="zh-CN" sz="28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 advClick="0" advTm="3000"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0" y="38100"/>
            <a:ext cx="12192000" cy="895350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0" y="-69850"/>
            <a:ext cx="12192000" cy="895350"/>
          </a:xfrm>
          <a:prstGeom prst="rect">
            <a:avLst/>
          </a:prstGeom>
          <a:solidFill>
            <a:srgbClr val="1D4C7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311150" y="193675"/>
            <a:ext cx="393700" cy="393700"/>
          </a:xfrm>
          <a:prstGeom prst="rect">
            <a:avLst/>
          </a:prstGeom>
          <a:solidFill>
            <a:srgbClr val="C940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488950" y="371475"/>
            <a:ext cx="317500" cy="3175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7525" name="图片 8" descr="幻灯片11"/>
          <p:cNvPicPr>
            <a:picLocks noGrp="1"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31520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" name="组合 9"/>
          <p:cNvGrpSpPr/>
          <p:nvPr/>
        </p:nvGrpSpPr>
        <p:grpSpPr>
          <a:xfrm>
            <a:off x="9245600" y="6540500"/>
            <a:ext cx="2946400" cy="317500"/>
            <a:chOff x="38100" y="53627"/>
            <a:chExt cx="4582852" cy="904697"/>
          </a:xfrm>
        </p:grpSpPr>
        <p:pic>
          <p:nvPicPr>
            <p:cNvPr id="107528" name="Picture 2" descr="C:\Users\小鱼羊儿\Desktop\洛阳中心医院.jpg"/>
            <p:cNvPicPr>
              <a:picLocks noChangeAspect="1"/>
            </p:cNvPicPr>
            <p:nvPr/>
          </p:nvPicPr>
          <p:blipFill>
            <a:blip r:embed="rId4"/>
            <a:srcRect t="5693" r="86372" b="6502"/>
            <a:stretch>
              <a:fillRect/>
            </a:stretch>
          </p:blipFill>
          <p:spPr>
            <a:xfrm>
              <a:off x="38100" y="53627"/>
              <a:ext cx="892272" cy="885326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07529" name="Picture 2" descr="C:\Users\小鱼羊儿\Desktop\洛阳中心医院.jpg"/>
            <p:cNvPicPr>
              <a:picLocks noChangeAspect="1"/>
            </p:cNvPicPr>
            <p:nvPr/>
          </p:nvPicPr>
          <p:blipFill>
            <a:blip r:embed="rId5"/>
            <a:srcRect l="13762" t="5693" r="45653" b="33612"/>
            <a:stretch>
              <a:fillRect/>
            </a:stretch>
          </p:blipFill>
          <p:spPr>
            <a:xfrm>
              <a:off x="913077" y="104427"/>
              <a:ext cx="3707875" cy="853897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3" name="标题 1"/>
          <p:cNvSpPr txBox="1"/>
          <p:nvPr/>
        </p:nvSpPr>
        <p:spPr>
          <a:xfrm>
            <a:off x="986972" y="67822"/>
            <a:ext cx="10972799" cy="75767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5pPr>
            <a:lvl6pPr marL="457200" lvl="5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6pPr>
            <a:lvl7pPr marL="914400" lvl="6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7pPr>
            <a:lvl8pPr marL="1371600" lvl="7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8pPr>
            <a:lvl9pPr marL="1828800" lvl="8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 smtClean="0"/>
              <a:t>辅助检查</a:t>
            </a:r>
            <a:endParaRPr lang="zh-CN" altLang="en-US" sz="4000" b="1"/>
          </a:p>
        </p:txBody>
      </p:sp>
      <p:sp>
        <p:nvSpPr>
          <p:cNvPr id="11" name="Rectangle 5"/>
          <p:cNvSpPr txBox="1">
            <a:spLocks noChangeArrowheads="1"/>
          </p:cNvSpPr>
          <p:nvPr/>
        </p:nvSpPr>
        <p:spPr bwMode="auto">
          <a:xfrm>
            <a:off x="420914" y="1054828"/>
            <a:ext cx="6773668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zh-CN" sz="20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常规检查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眼底</a:t>
            </a:r>
            <a:endParaRPr kumimoji="0" lang="en-US" altLang="zh-CN" sz="2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/>
            </a:pPr>
            <a:r>
              <a:rPr kumimoji="0" lang="zh-CN" altLang="zh-CN" sz="2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血常规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/>
            </a:pPr>
            <a:r>
              <a:rPr kumimoji="0" lang="zh-CN" altLang="zh-CN" sz="2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尿常规</a:t>
            </a: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（红细胞白细胞计数）</a:t>
            </a: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尿蛋白</a:t>
            </a:r>
            <a:r>
              <a:rPr kumimoji="0" lang="en-US" altLang="zh-CN" sz="2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/</a:t>
            </a: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肌酐）</a:t>
            </a: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/>
            </a:pPr>
            <a:r>
              <a:rPr kumimoji="0" lang="zh-CN" altLang="zh-CN" sz="2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心电图</a:t>
            </a:r>
            <a:endParaRPr kumimoji="0" lang="en-US" altLang="zh-CN" sz="2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/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凝血</a:t>
            </a:r>
            <a:r>
              <a:rPr kumimoji="0" lang="zh-CN" altLang="zh-CN" sz="2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和血生化（电解质、肝肾功能）</a:t>
            </a:r>
            <a:endParaRPr kumimoji="0" lang="en-US" altLang="zh-CN" sz="2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/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孕检（生育期女性）</a:t>
            </a:r>
            <a:endParaRPr lang="en-US" altLang="zh-CN" sz="2000"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特殊检查</a:t>
            </a:r>
            <a:endParaRPr kumimoji="0" lang="en-US" altLang="zh-CN" sz="20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/>
            </a:pPr>
            <a:r>
              <a:rPr kumimoji="0" lang="zh-CN" altLang="zh-CN" sz="2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胸片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/>
            </a:pPr>
            <a:r>
              <a:rPr kumimoji="0" lang="zh-CN" altLang="zh-CN" sz="2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心肌损伤标记物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/>
            </a:pPr>
            <a:r>
              <a:rPr kumimoji="0" lang="zh-CN" altLang="zh-CN" sz="2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脑钠肽（</a:t>
            </a:r>
            <a:r>
              <a:rPr kumimoji="0" lang="fr-FR" altLang="zh-CN" sz="2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BNP</a:t>
            </a:r>
            <a:r>
              <a:rPr kumimoji="0" lang="zh-CN" altLang="zh-CN" sz="2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或</a:t>
            </a:r>
            <a:r>
              <a:rPr kumimoji="0" lang="fr-FR" altLang="zh-CN" sz="2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NT-proBNP</a:t>
            </a:r>
            <a:r>
              <a:rPr kumimoji="0" lang="zh-CN" altLang="zh-CN" sz="2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  <a:p>
            <a:pPr marL="742950" lvl="1" indent="-285750" eaLnBrk="0" fontAlgn="base" hangingPunct="0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kumimoji="0" lang="zh-CN" altLang="zh-CN" sz="2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血气分</a:t>
            </a:r>
            <a:r>
              <a:rPr lang="zh-CN" altLang="zh-CN" sz="2000"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析</a:t>
            </a:r>
            <a:endParaRPr lang="en-US" altLang="zh-CN" sz="2000"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  <a:p>
            <a:pPr marL="742950" lvl="1" indent="-285750" eaLnBrk="0" fontAlgn="base" hangingPunct="0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zh-CN" altLang="zh-CN" sz="2000"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超声心动图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（心脏、主动脉、肾动脉）</a:t>
            </a: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/>
            </a:pPr>
            <a:r>
              <a:rPr kumimoji="0" lang="fr-FR" altLang="zh-CN" sz="2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CT</a:t>
            </a: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（胸部和脑）</a:t>
            </a:r>
            <a:r>
              <a:rPr kumimoji="0" lang="zh-CN" altLang="zh-CN" sz="2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、</a:t>
            </a:r>
            <a:r>
              <a:rPr kumimoji="0" lang="fr-FR" altLang="zh-CN" sz="2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MRI</a:t>
            </a:r>
          </a:p>
          <a:p>
            <a:pPr marL="742950" lvl="1" indent="-285750" eaLnBrk="0" fontAlgn="base" hangingPunct="0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zh-CN" altLang="en-US" sz="2000"/>
              <a:t>尿液药物筛检</a:t>
            </a:r>
            <a:r>
              <a:rPr lang="en-US" altLang="zh-CN" sz="2000"/>
              <a:t>(</a:t>
            </a:r>
            <a:r>
              <a:rPr lang="zh-CN" altLang="en-US" sz="2000"/>
              <a:t>怀疑使用甲基苯丙胺或可卡因</a:t>
            </a:r>
            <a:r>
              <a:rPr lang="en-US" altLang="zh-CN" sz="2000"/>
              <a:t>)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 advClick="0" advTm="3000"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0" y="38100"/>
            <a:ext cx="12192000" cy="895350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0" y="-69850"/>
            <a:ext cx="12192000" cy="895350"/>
          </a:xfrm>
          <a:prstGeom prst="rect">
            <a:avLst/>
          </a:prstGeom>
          <a:solidFill>
            <a:srgbClr val="1D4C7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311150" y="193675"/>
            <a:ext cx="393700" cy="393700"/>
          </a:xfrm>
          <a:prstGeom prst="rect">
            <a:avLst/>
          </a:prstGeom>
          <a:solidFill>
            <a:srgbClr val="C940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488950" y="371475"/>
            <a:ext cx="317500" cy="3175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7525" name="图片 8" descr="幻灯片11"/>
          <p:cNvPicPr>
            <a:picLocks noGrp="1"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31520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" name="组合 9"/>
          <p:cNvGrpSpPr/>
          <p:nvPr/>
        </p:nvGrpSpPr>
        <p:grpSpPr>
          <a:xfrm>
            <a:off x="9245600" y="6540500"/>
            <a:ext cx="2946400" cy="317500"/>
            <a:chOff x="38100" y="53627"/>
            <a:chExt cx="4582852" cy="904697"/>
          </a:xfrm>
        </p:grpSpPr>
        <p:pic>
          <p:nvPicPr>
            <p:cNvPr id="107528" name="Picture 2" descr="C:\Users\小鱼羊儿\Desktop\洛阳中心医院.jpg"/>
            <p:cNvPicPr>
              <a:picLocks noChangeAspect="1"/>
            </p:cNvPicPr>
            <p:nvPr/>
          </p:nvPicPr>
          <p:blipFill>
            <a:blip r:embed="rId4"/>
            <a:srcRect t="5693" r="86372" b="6502"/>
            <a:stretch>
              <a:fillRect/>
            </a:stretch>
          </p:blipFill>
          <p:spPr>
            <a:xfrm>
              <a:off x="38100" y="53627"/>
              <a:ext cx="892272" cy="885326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07529" name="Picture 2" descr="C:\Users\小鱼羊儿\Desktop\洛阳中心医院.jpg"/>
            <p:cNvPicPr>
              <a:picLocks noChangeAspect="1"/>
            </p:cNvPicPr>
            <p:nvPr/>
          </p:nvPicPr>
          <p:blipFill>
            <a:blip r:embed="rId5"/>
            <a:srcRect l="13762" t="5693" r="45653" b="33612"/>
            <a:stretch>
              <a:fillRect/>
            </a:stretch>
          </p:blipFill>
          <p:spPr>
            <a:xfrm>
              <a:off x="913077" y="104427"/>
              <a:ext cx="3707875" cy="853897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3" name="标题 1"/>
          <p:cNvSpPr txBox="1"/>
          <p:nvPr/>
        </p:nvSpPr>
        <p:spPr>
          <a:xfrm>
            <a:off x="986972" y="67822"/>
            <a:ext cx="10972799" cy="75767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5pPr>
            <a:lvl6pPr marL="457200" lvl="5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6pPr>
            <a:lvl7pPr marL="914400" lvl="6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7pPr>
            <a:lvl8pPr marL="1371600" lvl="7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8pPr>
            <a:lvl9pPr marL="1828800" lvl="8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 smtClean="0"/>
              <a:t>高血压急症的思考</a:t>
            </a:r>
            <a:endParaRPr lang="zh-CN" altLang="en-US" sz="4000" b="1"/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 bwMode="auto">
          <a:xfrm>
            <a:off x="899886" y="1396317"/>
            <a:ext cx="8331200" cy="4917397"/>
          </a:xfrm>
          <a:prstGeom prst="rect">
            <a:avLst/>
          </a:prstGeom>
          <a:ln>
            <a:miter lim="800000"/>
          </a:ln>
        </p:spPr>
        <p:txBody>
          <a:bodyPr vert="horz" wrap="square" lIns="90170" tIns="46990" rIns="90170" bIns="46990" numCol="1" anchor="t" anchorCtr="0" compatLnSpc="1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9pPr>
          </a:lstStyle>
          <a:p>
            <a:pPr marL="228600" marR="0" lvl="0" indent="-228600" algn="l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80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是否属于高血压急症？</a:t>
            </a:r>
          </a:p>
          <a:p>
            <a:pPr marL="228600" marR="0" lvl="0" indent="-228600" algn="l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80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血压增高的诱因是什么？</a:t>
            </a:r>
            <a:endParaRPr kumimoji="0" lang="en-US" altLang="zh-CN" sz="280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28600" marR="0" lvl="0" indent="-228600" algn="l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80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评估靶器官损伤</a:t>
            </a:r>
          </a:p>
          <a:p>
            <a:pPr marL="228600" marR="0" lvl="0" indent="-228600" algn="l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80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是否需要立即降低血压？</a:t>
            </a:r>
          </a:p>
          <a:p>
            <a:pPr marL="228600" marR="0" lvl="0" indent="-228600" algn="l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80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第一阶段目标血压是多少？</a:t>
            </a:r>
          </a:p>
          <a:p>
            <a:pPr marL="228600" marR="0" lvl="0" indent="-228600" algn="l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80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有没有比降低血压更重要的处理？</a:t>
            </a:r>
          </a:p>
          <a:p>
            <a:pPr marL="228600" marR="0" lvl="0" indent="-228600" algn="l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80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降低血压有没有风险？</a:t>
            </a:r>
          </a:p>
          <a:p>
            <a:pPr marL="228600" marR="0" lvl="0" indent="-228600" algn="l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80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什么时间开始用口服降压药？</a:t>
            </a:r>
          </a:p>
          <a:p>
            <a:pPr marL="228600" marR="0" lvl="0" indent="-228600" algn="l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en-US" altLang="zh-CN" sz="280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………….</a:t>
            </a:r>
            <a:endParaRPr kumimoji="0" lang="en-US" altLang="zh-CN" sz="280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 advClick="0" advTm="3000"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0" y="38100"/>
            <a:ext cx="12192000" cy="895350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0" y="-69850"/>
            <a:ext cx="12192000" cy="895350"/>
          </a:xfrm>
          <a:prstGeom prst="rect">
            <a:avLst/>
          </a:prstGeom>
          <a:solidFill>
            <a:srgbClr val="1D4C7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311150" y="193675"/>
            <a:ext cx="393700" cy="393700"/>
          </a:xfrm>
          <a:prstGeom prst="rect">
            <a:avLst/>
          </a:prstGeom>
          <a:solidFill>
            <a:srgbClr val="C940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488950" y="371475"/>
            <a:ext cx="317500" cy="3175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7525" name="图片 8" descr="幻灯片11"/>
          <p:cNvPicPr>
            <a:picLocks noGrp="1"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31520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" name="组合 9"/>
          <p:cNvGrpSpPr/>
          <p:nvPr/>
        </p:nvGrpSpPr>
        <p:grpSpPr>
          <a:xfrm>
            <a:off x="9245600" y="6540500"/>
            <a:ext cx="2946400" cy="317500"/>
            <a:chOff x="38100" y="53627"/>
            <a:chExt cx="4582852" cy="904697"/>
          </a:xfrm>
        </p:grpSpPr>
        <p:pic>
          <p:nvPicPr>
            <p:cNvPr id="107528" name="Picture 2" descr="C:\Users\小鱼羊儿\Desktop\洛阳中心医院.jpg"/>
            <p:cNvPicPr>
              <a:picLocks noChangeAspect="1"/>
            </p:cNvPicPr>
            <p:nvPr/>
          </p:nvPicPr>
          <p:blipFill>
            <a:blip r:embed="rId4"/>
            <a:srcRect t="5693" r="86372" b="6502"/>
            <a:stretch>
              <a:fillRect/>
            </a:stretch>
          </p:blipFill>
          <p:spPr>
            <a:xfrm>
              <a:off x="38100" y="53627"/>
              <a:ext cx="892272" cy="885326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07529" name="Picture 2" descr="C:\Users\小鱼羊儿\Desktop\洛阳中心医院.jpg"/>
            <p:cNvPicPr>
              <a:picLocks noChangeAspect="1"/>
            </p:cNvPicPr>
            <p:nvPr/>
          </p:nvPicPr>
          <p:blipFill>
            <a:blip r:embed="rId5"/>
            <a:srcRect l="13762" t="5693" r="45653" b="33612"/>
            <a:stretch>
              <a:fillRect/>
            </a:stretch>
          </p:blipFill>
          <p:spPr>
            <a:xfrm>
              <a:off x="913077" y="104427"/>
              <a:ext cx="3707875" cy="853897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3" name="标题 1"/>
          <p:cNvSpPr txBox="1"/>
          <p:nvPr/>
        </p:nvSpPr>
        <p:spPr>
          <a:xfrm>
            <a:off x="986972" y="67822"/>
            <a:ext cx="10972799" cy="75767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5pPr>
            <a:lvl6pPr marL="457200" lvl="5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6pPr>
            <a:lvl7pPr marL="914400" lvl="6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7pPr>
            <a:lvl8pPr marL="1371600" lvl="7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8pPr>
            <a:lvl9pPr marL="1828800" lvl="8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 smtClean="0"/>
              <a:t>高血压急症的治疗</a:t>
            </a:r>
            <a:endParaRPr lang="zh-CN" altLang="en-US" sz="4000" b="1"/>
          </a:p>
        </p:txBody>
      </p:sp>
      <p:sp>
        <p:nvSpPr>
          <p:cNvPr id="11" name="内容占位符 2"/>
          <p:cNvSpPr txBox="1"/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9pPr>
          </a:lstStyle>
          <a:p>
            <a:pPr marL="228600" marR="0" lvl="0" indent="-228600" algn="l" defTabSz="914400" rtl="0" eaLnBrk="0" fontAlgn="base" latinLnBrk="0" hangingPunct="0">
              <a:lnSpc>
                <a:spcPct val="15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高血压急症的治疗：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初始阶段（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小时 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内）血压控制的目标为平均动脉压的降低幅度不超过治疗前水平的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25%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。在随后的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2~6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小时 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内将血压降至较安全水平，一般为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160/100 mmHg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左右。如果可耐受这样的血压水平，在以后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24~48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小时 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逐步降压达到正常水平。</a:t>
            </a:r>
          </a:p>
          <a:p>
            <a:pPr marL="228600" marR="0" lvl="0" indent="-228600" algn="l" defTabSz="914400" rtl="0" eaLnBrk="0" fontAlgn="base" latinLnBrk="0" hangingPunct="0">
              <a:lnSpc>
                <a:spcPct val="15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高血压亚急症的治疗：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在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24~48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小时 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将血压缓慢降至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160/100 mmHg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。没有证据说明紧急降压治疗可以改善预后。许多高血压亚急症患者可通过口服降压药控制</a:t>
            </a:r>
          </a:p>
          <a:p>
            <a:pPr marL="228600" marR="0" lvl="0" indent="-228600" algn="l" defTabSz="914400" rtl="0" eaLnBrk="0" fontAlgn="base" latinLnBrk="0" hangingPunct="0">
              <a:lnSpc>
                <a:spcPct val="15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3000"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0" y="38100"/>
            <a:ext cx="12192000" cy="895350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0" y="-69850"/>
            <a:ext cx="12192000" cy="895350"/>
          </a:xfrm>
          <a:prstGeom prst="rect">
            <a:avLst/>
          </a:prstGeom>
          <a:solidFill>
            <a:srgbClr val="1D4C7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311150" y="193675"/>
            <a:ext cx="393700" cy="393700"/>
          </a:xfrm>
          <a:prstGeom prst="rect">
            <a:avLst/>
          </a:prstGeom>
          <a:solidFill>
            <a:srgbClr val="C940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488950" y="371475"/>
            <a:ext cx="317500" cy="3175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7525" name="图片 8" descr="幻灯片11"/>
          <p:cNvPicPr>
            <a:picLocks noGrp="1"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31520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" name="组合 9"/>
          <p:cNvGrpSpPr/>
          <p:nvPr/>
        </p:nvGrpSpPr>
        <p:grpSpPr>
          <a:xfrm>
            <a:off x="9245600" y="6540500"/>
            <a:ext cx="2946400" cy="317500"/>
            <a:chOff x="38100" y="53627"/>
            <a:chExt cx="4582852" cy="904697"/>
          </a:xfrm>
        </p:grpSpPr>
        <p:pic>
          <p:nvPicPr>
            <p:cNvPr id="107528" name="Picture 2" descr="C:\Users\小鱼羊儿\Desktop\洛阳中心医院.jpg"/>
            <p:cNvPicPr>
              <a:picLocks noChangeAspect="1"/>
            </p:cNvPicPr>
            <p:nvPr/>
          </p:nvPicPr>
          <p:blipFill>
            <a:blip r:embed="rId4"/>
            <a:srcRect t="5693" r="86372" b="6502"/>
            <a:stretch>
              <a:fillRect/>
            </a:stretch>
          </p:blipFill>
          <p:spPr>
            <a:xfrm>
              <a:off x="38100" y="53627"/>
              <a:ext cx="892272" cy="885326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07529" name="Picture 2" descr="C:\Users\小鱼羊儿\Desktop\洛阳中心医院.jpg"/>
            <p:cNvPicPr>
              <a:picLocks noChangeAspect="1"/>
            </p:cNvPicPr>
            <p:nvPr/>
          </p:nvPicPr>
          <p:blipFill>
            <a:blip r:embed="rId5"/>
            <a:srcRect l="13762" t="5693" r="45653" b="33612"/>
            <a:stretch>
              <a:fillRect/>
            </a:stretch>
          </p:blipFill>
          <p:spPr>
            <a:xfrm>
              <a:off x="913077" y="104427"/>
              <a:ext cx="3707875" cy="853897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3" name="标题 1"/>
          <p:cNvSpPr txBox="1"/>
          <p:nvPr/>
        </p:nvSpPr>
        <p:spPr>
          <a:xfrm>
            <a:off x="986972" y="67822"/>
            <a:ext cx="10972799" cy="75767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5pPr>
            <a:lvl6pPr marL="457200" lvl="5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6pPr>
            <a:lvl7pPr marL="914400" lvl="6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7pPr>
            <a:lvl8pPr marL="1371600" lvl="7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8pPr>
            <a:lvl9pPr marL="1828800" lvl="8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 smtClean="0"/>
              <a:t>注意</a:t>
            </a:r>
            <a:endParaRPr lang="zh-CN" altLang="en-US" sz="4000" b="1"/>
          </a:p>
        </p:txBody>
      </p:sp>
      <p:sp>
        <p:nvSpPr>
          <p:cNvPr id="11" name="矩形 10"/>
          <p:cNvSpPr/>
          <p:nvPr/>
        </p:nvSpPr>
        <p:spPr>
          <a:xfrm>
            <a:off x="406400" y="1799771"/>
            <a:ext cx="9985829" cy="187743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9pPr>
          </a:lstStyle>
          <a:p>
            <a:pPr lvl="0">
              <a:spcBef>
                <a:spcPts val="600"/>
              </a:spcBef>
              <a:spcAft>
                <a:spcPts val="6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需充分考虑</a:t>
            </a:r>
            <a:r>
              <a:rPr lang="zh-CN" altLang="en-US" sz="2400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年龄</a:t>
            </a: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、</a:t>
            </a:r>
            <a:r>
              <a:rPr lang="zh-CN" altLang="en-US" sz="2400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病程</a:t>
            </a: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、</a:t>
            </a:r>
            <a:r>
              <a:rPr lang="zh-CN" altLang="en-US" sz="2400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血压</a:t>
            </a: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和</a:t>
            </a:r>
            <a:r>
              <a:rPr lang="zh-CN" altLang="en-US" sz="2400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合并的临床状况</a:t>
            </a: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，制定个体化方案</a:t>
            </a:r>
            <a:endParaRPr lang="en-US" altLang="x-none" sz="2400" smtClean="0">
              <a:latin typeface="微软雅黑" panose="020b0503020204020204" pitchFamily="34" charset="-122"/>
              <a:ea typeface="微软雅黑" panose="020b0503020204020204" pitchFamily="34" charset="-122"/>
              <a:sym typeface="Calibri" panose="020f0502020204030204" pitchFamily="34" charset="0"/>
            </a:endParaRPr>
          </a:p>
          <a:p>
            <a:pPr marL="539750" lvl="1" indent="-358775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US" altLang="x-none" sz="2400" smtClean="0"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ACS</a:t>
            </a: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或无高血压史的高血压脑病：应避免血压下降过快过低</a:t>
            </a:r>
            <a:endParaRPr lang="en-US" altLang="x-none" sz="2400" smtClean="0">
              <a:latin typeface="微软雅黑" panose="020b0503020204020204" pitchFamily="34" charset="-122"/>
              <a:ea typeface="微软雅黑" panose="020b0503020204020204" pitchFamily="34" charset="-122"/>
              <a:sym typeface="宋体" panose="02010600030101010101" pitchFamily="2" charset="-122"/>
            </a:endParaRPr>
          </a:p>
          <a:p>
            <a:pPr marL="539750" lvl="1" indent="-358775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主动脉夹层：在可耐受的情况下，应低至收缩压</a:t>
            </a:r>
            <a:r>
              <a:rPr lang="en-US" altLang="x-none" sz="2400" smtClean="0"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100-110mmHg</a:t>
            </a: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，一般需要联合使用降压药，并要给予足量</a:t>
            </a:r>
            <a:r>
              <a:rPr lang="en-US" altLang="x-none" sz="2400" smtClean="0"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β</a:t>
            </a: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受体阻滞剂</a:t>
            </a:r>
            <a:endParaRPr lang="en-US" altLang="x-none" sz="2400">
              <a:latin typeface="微软雅黑" panose="020b0503020204020204" pitchFamily="34" charset="-122"/>
              <a:ea typeface="微软雅黑" panose="020b0503020204020204" pitchFamily="34" charset="-122"/>
              <a:sym typeface="Calibri" panose="020f0502020204030204" pitchFamily="34" charset="0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551541" y="4484692"/>
            <a:ext cx="8679543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9pPr>
          </a:lstStyle>
          <a:p>
            <a:pPr marL="0" lvl="1">
              <a:spcBef>
                <a:spcPts val="1200"/>
              </a:spcBef>
              <a:buFont typeface="Wingdings" panose="05000000000000000000" pitchFamily="2" charset="2"/>
              <a:buChar char="§"/>
            </a:pPr>
            <a:r>
              <a:rPr lang="zh-CN" altLang="en-US" sz="2400" smtClean="0"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一旦达到初始靶目标，可开始口服药物，静脉用药逐渐减量至停用</a:t>
            </a:r>
            <a:endParaRPr lang="en-US" altLang="x-none" sz="2400">
              <a:latin typeface="微软雅黑" panose="020b0503020204020204" pitchFamily="34" charset="-122"/>
              <a:ea typeface="微软雅黑" panose="020b0503020204020204" pitchFamily="34" charset="-122"/>
              <a:sym typeface="Calibri" panose="020f0502020204030204" pitchFamily="34" charset="0"/>
            </a:endParaRPr>
          </a:p>
        </p:txBody>
      </p:sp>
    </p:spTree>
  </p:cSld>
  <p:clrMapOvr>
    <a:masterClrMapping/>
  </p:clrMapOvr>
  <p:transition advClick="0" advTm="3000"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0" y="38100"/>
            <a:ext cx="12192000" cy="895350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0" y="-69850"/>
            <a:ext cx="12192000" cy="895350"/>
          </a:xfrm>
          <a:prstGeom prst="rect">
            <a:avLst/>
          </a:prstGeom>
          <a:solidFill>
            <a:srgbClr val="1D4C7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311150" y="193675"/>
            <a:ext cx="393700" cy="393700"/>
          </a:xfrm>
          <a:prstGeom prst="rect">
            <a:avLst/>
          </a:prstGeom>
          <a:solidFill>
            <a:srgbClr val="C940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488950" y="371475"/>
            <a:ext cx="317500" cy="3175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等线"/>
                <a:ea typeface="等线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7525" name="图片 8" descr="幻灯片11"/>
          <p:cNvPicPr>
            <a:picLocks noGrp="1"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31520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" name="组合 9"/>
          <p:cNvGrpSpPr/>
          <p:nvPr/>
        </p:nvGrpSpPr>
        <p:grpSpPr>
          <a:xfrm>
            <a:off x="9245600" y="6540500"/>
            <a:ext cx="2946400" cy="317500"/>
            <a:chOff x="38100" y="53627"/>
            <a:chExt cx="4582852" cy="904697"/>
          </a:xfrm>
        </p:grpSpPr>
        <p:pic>
          <p:nvPicPr>
            <p:cNvPr id="107528" name="Picture 2" descr="C:\Users\小鱼羊儿\Desktop\洛阳中心医院.jpg"/>
            <p:cNvPicPr>
              <a:picLocks noChangeAspect="1"/>
            </p:cNvPicPr>
            <p:nvPr/>
          </p:nvPicPr>
          <p:blipFill>
            <a:blip r:embed="rId4"/>
            <a:srcRect t="5693" r="86372" b="6502"/>
            <a:stretch>
              <a:fillRect/>
            </a:stretch>
          </p:blipFill>
          <p:spPr>
            <a:xfrm>
              <a:off x="38100" y="53627"/>
              <a:ext cx="892272" cy="885326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07529" name="Picture 2" descr="C:\Users\小鱼羊儿\Desktop\洛阳中心医院.jpg"/>
            <p:cNvPicPr>
              <a:picLocks noChangeAspect="1"/>
            </p:cNvPicPr>
            <p:nvPr/>
          </p:nvPicPr>
          <p:blipFill>
            <a:blip r:embed="rId5"/>
            <a:srcRect l="13762" t="5693" r="45653" b="33612"/>
            <a:stretch>
              <a:fillRect/>
            </a:stretch>
          </p:blipFill>
          <p:spPr>
            <a:xfrm>
              <a:off x="913077" y="104427"/>
              <a:ext cx="3707875" cy="853897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3" name="标题 1"/>
          <p:cNvSpPr txBox="1"/>
          <p:nvPr/>
        </p:nvSpPr>
        <p:spPr>
          <a:xfrm>
            <a:off x="986972" y="67822"/>
            <a:ext cx="10972799" cy="757678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5pPr>
            <a:lvl6pPr marL="457200" lvl="5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6pPr>
            <a:lvl7pPr marL="914400" lvl="6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7pPr>
            <a:lvl8pPr marL="1371600" lvl="7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8pPr>
            <a:lvl9pPr marL="1828800" lvl="8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Calibri Light" panose="020f03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 smtClean="0"/>
              <a:t>常用静脉药物</a:t>
            </a:r>
            <a:endParaRPr lang="zh-CN" altLang="en-US" sz="4000" b="1"/>
          </a:p>
        </p:txBody>
      </p:sp>
      <p:graphicFrame>
        <p:nvGraphicFramePr>
          <p:cNvPr id="11" name="表格 10"/>
          <p:cNvGraphicFramePr>
            <a:graphicFrameLocks noGrp="1"/>
          </p:cNvGraphicFramePr>
          <p:nvPr/>
        </p:nvGraphicFramePr>
        <p:xfrm>
          <a:off x="493486" y="1291771"/>
          <a:ext cx="10833327" cy="4624159"/>
        </p:xfrm>
        <a:graphic>
          <a:graphicData uri="http://schemas.openxmlformats.org/drawingml/2006/table">
            <a:tbl>
              <a:tblPr/>
              <a:tblGrid>
                <a:gridCol w="1432305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3044661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1432305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1464674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  <a:gridCol w="3459382">
                  <a:extLst>
                    <a:ext uri="{9D8B030D-6E8A-4147-A177-3AD203B41FA5}">
                      <a16:colId xmlns="" xmlns:a16="http://schemas.microsoft.com/office/drawing/2014/main" val="20004"/>
                    </a:ext>
                  </a:extLst>
                </a:gridCol>
              </a:tblGrid>
              <a:tr h="454644"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zh-CN" altLang="en-US" sz="1400" b="1" i="1" baseline="0">
                          <a:solidFill>
                            <a:srgbClr val="FFFFF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药名</a:t>
                      </a:r>
                      <a:endParaRPr lang="zh-CN" altLang="en-US"/>
                    </a:p>
                  </a:txBody>
                  <a:tcPr marT="45728" marB="45728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381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9646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zh-CN" altLang="en-US" sz="1400" b="1" i="1" baseline="0">
                          <a:solidFill>
                            <a:srgbClr val="FFFFF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剂量</a:t>
                      </a:r>
                      <a:endParaRPr lang="zh-CN" altLang="en-US"/>
                    </a:p>
                  </a:txBody>
                  <a:tcPr marT="45728" marB="45728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381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9646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zh-CN" altLang="en-US" sz="1400" b="1" i="1" baseline="0">
                          <a:solidFill>
                            <a:srgbClr val="FFFFF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起效时间</a:t>
                      </a:r>
                      <a:endParaRPr lang="zh-CN" altLang="en-US"/>
                    </a:p>
                  </a:txBody>
                  <a:tcPr marT="45728" marB="45728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381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9646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zh-CN" altLang="en-US" sz="1400" b="1" i="1" baseline="0">
                          <a:solidFill>
                            <a:srgbClr val="FFFFF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持续时间</a:t>
                      </a:r>
                      <a:endParaRPr lang="zh-CN" altLang="en-US"/>
                    </a:p>
                  </a:txBody>
                  <a:tcPr marT="45728" marB="45728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381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9646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zh-CN" altLang="en-US" sz="1400" b="1" i="1" baseline="0">
                          <a:solidFill>
                            <a:srgbClr val="FFFFF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不良反应</a:t>
                      </a:r>
                      <a:endParaRPr lang="zh-CN" altLang="en-US"/>
                    </a:p>
                  </a:txBody>
                  <a:tcPr marT="45728" marB="45728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381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79646">
                        <a:alpha val="100000"/>
                      </a:srgb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454644"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zh-CN" altLang="en-US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硝普钠</a:t>
                      </a:r>
                      <a:endParaRPr lang="zh-CN" altLang="en-US"/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381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DDCF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en-US" altLang="x-none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0.25-10</a:t>
                      </a:r>
                      <a:r>
                        <a:rPr lang="zh-CN" altLang="en-US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μ</a:t>
                      </a:r>
                      <a:r>
                        <a:rPr lang="en-US" altLang="x-none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g/(kg·min) IV</a:t>
                      </a:r>
                      <a:endParaRPr lang="zh-CN" altLang="en-US"/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381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DDCF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zh-CN" altLang="en-US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立即</a:t>
                      </a:r>
                      <a:endParaRPr lang="zh-CN" altLang="en-US"/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381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DDCF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en-US" altLang="x-none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1-2 min</a:t>
                      </a:r>
                      <a:endParaRPr lang="zh-CN" altLang="en-US"/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381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DDCF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zh-CN" altLang="en-US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恶心、呕吐、肌颤、出汗</a:t>
                      </a:r>
                      <a:endParaRPr lang="zh-CN" altLang="en-US"/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381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DDCF">
                        <a:alpha val="100000"/>
                      </a:srgb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454644"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zh-CN" altLang="en-US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硝酸甘油</a:t>
                      </a:r>
                      <a:endParaRPr lang="zh-CN" altLang="en-US"/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FE9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en-US" altLang="x-none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5-100</a:t>
                      </a:r>
                      <a:r>
                        <a:rPr lang="zh-CN" altLang="en-US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μ</a:t>
                      </a:r>
                      <a:r>
                        <a:rPr lang="en-US" altLang="x-none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g/min IV</a:t>
                      </a:r>
                      <a:endParaRPr lang="zh-CN" altLang="en-US"/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FE9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en-US" altLang="x-none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2-5 min</a:t>
                      </a:r>
                      <a:endParaRPr lang="zh-CN" altLang="en-US"/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FE9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en-US" altLang="x-none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5-10 min</a:t>
                      </a:r>
                      <a:endParaRPr lang="zh-CN" altLang="en-US"/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FE9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zh-CN" altLang="en-US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头痛、呕吐</a:t>
                      </a:r>
                      <a:endParaRPr lang="zh-CN" altLang="en-US"/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FE9">
                        <a:alpha val="100000"/>
                      </a:srgb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782999"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zh-CN" altLang="en-US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酚妥拉明</a:t>
                      </a:r>
                      <a:endParaRPr lang="zh-CN" altLang="en-US"/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DDCF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en-US" altLang="x-none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2.5-5mg IV, 0.5-1.0mg/min IV</a:t>
                      </a:r>
                      <a:endParaRPr lang="zh-CN" altLang="en-US"/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DDCF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en-US" altLang="x-none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1-2 min</a:t>
                      </a:r>
                      <a:endParaRPr lang="zh-CN" altLang="en-US" sz="1400" b="1" i="1" baseline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endParaRPr lang="zh-CN" altLang="en-US" sz="1400" b="1" i="1" baseline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DDCF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en-US" altLang="x-none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10-30 min</a:t>
                      </a:r>
                      <a:endParaRPr lang="zh-CN" altLang="en-US" sz="1400" b="1" i="1" baseline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endParaRPr lang="zh-CN" altLang="en-US" sz="1400" b="1" i="1" baseline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DDCF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zh-CN" altLang="en-US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心动过速、头痛、潮红</a:t>
                      </a:r>
                      <a:endParaRPr lang="zh-CN" altLang="en-US"/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DDCF">
                        <a:alpha val="100000"/>
                      </a:srgb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454644"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zh-CN" altLang="en-US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尼卡地平</a:t>
                      </a:r>
                      <a:endParaRPr lang="zh-CN" altLang="en-US"/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FE9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en-US" altLang="x-none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0.5-10</a:t>
                      </a:r>
                      <a:r>
                        <a:rPr lang="zh-CN" altLang="en-US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μ</a:t>
                      </a:r>
                      <a:r>
                        <a:rPr lang="en-US" altLang="x-none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g/(kg·min) IV</a:t>
                      </a:r>
                      <a:endParaRPr lang="zh-CN" altLang="en-US"/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FE9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en-US" altLang="x-none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5-10 min</a:t>
                      </a:r>
                      <a:endParaRPr lang="zh-CN" altLang="en-US"/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FE9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en-US" altLang="x-none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1-4 h</a:t>
                      </a:r>
                      <a:endParaRPr lang="zh-CN" altLang="en-US"/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FE9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zh-CN" altLang="en-US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心动过速、头痛、潮红</a:t>
                      </a:r>
                      <a:endParaRPr lang="zh-CN" altLang="en-US"/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FE9">
                        <a:alpha val="100000"/>
                      </a:srgb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  <a:tr h="782998"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zh-CN" altLang="en-US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艾司洛尔</a:t>
                      </a:r>
                      <a:endParaRPr lang="zh-CN" altLang="en-US"/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DDCF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en-US" altLang="x-none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250-500</a:t>
                      </a:r>
                      <a:r>
                        <a:rPr lang="zh-CN" altLang="en-US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μ</a:t>
                      </a:r>
                      <a:r>
                        <a:rPr lang="en-US" altLang="x-none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g/kg IV, </a:t>
                      </a:r>
                      <a:r>
                        <a:rPr lang="zh-CN" altLang="en-US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此后</a:t>
                      </a:r>
                      <a:r>
                        <a:rPr lang="en-US" altLang="x-none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50-300</a:t>
                      </a:r>
                      <a:r>
                        <a:rPr lang="zh-CN" altLang="en-US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μ</a:t>
                      </a:r>
                      <a:r>
                        <a:rPr lang="en-US" altLang="x-none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g/(kg·min) IV</a:t>
                      </a:r>
                      <a:endParaRPr lang="zh-CN" altLang="en-US"/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DDCF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en-US" altLang="x-none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1-2 min</a:t>
                      </a:r>
                      <a:endParaRPr lang="zh-CN" altLang="en-US" sz="1400" b="1" i="1" baseline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endParaRPr lang="zh-CN" altLang="en-US" sz="1400" b="1" i="1" baseline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微软雅黑" panose="020b0503020204020204" pitchFamily="34" charset="-122"/>
                      </a:endParaRPr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DDCF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en-US" altLang="x-none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10-20 min</a:t>
                      </a:r>
                      <a:endParaRPr lang="zh-CN" altLang="en-US"/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DDCF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zh-CN" altLang="en-US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低血压、恶心</a:t>
                      </a:r>
                      <a:endParaRPr lang="zh-CN" altLang="en-US"/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DDCF">
                        <a:alpha val="100000"/>
                      </a:srgb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5"/>
                  </a:ext>
                </a:extLst>
              </a:tr>
              <a:tr h="454644"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zh-CN" altLang="en-US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乌拉地尔</a:t>
                      </a:r>
                      <a:endParaRPr lang="zh-CN" altLang="en-US"/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FE9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en-US" altLang="x-none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10-50mg IV, 6-24mg/h</a:t>
                      </a:r>
                      <a:endParaRPr lang="zh-CN" altLang="en-US"/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FE9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en-US" altLang="x-none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5 min</a:t>
                      </a:r>
                      <a:endParaRPr lang="zh-CN" altLang="en-US"/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FE9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en-US" altLang="x-none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2-8 h</a:t>
                      </a:r>
                      <a:endParaRPr lang="zh-CN" altLang="en-US"/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FE9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zh-CN" altLang="en-US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头晕、恶心、疲倦</a:t>
                      </a:r>
                      <a:endParaRPr lang="zh-CN" altLang="en-US"/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DEFE9">
                        <a:alpha val="100000"/>
                      </a:srgb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6"/>
                  </a:ext>
                </a:extLst>
              </a:tr>
              <a:tr h="784942"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zh-CN" altLang="en-US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地尔硫卓</a:t>
                      </a:r>
                      <a:endParaRPr lang="zh-CN" altLang="en-US"/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DDCF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en-US" altLang="x-none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10mg IV</a:t>
                      </a:r>
                      <a:r>
                        <a:rPr lang="zh-CN" altLang="en-US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，</a:t>
                      </a:r>
                      <a:r>
                        <a:rPr lang="en-US" altLang="x-none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5-15</a:t>
                      </a:r>
                      <a:r>
                        <a:rPr lang="zh-CN" altLang="en-US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μ</a:t>
                      </a:r>
                      <a:r>
                        <a:rPr lang="en-US" altLang="x-none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g/(kg·min)  IV</a:t>
                      </a:r>
                      <a:endParaRPr lang="zh-CN" altLang="en-US"/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DDCF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en-US" altLang="x-none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5 min</a:t>
                      </a:r>
                      <a:endParaRPr lang="zh-CN" altLang="en-US"/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DDCF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en-US" altLang="x-none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30 min</a:t>
                      </a:r>
                      <a:endParaRPr lang="zh-CN" altLang="en-US"/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DDCF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4572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32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1pPr>
                      <a:lvl2pPr marL="742950" lvl="1" indent="-28575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8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2pPr>
                      <a:lvl3pPr marL="1143000" lvl="2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•"/>
                        <a:defRPr sz="24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3pPr>
                      <a:lvl4pPr marL="1600200" lvl="3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–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4pPr>
                      <a:lvl5pPr marL="2057400" lvl="4" indent="-228600" algn="l" defTabSz="457200" eaLnBrk="1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buFont typeface="Arial" pitchFamily="34" charset="0"/>
                        <a:buChar char="»"/>
                        <a:defRPr sz="2000"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宋体" panose="02010600030101010101" pitchFamily="2" charset="-122"/>
                          <a:sym typeface="Calibri" panose="020f0502020204030204" pitchFamily="34" charset="0"/>
                        </a:defRPr>
                      </a:lvl5pPr>
                    </a:lstStyle>
                    <a:p>
                      <a:pPr marL="0" lvl="0" indent="0" algn="l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zh-CN" altLang="en-US" sz="1400" b="1" i="1" baseline="0">
                          <a:solidFill>
                            <a:srgbClr val="0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微软雅黑" panose="020b0503020204020204" pitchFamily="34" charset="-122"/>
                        </a:rPr>
                        <a:t>低血压、心动过缓</a:t>
                      </a:r>
                      <a:endParaRPr lang="zh-CN" altLang="en-US"/>
                    </a:p>
                  </a:txBody>
                  <a:tcPr marT="45728" marB="45728" anchor="ctr">
                    <a:lnL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DDCF">
                        <a:alpha val="100000"/>
                      </a:srgbClr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  <p:transition advClick="0" advTm="3000"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https://d.book118.com/047031033165006054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36"/>
  <p:tag name="KSO_WM_UNIT_CLEAR" val="1"/>
  <p:tag name="KSO_WM_UNIT_ID" val="custom36_7*l_i*1_1"/>
  <p:tag name="KSO_WM_UNIT_INDEX" val="1_1"/>
  <p:tag name="KSO_WM_UNIT_LAYERLEVEL" val="1_1"/>
  <p:tag name="KSO_WM_UNIT_TYPE" val="l_i"/>
</p:tagLst>
</file>

<file path=ppt/tags/tag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36"/>
  <p:tag name="KSO_WM_UNIT_CLEAR" val="1"/>
  <p:tag name="KSO_WM_UNIT_COMPATIBLE" val="0"/>
  <p:tag name="KSO_WM_UNIT_HIGHLIGHT" val="0"/>
  <p:tag name="KSO_WM_UNIT_ID" val="custom36_7*l_h_f*1_1_1"/>
  <p:tag name="KSO_WM_UNIT_INDEX" val="1_1_1"/>
  <p:tag name="KSO_WM_UNIT_LAYERLEVEL" val="1_1_1"/>
  <p:tag name="KSO_WM_UNIT_PRESET_TEXT_INDEX" val="2"/>
  <p:tag name="KSO_WM_UNIT_PRESET_TEXT_LEN" val="10"/>
  <p:tag name="KSO_WM_UNIT_TYPE" val="l_h_f"/>
  <p:tag name="KSO_WM_UNIT_VALUE" val="15"/>
</p:tagLst>
</file>

<file path=ppt/tags/tag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36"/>
  <p:tag name="KSO_WM_UNIT_CLEAR" val="1"/>
  <p:tag name="KSO_WM_UNIT_ID" val="custom36_7*l_i*1_2"/>
  <p:tag name="KSO_WM_UNIT_INDEX" val="1_2"/>
  <p:tag name="KSO_WM_UNIT_LAYERLEVEL" val="1_1"/>
  <p:tag name="KSO_WM_UNIT_TYPE" val="l_i"/>
</p:tagLst>
</file>

<file path=ppt/tags/tag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36"/>
  <p:tag name="KSO_WM_UNIT_CLEAR" val="1"/>
  <p:tag name="KSO_WM_UNIT_ID" val="custom36_7*l_i*1_3"/>
  <p:tag name="KSO_WM_UNIT_INDEX" val="1_3"/>
  <p:tag name="KSO_WM_UNIT_LAYERLEVEL" val="1_1"/>
  <p:tag name="KSO_WM_UNIT_TYPE" val="l_i"/>
</p:tagLst>
</file>

<file path=ppt/tags/tag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36"/>
  <p:tag name="KSO_WM_UNIT_CLEAR" val="1"/>
  <p:tag name="KSO_WM_UNIT_COMPATIBLE" val="0"/>
  <p:tag name="KSO_WM_UNIT_HIGHLIGHT" val="0"/>
  <p:tag name="KSO_WM_UNIT_ID" val="custom36_7*l_h_f*1_3_1"/>
  <p:tag name="KSO_WM_UNIT_INDEX" val="1_3_1"/>
  <p:tag name="KSO_WM_UNIT_LAYERLEVEL" val="1_1_1"/>
  <p:tag name="KSO_WM_UNIT_PRESET_TEXT_INDEX" val="2"/>
  <p:tag name="KSO_WM_UNIT_PRESET_TEXT_LEN" val="10"/>
  <p:tag name="KSO_WM_UNIT_TYPE" val="l_h_f"/>
  <p:tag name="KSO_WM_UNIT_VALUE" val="15"/>
</p:tagLst>
</file>

<file path=ppt/tags/tag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36"/>
  <p:tag name="KSO_WM_UNIT_CLEAR" val="1"/>
  <p:tag name="KSO_WM_UNIT_COMPATIBLE" val="0"/>
  <p:tag name="KSO_WM_UNIT_HIGHLIGHT" val="0"/>
  <p:tag name="KSO_WM_UNIT_ID" val="custom36_7*l_h_f*1_1_1"/>
  <p:tag name="KSO_WM_UNIT_INDEX" val="1_1_1"/>
  <p:tag name="KSO_WM_UNIT_LAYERLEVEL" val="1_1_1"/>
  <p:tag name="KSO_WM_UNIT_PRESET_TEXT_INDEX" val="2"/>
  <p:tag name="KSO_WM_UNIT_PRESET_TEXT_LEN" val="10"/>
  <p:tag name="KSO_WM_UNIT_TYPE" val="l_h_f"/>
  <p:tag name="KSO_WM_UNIT_VALUE" val="15"/>
</p:tagLst>
</file>

<file path=ppt/tags/tag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14</Slides>
  <Notes>13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8">
      <vt:lpstr>Arial</vt:lpstr>
      <vt:lpstr>Calibri</vt:lpstr>
      <vt:lpstr>等线 Light</vt:lpstr>
      <vt:lpstr>等线</vt:lpstr>
      <vt:lpstr>黑体</vt:lpstr>
      <vt:lpstr>微软雅黑</vt:lpstr>
      <vt:lpstr>方正小标宋简体</vt:lpstr>
      <vt:lpstr>FGP松慶行書体</vt:lpstr>
      <vt:lpstr>Calibri Light</vt:lpstr>
      <vt:lpstr>宋体</vt:lpstr>
      <vt:lpstr>楷体_GB2312</vt:lpstr>
      <vt:lpstr>华文楷体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2024-09-29T09:56:49.974</cp:lastPrinted>
  <dcterms:created xsi:type="dcterms:W3CDTF">2024-09-29T01:56:49Z</dcterms:created>
  <dcterms:modified xsi:type="dcterms:W3CDTF">2024-09-29T01:56:52Z</dcterms:modified>
</cp:coreProperties>
</file>