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CC605D0-6687-47C7-A422-00C97F2D6E7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CB6798-E8D6-40AA-9ABA-1268822CF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5B2F8F-1A46-4B18-B51B-824227CB6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E55F6A-D3EF-471E-91D8-F08DC9F1B7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A43772-3B17-4C29-9134-8D273FE837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BECBD8-E966-44BB-ABED-089766CEA7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FFA436-5EB0-4CAC-A17F-8AB4118796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2C5FF7-498E-4E2C-B265-C66F77877A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DF4397-6474-4846-A46F-DC676AE1A6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605673-C948-4A93-B263-69F87DD7F5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39E076-1AF8-44D5-AB9A-B054C6A38B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E03B1C-CA0F-4887-8E8C-E6BD6B9B2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7513904-5C2C-47B5-A516-1156E05024F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22F50BB-E1CF-4E39-B5F5-E6D7DB5C412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6.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3315520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1"/>
                </a:solidFill>
                <a:latin typeface="Arial"/>
                <a:ea typeface="微软雅黑"/>
              </a:rPr>
              <a:t>青少年读书活动方案</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0440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制作人：</a:t>
            </a:r>
            <a:endParaRPr lang="en-US" sz="2000" b="0" strike="noStrike" spc="-1">
              <a:solidFill>
                <a:srgbClr val="000000"/>
              </a:solidFill>
              <a:latin typeface="Arial"/>
            </a:endParaRPr>
          </a:p>
          <a:p>
            <a:pPr defTabSz="914400">
              <a:lnSpc>
                <a:spcPct val="100000"/>
              </a:lnSpc>
            </a:pP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accent1"/>
                </a:solidFill>
                <a:latin typeface="微软雅黑"/>
                <a:ea typeface="微软雅黑"/>
              </a:rPr>
              <a:t>第</a:t>
            </a:r>
            <a:r>
              <a:rPr lang="en-US" sz="2400" b="1" strike="noStrike" spc="-1">
                <a:solidFill>
                  <a:schemeClr val="accent1"/>
                </a:solidFill>
                <a:latin typeface="微软雅黑"/>
                <a:ea typeface="微软雅黑"/>
              </a:rPr>
              <a:t>1</a:t>
            </a:r>
            <a:r>
              <a:rPr lang="zh-CN" sz="2400" b="1" strike="noStrike" spc="-1">
                <a:solidFill>
                  <a:schemeClr val="accent1"/>
                </a:solidFill>
                <a:latin typeface="微软雅黑"/>
                <a:ea typeface="微软雅黑"/>
              </a:rPr>
              <a:t>章  青少年读书活动的重要性</a:t>
            </a:r>
            <a:endParaRPr lang="en-US" sz="2400" b="0" strike="noStrike" spc="-1">
              <a:solidFill>
                <a:srgbClr val="000000"/>
              </a:solidFill>
              <a:latin typeface="Arial"/>
            </a:endParaRPr>
          </a:p>
          <a:p>
            <a:r>
              <a:rPr lang="zh-CN" sz="2400" b="1" strike="noStrike" spc="-1">
                <a:solidFill>
                  <a:schemeClr val="accent1"/>
                </a:solidFill>
                <a:latin typeface="微软雅黑"/>
                <a:ea typeface="微软雅黑"/>
              </a:rPr>
              <a:t>第</a:t>
            </a:r>
            <a:r>
              <a:rPr lang="en-US" sz="2400" b="1" strike="noStrike" spc="-1">
                <a:solidFill>
                  <a:schemeClr val="accent1"/>
                </a:solidFill>
                <a:latin typeface="微软雅黑"/>
                <a:ea typeface="微软雅黑"/>
              </a:rPr>
              <a:t>2</a:t>
            </a:r>
            <a:r>
              <a:rPr lang="zh-CN" sz="2400" b="1" strike="noStrike" spc="-1">
                <a:solidFill>
                  <a:schemeClr val="accent1"/>
                </a:solidFill>
                <a:latin typeface="微软雅黑"/>
                <a:ea typeface="微软雅黑"/>
              </a:rPr>
              <a:t>章  青少年读书活动方案的设计与实施</a:t>
            </a:r>
            <a:endParaRPr lang="en-US" sz="2400" b="0" strike="noStrike" spc="-1">
              <a:solidFill>
                <a:srgbClr val="000000"/>
              </a:solidFill>
              <a:latin typeface="Arial"/>
            </a:endParaRPr>
          </a:p>
          <a:p>
            <a:r>
              <a:rPr lang="zh-CN" sz="2400" b="1" strike="noStrike" spc="-1">
                <a:solidFill>
                  <a:schemeClr val="accent1"/>
                </a:solidFill>
                <a:latin typeface="微软雅黑"/>
                <a:ea typeface="微软雅黑"/>
              </a:rPr>
              <a:t>第</a:t>
            </a:r>
            <a:r>
              <a:rPr lang="en-US" sz="2400" b="1" strike="noStrike" spc="-1">
                <a:solidFill>
                  <a:schemeClr val="accent1"/>
                </a:solidFill>
                <a:latin typeface="微软雅黑"/>
                <a:ea typeface="微软雅黑"/>
              </a:rPr>
              <a:t>3</a:t>
            </a:r>
            <a:r>
              <a:rPr lang="zh-CN" sz="2400" b="1" strike="noStrike" spc="-1">
                <a:solidFill>
                  <a:schemeClr val="accent1"/>
                </a:solidFill>
                <a:latin typeface="微软雅黑"/>
                <a:ea typeface="微软雅黑"/>
              </a:rPr>
              <a:t>章  青少年读书活动的案例分析</a:t>
            </a:r>
            <a:endParaRPr lang="en-US" sz="2400" b="0" strike="noStrike" spc="-1">
              <a:solidFill>
                <a:srgbClr val="000000"/>
              </a:solidFill>
              <a:latin typeface="Arial"/>
            </a:endParaRPr>
          </a:p>
          <a:p>
            <a:r>
              <a:rPr lang="zh-CN" sz="2400" b="1" strike="noStrike" spc="-1">
                <a:solidFill>
                  <a:schemeClr val="accent1"/>
                </a:solidFill>
                <a:latin typeface="微软雅黑"/>
                <a:ea typeface="微软雅黑"/>
              </a:rPr>
              <a:t>第</a:t>
            </a:r>
            <a:r>
              <a:rPr lang="en-US" sz="2400" b="1" strike="noStrike" spc="-1">
                <a:solidFill>
                  <a:schemeClr val="accent1"/>
                </a:solidFill>
                <a:latin typeface="微软雅黑"/>
                <a:ea typeface="微软雅黑"/>
              </a:rPr>
              <a:t>4</a:t>
            </a:r>
            <a:r>
              <a:rPr lang="zh-CN" sz="2400" b="1" strike="noStrike" spc="-1">
                <a:solidFill>
                  <a:schemeClr val="accent1"/>
                </a:solidFill>
                <a:latin typeface="微软雅黑"/>
                <a:ea typeface="微软雅黑"/>
              </a:rPr>
              <a:t>章  青少年读书活动方案的推广与发展</a:t>
            </a:r>
            <a:endParaRPr lang="en-US" sz="2400" b="0" strike="noStrike" spc="-1">
              <a:solidFill>
                <a:srgbClr val="000000"/>
              </a:solidFill>
              <a:latin typeface="Arial"/>
            </a:endParaRPr>
          </a:p>
          <a:p>
            <a:r>
              <a:rPr lang="zh-CN" sz="2400" b="1" strike="noStrike" spc="-1">
                <a:solidFill>
                  <a:schemeClr val="accent1"/>
                </a:solidFill>
                <a:latin typeface="微软雅黑"/>
                <a:ea typeface="微软雅黑"/>
              </a:rPr>
              <a:t>第</a:t>
            </a:r>
            <a:r>
              <a:rPr lang="en-US" sz="2400" b="1" strike="noStrike" spc="-1">
                <a:solidFill>
                  <a:schemeClr val="accent1"/>
                </a:solidFill>
                <a:latin typeface="微软雅黑"/>
                <a:ea typeface="微软雅黑"/>
              </a:rPr>
              <a:t>5</a:t>
            </a:r>
            <a:r>
              <a:rPr lang="zh-CN" sz="2400" b="1" strike="noStrike" spc="-1">
                <a:solidFill>
                  <a:schemeClr val="accent1"/>
                </a:solidFill>
                <a:latin typeface="微软雅黑"/>
                <a:ea typeface="微软雅黑"/>
              </a:rPr>
              <a:t>章  青少年读书活动方案的经验分享与总结</a:t>
            </a:r>
            <a:endParaRPr lang="en-US" sz="2400" b="0" strike="noStrike" spc="-1">
              <a:solidFill>
                <a:srgbClr val="000000"/>
              </a:solidFill>
              <a:latin typeface="Arial"/>
            </a:endParaRPr>
          </a:p>
          <a:p>
            <a:r>
              <a:rPr lang="zh-CN" sz="2400" b="1" strike="noStrike" spc="-1">
                <a:solidFill>
                  <a:schemeClr val="accent1"/>
                </a:solidFill>
                <a:latin typeface="微软雅黑"/>
                <a:ea typeface="微软雅黑"/>
              </a:rPr>
              <a:t>第</a:t>
            </a:r>
            <a:r>
              <a:rPr lang="en-US" sz="2400" b="1" strike="noStrike" spc="-1">
                <a:solidFill>
                  <a:schemeClr val="accent1"/>
                </a:solidFill>
                <a:latin typeface="微软雅黑"/>
                <a:ea typeface="微软雅黑"/>
              </a:rPr>
              <a:t>6</a:t>
            </a:r>
            <a:r>
              <a:rPr lang="zh-CN" sz="2400" b="1" strike="noStrike" spc="-1">
                <a:solidFill>
                  <a:schemeClr val="accent1"/>
                </a:solidFill>
                <a:latin typeface="微软雅黑"/>
                <a:ea typeface="微软雅黑"/>
              </a:rPr>
              <a:t>章  青少年读书活动方案的未来发展趋势</a:t>
            </a:r>
            <a:endParaRPr lang="en-US" sz="2400" b="0" strike="noStrike" spc="-1">
              <a:solidFill>
                <a:srgbClr val="000000"/>
              </a:solidFill>
              <a:latin typeface="Arial"/>
            </a:endParaRPr>
          </a:p>
          <a:p>
            <a:pPr defTabSz="914400">
              <a:lnSpc>
                <a:spcPct val="100000"/>
              </a:lnSpc>
            </a:pPr>
            <a:r>
              <a:rPr lang="zh-CN" sz="2400" b="1" strike="noStrike" spc="-1">
                <a:solidFill>
                  <a:schemeClr val="accent1"/>
                </a:solidFill>
                <a:latin typeface="微软雅黑"/>
                <a:ea typeface="微软雅黑"/>
              </a:rPr>
              <a:t>第</a:t>
            </a:r>
            <a:r>
              <a:rPr lang="en-US" sz="2400" b="1" strike="noStrike" spc="-1">
                <a:solidFill>
                  <a:schemeClr val="accent1"/>
                </a:solidFill>
                <a:latin typeface="微软雅黑"/>
                <a:ea typeface="微软雅黑"/>
              </a:rPr>
              <a:t>7</a:t>
            </a:r>
            <a:r>
              <a:rPr lang="zh-CN" sz="2400" b="1" strike="noStrike" spc="-1">
                <a:solidFill>
                  <a:schemeClr val="accent1"/>
                </a:solidFill>
                <a:latin typeface="微软雅黑"/>
                <a:ea typeface="微软雅黑"/>
              </a:rPr>
              <a:t>章  结语</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青少年读书活动的重要性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5229360" y="85788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200" b="1" strike="noStrike" spc="299">
                <a:solidFill>
                  <a:schemeClr val="dk1"/>
                </a:solidFill>
                <a:latin typeface="Arial"/>
                <a:ea typeface="微软雅黑"/>
              </a:rPr>
              <a:t>为什么要开展青少年读书活动</a:t>
            </a:r>
            <a:endParaRPr lang="en-US" sz="3200" b="0" strike="noStrike" spc="-1">
              <a:solidFill>
                <a:srgbClr val="000000"/>
              </a:solidFill>
              <a:latin typeface="Arial"/>
            </a:endParaRPr>
          </a:p>
        </p:txBody>
      </p:sp>
      <p:sp>
        <p:nvSpPr>
          <p:cNvPr id="82" name="content"/>
          <p:cNvSpPr/>
          <p:nvPr/>
        </p:nvSpPr>
        <p:spPr>
          <a:xfrm>
            <a:off x="4089240" y="2215440"/>
            <a:ext cx="50486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000" b="0" strike="noStrike" spc="148">
                <a:solidFill>
                  <a:schemeClr val="dk1"/>
                </a:solidFill>
                <a:latin typeface="Arial"/>
                <a:ea typeface="微软雅黑"/>
              </a:rPr>
              <a:t>开展青少年读书活动对于提高阅读兴趣、拓展知识面、培养写作能力和增强语言表达能力具有重要意义。通过多样化的读书活动，可以激发青少年对知识的热爱，促进他们全面发展。</a:t>
            </a:r>
            <a:endParaRPr lang="en-US" sz="20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读书活动对青少年的益处</a:t>
            </a:r>
            <a:endParaRPr lang="en-US" sz="3600" b="0" strike="noStrike" spc="-1">
              <a:solidFill>
                <a:schemeClr val="dk1"/>
              </a:solidFill>
              <a:latin typeface="Arial"/>
            </a:endParaRPr>
          </a:p>
        </p:txBody>
      </p:sp>
      <p:sp>
        <p:nvSpPr>
          <p:cNvPr id="85"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提升道德修养</a:t>
            </a:r>
            <a:endParaRPr lang="en-US" sz="1400" b="0" strike="noStrike" spc="-1">
              <a:solidFill>
                <a:srgbClr val="000000"/>
              </a:solidFill>
              <a:latin typeface="Arial"/>
            </a:endParaRPr>
          </a:p>
        </p:txBody>
      </p:sp>
      <p:sp>
        <p:nvSpPr>
          <p:cNvPr id="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塑造良好的价值观</a:t>
            </a:r>
            <a:endParaRPr lang="en-US" sz="1800" b="0" strike="noStrike" spc="-1">
              <a:solidFill>
                <a:srgbClr val="000000"/>
              </a:solidFill>
              <a:latin typeface="Arial"/>
            </a:endParaRPr>
          </a:p>
        </p:txBody>
      </p:sp>
      <p:sp>
        <p:nvSpPr>
          <p:cNvPr id="87"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培养批判性思维</a:t>
            </a:r>
            <a:endParaRPr lang="en-US" sz="1400" b="0" strike="noStrike" spc="-1">
              <a:solidFill>
                <a:srgbClr val="000000"/>
              </a:solidFill>
              <a:latin typeface="Arial"/>
            </a:endParaRPr>
          </a:p>
        </p:txBody>
      </p:sp>
      <p:sp>
        <p:nvSpPr>
          <p:cNvPr id="88" name="content.2.title"/>
          <p:cNvSpPr/>
          <p:nvPr/>
        </p:nvSpPr>
        <p:spPr>
          <a:xfrm>
            <a:off x="64753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提升思维能力</a:t>
            </a:r>
            <a:endParaRPr lang="en-US" sz="1800" b="0" strike="noStrike" spc="-1">
              <a:solidFill>
                <a:srgbClr val="000000"/>
              </a:solidFill>
              <a:latin typeface="Arial"/>
            </a:endParaRPr>
          </a:p>
        </p:txBody>
      </p:sp>
      <p:sp>
        <p:nvSpPr>
          <p:cNvPr id="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激发创造力</a:t>
            </a:r>
            <a:endParaRPr lang="en-US" sz="1400" b="0" strike="noStrike" spc="-1">
              <a:solidFill>
                <a:srgbClr val="000000"/>
              </a:solidFill>
              <a:latin typeface="Arial"/>
            </a:endParaRPr>
          </a:p>
        </p:txBody>
      </p:sp>
      <p:sp>
        <p:nvSpPr>
          <p:cNvPr id="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培养创新意识</a:t>
            </a:r>
            <a:endParaRPr lang="en-US" sz="1800" b="0" strike="noStrike" spc="-1">
              <a:solidFill>
                <a:srgbClr val="000000"/>
              </a:solidFill>
              <a:latin typeface="Arial"/>
            </a:endParaRPr>
          </a:p>
        </p:txBody>
      </p:sp>
      <p:sp>
        <p:nvSpPr>
          <p:cNvPr id="91" name="content.4.subtitle"/>
          <p:cNvSpPr/>
          <p:nvPr/>
        </p:nvSpPr>
        <p:spPr>
          <a:xfrm>
            <a:off x="89686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提升综合能力</a:t>
            </a:r>
            <a:endParaRPr lang="en-US" sz="1400" b="0" strike="noStrike" spc="-1">
              <a:solidFill>
                <a:srgbClr val="000000"/>
              </a:solidFill>
              <a:latin typeface="Arial"/>
            </a:endParaRPr>
          </a:p>
        </p:txBody>
      </p:sp>
      <p:sp>
        <p:nvSpPr>
          <p:cNvPr id="92" name="content.4.title"/>
          <p:cNvSpPr/>
          <p:nvPr/>
        </p:nvSpPr>
        <p:spPr>
          <a:xfrm>
            <a:off x="896868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促进联想能力</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读书活动的可持续性</a:t>
            </a:r>
            <a:endParaRPr lang="en-US" sz="3600" b="0" strike="noStrike" spc="-1">
              <a:solidFill>
                <a:schemeClr val="dk1"/>
              </a:solidFill>
              <a:latin typeface="Arial"/>
            </a:endParaRPr>
          </a:p>
        </p:txBody>
      </p:sp>
      <p:sp>
        <p:nvSpPr>
          <p:cNvPr id="9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9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建立读书俱乐部</a:t>
            </a:r>
            <a:endParaRPr lang="en-US" sz="2000" b="0" strike="noStrike" spc="-1">
              <a:solidFill>
                <a:srgbClr val="000000"/>
              </a:solidFill>
              <a:latin typeface="Arial"/>
            </a:endParaRPr>
          </a:p>
        </p:txBody>
      </p:sp>
      <p:sp>
        <p:nvSpPr>
          <p:cNvPr id="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设立阅读挑战计划</a:t>
            </a:r>
            <a:endParaRPr lang="en-US" sz="2000" b="0" strike="noStrike" spc="-1">
              <a:solidFill>
                <a:srgbClr val="000000"/>
              </a:solidFill>
              <a:latin typeface="Arial"/>
            </a:endParaRPr>
          </a:p>
        </p:txBody>
      </p:sp>
      <p:sp>
        <p:nvSpPr>
          <p:cNvPr id="1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定期举办读书分享会</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专题讲座和讨论会</a:t>
            </a:r>
            <a:endParaRPr lang="en-US" sz="1800" b="0" strike="noStrike" spc="-1">
              <a:solidFill>
                <a:srgbClr val="000000"/>
              </a:solidFill>
              <a:latin typeface="Arial"/>
            </a:endParaRPr>
          </a:p>
        </p:txBody>
      </p:sp>
      <p:sp>
        <p:nvSpPr>
          <p:cNvPr id="105"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邀请专家学者进行讲座，引导思考</a:t>
            </a:r>
            <a:endParaRPr lang="en-US" sz="12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阅读挑战赛和竞赛</a:t>
            </a:r>
            <a:endParaRPr lang="en-US" sz="1800" b="0" strike="noStrike" spc="-1">
              <a:solidFill>
                <a:srgbClr val="000000"/>
              </a:solidFill>
              <a:latin typeface="Arial"/>
            </a:endParaRPr>
          </a:p>
        </p:txBody>
      </p:sp>
      <p:sp>
        <p:nvSpPr>
          <p:cNvPr id="108"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设置阅读目标，激发学生参与</a:t>
            </a:r>
            <a:endParaRPr lang="en-US" sz="12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读书分享会和读书马拉松</a:t>
            </a:r>
            <a:endParaRPr lang="en-US" sz="1800" b="0" strike="noStrike" spc="-1">
              <a:solidFill>
                <a:srgbClr val="000000"/>
              </a:solidFill>
              <a:latin typeface="Arial"/>
            </a:endParaRPr>
          </a:p>
        </p:txBody>
      </p:sp>
      <p:sp>
        <p:nvSpPr>
          <p:cNvPr id="111"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分享阅读心得，提高阅读效率</a:t>
            </a:r>
            <a:endParaRPr lang="en-US" sz="1200" b="0" strike="noStrike" spc="-1">
              <a:solidFill>
                <a:srgbClr val="000000"/>
              </a:solidFill>
              <a:latin typeface="Arial"/>
            </a:endParaRPr>
          </a:p>
        </p:txBody>
      </p:sp>
      <p:sp>
        <p:nvSpPr>
          <p:cNvPr id="112" name="PlaceHolder 1"/>
          <p:cNvSpPr>
            <a:spLocks noGrp="1"/>
          </p:cNvSpPr>
          <p:nvPr>
            <p:ph type="title" idx="4294967295"/>
          </p:nvPr>
        </p:nvSpPr>
        <p:spPr>
          <a:xfrm>
            <a:off x="332640" y="360000"/>
            <a:ext cx="104670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如何设计吸引人的读书活动</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主题阅读推荐</a:t>
            </a:r>
            <a:endParaRPr lang="en-US" sz="1800" b="0" strike="noStrike" spc="-1">
              <a:solidFill>
                <a:srgbClr val="000000"/>
              </a:solidFill>
              <a:latin typeface="Arial"/>
            </a:endParaRPr>
          </a:p>
        </p:txBody>
      </p:sp>
      <p:sp>
        <p:nvSpPr>
          <p:cNvPr id="115"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根据不同主题推荐相关书籍</a:t>
            </a:r>
            <a:endParaRPr lang="en-US" sz="1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7"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青少年读书活动的开展不仅可以激发学生的学习兴趣，培养他们的综合能力，更能让他们在阅读中收获快乐与成长。持续推动读书活动，助力青少年健康成长。</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青少年读书活动方案的设计与实施</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87500"/>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设置读书活动的目标与意义</a:t>
            </a:r>
            <a:endParaRPr lang="en-US" sz="3600" b="0" strike="noStrike" spc="-1">
              <a:solidFill>
                <a:schemeClr val="dk1"/>
              </a:solidFill>
              <a:latin typeface="Arial"/>
            </a:endParaRPr>
          </a:p>
        </p:txBody>
      </p:sp>
      <p:sp>
        <p:nvSpPr>
          <p:cNvPr id="122"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在设计青少年读书活动方案时，首先需要明确活动的目标与意义。参与人数和参与率的提高可以衡量活动的影响力，阅读量和阅读类型的统计可以帮助衡量活动的质量。同时，了解如何利用阅读成果以及活动对参与者产生的积极影响也是设计活动方案的重要考量。</a:t>
            </a:r>
            <a:endParaRPr lang="en-US" sz="16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设置读书活动的目标与意义</a:t>
            </a:r>
            <a:endParaRPr lang="en-US" sz="3600" b="0" strike="noStrike" spc="-1">
              <a:solidFill>
                <a:schemeClr val="dk1"/>
              </a:solidFill>
              <a:latin typeface="Arial"/>
            </a:endParaRPr>
          </a:p>
        </p:txBody>
      </p:sp>
      <p:sp>
        <p:nvSpPr>
          <p:cNvPr id="124"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衡量活动影响力</a:t>
            </a:r>
            <a:endParaRPr lang="en-US" sz="1400" b="0" strike="noStrike" spc="-1">
              <a:solidFill>
                <a:srgbClr val="000000"/>
              </a:solidFill>
              <a:latin typeface="Arial"/>
            </a:endParaRPr>
          </a:p>
        </p:txBody>
      </p:sp>
      <p:sp>
        <p:nvSpPr>
          <p:cNvPr id="12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参与人数和参与率</a:t>
            </a:r>
            <a:endParaRPr lang="en-US" sz="1800" b="0" strike="noStrike" spc="-1">
              <a:solidFill>
                <a:srgbClr val="000000"/>
              </a:solidFill>
              <a:latin typeface="Arial"/>
            </a:endParaRPr>
          </a:p>
        </p:txBody>
      </p:sp>
      <p:sp>
        <p:nvSpPr>
          <p:cNvPr id="126"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统计活动质量</a:t>
            </a:r>
            <a:endParaRPr lang="en-US" sz="1400" b="0" strike="noStrike" spc="-1">
              <a:solidFill>
                <a:srgbClr val="000000"/>
              </a:solidFill>
              <a:latin typeface="Arial"/>
            </a:endParaRPr>
          </a:p>
        </p:txBody>
      </p:sp>
      <p:sp>
        <p:nvSpPr>
          <p:cNvPr id="127" name="content.2.title"/>
          <p:cNvSpPr/>
          <p:nvPr/>
        </p:nvSpPr>
        <p:spPr>
          <a:xfrm>
            <a:off x="64753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阅读量和阅读类型</a:t>
            </a:r>
            <a:endParaRPr lang="en-US" sz="1800" b="0" strike="noStrike" spc="-1">
              <a:solidFill>
                <a:srgbClr val="000000"/>
              </a:solidFill>
              <a:latin typeface="Arial"/>
            </a:endParaRPr>
          </a:p>
        </p:txBody>
      </p:sp>
      <p:sp>
        <p:nvSpPr>
          <p:cNvPr id="12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促进参与者成长</a:t>
            </a:r>
            <a:endParaRPr lang="en-US" sz="1400" b="0" strike="noStrike" spc="-1">
              <a:solidFill>
                <a:srgbClr val="000000"/>
              </a:solidFill>
              <a:latin typeface="Arial"/>
            </a:endParaRPr>
          </a:p>
        </p:txBody>
      </p:sp>
      <p:sp>
        <p:nvSpPr>
          <p:cNvPr id="12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利用阅读成果的方式</a:t>
            </a:r>
            <a:endParaRPr lang="en-US" sz="1800" b="0" strike="noStrike" spc="-1">
              <a:solidFill>
                <a:srgbClr val="000000"/>
              </a:solidFill>
              <a:latin typeface="Arial"/>
            </a:endParaRPr>
          </a:p>
        </p:txBody>
      </p:sp>
      <p:sp>
        <p:nvSpPr>
          <p:cNvPr id="130" name="content.4.subtitle"/>
          <p:cNvSpPr/>
          <p:nvPr/>
        </p:nvSpPr>
        <p:spPr>
          <a:xfrm>
            <a:off x="89686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评估活动效果</a:t>
            </a:r>
            <a:endParaRPr lang="en-US" sz="1400" b="0" strike="noStrike" spc="-1">
              <a:solidFill>
                <a:srgbClr val="000000"/>
              </a:solidFill>
              <a:latin typeface="Arial"/>
            </a:endParaRPr>
          </a:p>
        </p:txBody>
      </p:sp>
      <p:sp>
        <p:nvSpPr>
          <p:cNvPr id="131" name="content.4.title"/>
          <p:cNvSpPr/>
          <p:nvPr/>
        </p:nvSpPr>
        <p:spPr>
          <a:xfrm>
            <a:off x="896868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对参与者的影响</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5229360" y="85788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200" b="1" strike="noStrike" spc="299">
                <a:solidFill>
                  <a:schemeClr val="dk1"/>
                </a:solidFill>
                <a:latin typeface="Arial"/>
                <a:ea typeface="微软雅黑"/>
              </a:rPr>
              <a:t>制定读书活动的内容和形式</a:t>
            </a:r>
            <a:endParaRPr lang="en-US" sz="3200" b="0" strike="noStrike" spc="-1">
              <a:solidFill>
                <a:srgbClr val="000000"/>
              </a:solidFill>
              <a:latin typeface="Arial"/>
            </a:endParaRPr>
          </a:p>
        </p:txBody>
      </p:sp>
      <p:sp>
        <p:nvSpPr>
          <p:cNvPr id="134" name="content"/>
          <p:cNvSpPr/>
          <p:nvPr/>
        </p:nvSpPr>
        <p:spPr>
          <a:xfrm>
            <a:off x="4089240" y="2215440"/>
            <a:ext cx="50486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000" b="0" strike="noStrike" spc="148">
                <a:solidFill>
                  <a:schemeClr val="dk1"/>
                </a:solidFill>
                <a:latin typeface="Arial"/>
                <a:ea typeface="微软雅黑"/>
              </a:rPr>
              <a:t>为了确保青少年读书活动的成功，必须细致制定活动的内容和形式。选择适合青少年的阅读材料至关重要，设计各种形式的活动环节可以增加趣味性。同时，合理安排时间和地点、招募和培训工作人员也是必不可少的步骤。</a:t>
            </a:r>
            <a:endParaRPr lang="en-US" sz="20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制定读书活动的内容和形式</a:t>
            </a:r>
            <a:endParaRPr lang="en-US" sz="3600" b="0" strike="noStrike" spc="-1">
              <a:solidFill>
                <a:schemeClr val="dk1"/>
              </a:solidFill>
              <a:latin typeface="Arial"/>
            </a:endParaRPr>
          </a:p>
        </p:txBody>
      </p:sp>
      <p:sp>
        <p:nvSpPr>
          <p:cNvPr id="137"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关注读者兴趣</a:t>
            </a:r>
            <a:endParaRPr lang="en-US" sz="1400" b="0" strike="noStrike" spc="-1">
              <a:solidFill>
                <a:srgbClr val="000000"/>
              </a:solidFill>
              <a:latin typeface="Arial"/>
            </a:endParaRPr>
          </a:p>
        </p:txBody>
      </p:sp>
      <p:sp>
        <p:nvSpPr>
          <p:cNvPr id="13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选择适合青少年的阅读材料</a:t>
            </a:r>
            <a:endParaRPr lang="en-US" sz="1800" b="0" strike="noStrike" spc="-1">
              <a:solidFill>
                <a:srgbClr val="000000"/>
              </a:solidFill>
              <a:latin typeface="Arial"/>
            </a:endParaRPr>
          </a:p>
        </p:txBody>
      </p:sp>
      <p:sp>
        <p:nvSpPr>
          <p:cNvPr id="139"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提升活动趣味性</a:t>
            </a:r>
            <a:endParaRPr lang="en-US" sz="1400" b="0" strike="noStrike" spc="-1">
              <a:solidFill>
                <a:srgbClr val="000000"/>
              </a:solidFill>
              <a:latin typeface="Arial"/>
            </a:endParaRPr>
          </a:p>
        </p:txBody>
      </p:sp>
      <p:sp>
        <p:nvSpPr>
          <p:cNvPr id="140" name="content.2.title"/>
          <p:cNvSpPr/>
          <p:nvPr/>
        </p:nvSpPr>
        <p:spPr>
          <a:xfrm>
            <a:off x="64753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设计各种形式的活动环节</a:t>
            </a:r>
            <a:endParaRPr lang="en-US" sz="1800" b="0" strike="noStrike" spc="-1">
              <a:solidFill>
                <a:srgbClr val="000000"/>
              </a:solidFill>
              <a:latin typeface="Arial"/>
            </a:endParaRPr>
          </a:p>
        </p:txBody>
      </p:sp>
      <p:sp>
        <p:nvSpPr>
          <p:cNvPr id="14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确保活动顺利进行</a:t>
            </a:r>
            <a:endParaRPr lang="en-US" sz="1400" b="0" strike="noStrike" spc="-1">
              <a:solidFill>
                <a:srgbClr val="000000"/>
              </a:solidFill>
              <a:latin typeface="Arial"/>
            </a:endParaRPr>
          </a:p>
        </p:txBody>
      </p:sp>
      <p:sp>
        <p:nvSpPr>
          <p:cNvPr id="14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安排时间和地点</a:t>
            </a:r>
            <a:endParaRPr lang="en-US" sz="1800" b="0" strike="noStrike" spc="-1">
              <a:solidFill>
                <a:srgbClr val="000000"/>
              </a:solidFill>
              <a:latin typeface="Arial"/>
            </a:endParaRPr>
          </a:p>
        </p:txBody>
      </p:sp>
      <p:sp>
        <p:nvSpPr>
          <p:cNvPr id="143" name="content.4.subtitle"/>
          <p:cNvSpPr/>
          <p:nvPr/>
        </p:nvSpPr>
        <p:spPr>
          <a:xfrm>
            <a:off x="89686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保障活动质量</a:t>
            </a:r>
            <a:endParaRPr lang="en-US" sz="1400" b="0" strike="noStrike" spc="-1">
              <a:solidFill>
                <a:srgbClr val="000000"/>
              </a:solidFill>
              <a:latin typeface="Arial"/>
            </a:endParaRPr>
          </a:p>
        </p:txBody>
      </p:sp>
      <p:sp>
        <p:nvSpPr>
          <p:cNvPr id="144" name="content.4.title"/>
          <p:cNvSpPr/>
          <p:nvPr/>
        </p:nvSpPr>
        <p:spPr>
          <a:xfrm>
            <a:off x="896868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招募和培训工作人员</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宣传和推广读书活动</a:t>
            </a:r>
            <a:endParaRPr lang="en-US" sz="3600" b="0" strike="noStrike" spc="-1">
              <a:solidFill>
                <a:schemeClr val="dk1"/>
              </a:solidFill>
              <a:latin typeface="Arial"/>
            </a:endParaRPr>
          </a:p>
        </p:txBody>
      </p:sp>
      <p:sp>
        <p:nvSpPr>
          <p:cNvPr id="146"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提高活动知名度</a:t>
            </a:r>
            <a:endParaRPr lang="en-US" sz="1400" b="0" strike="noStrike" spc="-1">
              <a:solidFill>
                <a:srgbClr val="000000"/>
              </a:solidFill>
              <a:latin typeface="Arial"/>
            </a:endParaRPr>
          </a:p>
        </p:txBody>
      </p:sp>
      <p:sp>
        <p:nvSpPr>
          <p:cNvPr id="147"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制作宣传海报和视频</a:t>
            </a:r>
            <a:endParaRPr lang="en-US" sz="2000" b="0" strike="noStrike" spc="-1">
              <a:solidFill>
                <a:srgbClr val="000000"/>
              </a:solidFill>
              <a:latin typeface="Arial"/>
            </a:endParaRPr>
          </a:p>
        </p:txBody>
      </p:sp>
      <p:sp>
        <p:nvSpPr>
          <p:cNvPr id="14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增加活动吸引力</a:t>
            </a:r>
            <a:endParaRPr lang="en-US" sz="1400" b="0" strike="noStrike" spc="-1">
              <a:solidFill>
                <a:srgbClr val="000000"/>
              </a:solidFill>
              <a:latin typeface="Arial"/>
            </a:endParaRPr>
          </a:p>
        </p:txBody>
      </p:sp>
      <p:sp>
        <p:nvSpPr>
          <p:cNvPr id="15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邀请名人或作家参与</a:t>
            </a:r>
            <a:endParaRPr lang="en-US" sz="2000" b="0" strike="noStrike" spc="-1">
              <a:solidFill>
                <a:srgbClr val="000000"/>
              </a:solidFill>
              <a:latin typeface="Arial"/>
            </a:endParaRPr>
          </a:p>
        </p:txBody>
      </p:sp>
      <p:sp>
        <p:nvSpPr>
          <p:cNvPr id="15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扩大活动影响力</a:t>
            </a:r>
            <a:endParaRPr lang="en-US" sz="1400" b="0" strike="noStrike" spc="-1">
              <a:solidFill>
                <a:srgbClr val="000000"/>
              </a:solidFill>
              <a:latin typeface="Arial"/>
            </a:endParaRPr>
          </a:p>
        </p:txBody>
      </p:sp>
      <p:sp>
        <p:nvSpPr>
          <p:cNvPr id="15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利用社交媒体传播</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组织活动过程中的管理</a:t>
            </a:r>
            <a:endParaRPr lang="en-US" sz="1800" b="0" strike="noStrike" spc="-1">
              <a:solidFill>
                <a:srgbClr val="000000"/>
              </a:solidFill>
              <a:latin typeface="Arial"/>
            </a:endParaRPr>
          </a:p>
        </p:txBody>
      </p:sp>
      <p:sp>
        <p:nvSpPr>
          <p:cNvPr id="157"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指导参与者进行活动</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处理突发事件</a:t>
            </a:r>
            <a:endParaRPr lang="en-US" sz="1200" b="0" strike="noStrike" spc="-1">
              <a:solidFill>
                <a:srgbClr val="000000"/>
              </a:solidFill>
              <a:latin typeface="Arial"/>
            </a:endParaRPr>
          </a:p>
        </p:txBody>
      </p:sp>
      <p:sp>
        <p:nvSpPr>
          <p:cNvPr id="15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收集参与者反馈和建议</a:t>
            </a:r>
            <a:endParaRPr lang="en-US" sz="1800" b="0" strike="noStrike" spc="-1">
              <a:solidFill>
                <a:srgbClr val="000000"/>
              </a:solidFill>
              <a:latin typeface="Arial"/>
            </a:endParaRPr>
          </a:p>
        </p:txBody>
      </p:sp>
      <p:sp>
        <p:nvSpPr>
          <p:cNvPr id="160"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了解参与者的感受</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收集改进建议</a:t>
            </a:r>
            <a:endParaRPr lang="en-US" sz="1200" b="0" strike="noStrike" spc="-1">
              <a:solidFill>
                <a:srgbClr val="000000"/>
              </a:solidFill>
              <a:latin typeface="Arial"/>
            </a:endParaRPr>
          </a:p>
        </p:txBody>
      </p:sp>
      <p:sp>
        <p:nvSpPr>
          <p:cNvPr id="16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对活动的效果进行评估和总结</a:t>
            </a:r>
            <a:endParaRPr lang="en-US" sz="1800" b="0" strike="noStrike" spc="-1">
              <a:solidFill>
                <a:srgbClr val="000000"/>
              </a:solidFill>
              <a:latin typeface="Arial"/>
            </a:endParaRPr>
          </a:p>
        </p:txBody>
      </p:sp>
      <p:sp>
        <p:nvSpPr>
          <p:cNvPr id="163"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分析活动数据</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总结活动经验</a:t>
            </a:r>
            <a:endParaRPr lang="en-US" sz="1200" b="0" strike="noStrike" spc="-1">
              <a:solidFill>
                <a:srgbClr val="000000"/>
              </a:solidFill>
              <a:latin typeface="Arial"/>
            </a:endParaRPr>
          </a:p>
        </p:txBody>
      </p:sp>
      <p:sp>
        <p:nvSpPr>
          <p:cNvPr id="164" name="PlaceHolder 1"/>
          <p:cNvSpPr>
            <a:spLocks noGrp="1"/>
          </p:cNvSpPr>
          <p:nvPr>
            <p:ph type="title" idx="4294967295"/>
          </p:nvPr>
        </p:nvSpPr>
        <p:spPr>
          <a:xfrm>
            <a:off x="332640" y="360000"/>
            <a:ext cx="104670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实施读书活动并监督评估</a:t>
            </a:r>
            <a:endParaRPr lang="en-US" sz="3600" b="0" strike="noStrike" spc="-1">
              <a:solidFill>
                <a:schemeClr val="dk1"/>
              </a:solidFill>
              <a:latin typeface="Arial"/>
            </a:endParaRPr>
          </a:p>
        </p:txBody>
      </p:sp>
      <p:sp>
        <p:nvSpPr>
          <p:cNvPr id="16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进行活动前的准备工作</a:t>
            </a:r>
            <a:endParaRPr lang="en-US" sz="1800" b="0" strike="noStrike" spc="-1">
              <a:solidFill>
                <a:srgbClr val="000000"/>
              </a:solidFill>
              <a:latin typeface="Arial"/>
            </a:endParaRPr>
          </a:p>
        </p:txBody>
      </p:sp>
      <p:sp>
        <p:nvSpPr>
          <p:cNvPr id="167"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确定活动流程和安排</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准备活动所需材料</a:t>
            </a:r>
            <a:endParaRPr lang="en-US" sz="1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青少年读书活动的案例分析</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5229360" y="85788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200" b="1" strike="noStrike" spc="299">
                <a:solidFill>
                  <a:schemeClr val="dk1"/>
                </a:solidFill>
                <a:latin typeface="Arial"/>
                <a:ea typeface="微软雅黑"/>
              </a:rPr>
              <a:t>针对不同年龄段的读书活动案例分享</a:t>
            </a:r>
            <a:endParaRPr lang="en-US" sz="3200" b="0" strike="noStrike" spc="-1">
              <a:solidFill>
                <a:srgbClr val="000000"/>
              </a:solidFill>
              <a:latin typeface="Arial"/>
            </a:endParaRPr>
          </a:p>
        </p:txBody>
      </p:sp>
      <p:sp>
        <p:nvSpPr>
          <p:cNvPr id="173" name="content"/>
          <p:cNvSpPr/>
          <p:nvPr/>
        </p:nvSpPr>
        <p:spPr>
          <a:xfrm>
            <a:off x="4089240" y="2215440"/>
            <a:ext cx="50486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000" b="0" strike="noStrike" spc="148">
                <a:solidFill>
                  <a:schemeClr val="dk1"/>
                </a:solidFill>
                <a:latin typeface="Arial"/>
                <a:ea typeface="微软雅黑"/>
              </a:rPr>
              <a:t>针对不同年龄段的读书活动可以有多种形式。小学生可以举办阅读节目，让他们通过表演、阅读比赛等形式培养阅读兴趣。初中生可以推行课外阅读计划，激发他们的阅读热情。高中生可参加读书分享会，分享彼此的阅读感悟。而大学生可以组织读书马拉松活动，促进他们形成良好的阅读习惯。</a:t>
            </a:r>
            <a:endParaRPr lang="en-US" sz="20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读书活动在学校和社区的应用实例</a:t>
            </a:r>
            <a:endParaRPr lang="en-US" sz="3600" b="0" strike="noStrike" spc="-1">
              <a:solidFill>
                <a:schemeClr val="dk1"/>
              </a:solidFill>
              <a:latin typeface="Arial"/>
            </a:endParaRPr>
          </a:p>
        </p:txBody>
      </p:sp>
      <p:sp>
        <p:nvSpPr>
          <p:cNvPr id="176"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推动学生多读好书</a:t>
            </a:r>
            <a:endParaRPr lang="en-US" sz="1400" b="0" strike="noStrike" spc="-1">
              <a:solidFill>
                <a:srgbClr val="000000"/>
              </a:solidFill>
              <a:latin typeface="Arial"/>
            </a:endParaRPr>
          </a:p>
        </p:txBody>
      </p:sp>
      <p:sp>
        <p:nvSpPr>
          <p:cNvPr id="17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学校图书馆读书推广周</a:t>
            </a:r>
            <a:endParaRPr lang="en-US" sz="1800" b="0" strike="noStrike" spc="-1">
              <a:solidFill>
                <a:srgbClr val="000000"/>
              </a:solidFill>
              <a:latin typeface="Arial"/>
            </a:endParaRPr>
          </a:p>
        </p:txBody>
      </p:sp>
      <p:sp>
        <p:nvSpPr>
          <p:cNvPr id="178"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促进社区文化交流</a:t>
            </a:r>
            <a:endParaRPr lang="en-US" sz="1400" b="0" strike="noStrike" spc="-1">
              <a:solidFill>
                <a:srgbClr val="000000"/>
              </a:solidFill>
              <a:latin typeface="Arial"/>
            </a:endParaRPr>
          </a:p>
        </p:txBody>
      </p:sp>
      <p:sp>
        <p:nvSpPr>
          <p:cNvPr id="179" name="content.2.title"/>
          <p:cNvSpPr/>
          <p:nvPr/>
        </p:nvSpPr>
        <p:spPr>
          <a:xfrm>
            <a:off x="64753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社区阅读俱乐部的组建</a:t>
            </a:r>
            <a:endParaRPr lang="en-US" sz="1800" b="0" strike="noStrike" spc="-1">
              <a:solidFill>
                <a:srgbClr val="000000"/>
              </a:solidFill>
              <a:latin typeface="Arial"/>
            </a:endParaRPr>
          </a:p>
        </p:txBody>
      </p:sp>
      <p:sp>
        <p:nvSpPr>
          <p:cNvPr id="18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提供资源支持</a:t>
            </a:r>
            <a:endParaRPr lang="en-US" sz="1400" b="0" strike="noStrike" spc="-1">
              <a:solidFill>
                <a:srgbClr val="000000"/>
              </a:solidFill>
              <a:latin typeface="Arial"/>
            </a:endParaRPr>
          </a:p>
        </p:txBody>
      </p:sp>
      <p:sp>
        <p:nvSpPr>
          <p:cNvPr id="18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企业赞助的青少年阅读活动</a:t>
            </a:r>
            <a:endParaRPr lang="en-US" sz="1800" b="0" strike="noStrike" spc="-1">
              <a:solidFill>
                <a:srgbClr val="000000"/>
              </a:solidFill>
              <a:latin typeface="Arial"/>
            </a:endParaRPr>
          </a:p>
        </p:txBody>
      </p:sp>
      <p:sp>
        <p:nvSpPr>
          <p:cNvPr id="182" name="content.4.subtitle"/>
          <p:cNvSpPr/>
          <p:nvPr/>
        </p:nvSpPr>
        <p:spPr>
          <a:xfrm>
            <a:off x="89686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推动全民阅读</a:t>
            </a:r>
            <a:endParaRPr lang="en-US" sz="1400" b="0" strike="noStrike" spc="-1">
              <a:solidFill>
                <a:srgbClr val="000000"/>
              </a:solidFill>
              <a:latin typeface="Arial"/>
            </a:endParaRPr>
          </a:p>
        </p:txBody>
      </p:sp>
      <p:sp>
        <p:nvSpPr>
          <p:cNvPr id="183" name="content.4.title"/>
          <p:cNvSpPr/>
          <p:nvPr/>
        </p:nvSpPr>
        <p:spPr>
          <a:xfrm>
            <a:off x="896868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政府主导的青少年读书节活动</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青少年读书活动对个人成长的影响</a:t>
            </a:r>
            <a:endParaRPr lang="en-US" sz="3600" b="0" strike="noStrike" spc="-1">
              <a:solidFill>
                <a:schemeClr val="dk1"/>
              </a:solidFill>
              <a:latin typeface="Arial"/>
            </a:endParaRPr>
          </a:p>
        </p:txBody>
      </p:sp>
      <p:sp>
        <p:nvSpPr>
          <p:cNvPr id="185" name="content.1.subtitle"/>
          <p:cNvSpPr/>
          <p:nvPr/>
        </p:nvSpPr>
        <p:spPr>
          <a:xfrm>
            <a:off x="127764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拓展知识面</a:t>
            </a:r>
            <a:endParaRPr lang="en-US" sz="1400" b="0" strike="noStrike" spc="-1">
              <a:solidFill>
                <a:srgbClr val="000000"/>
              </a:solidFill>
              <a:latin typeface="Arial"/>
            </a:endParaRPr>
          </a:p>
        </p:txBody>
      </p:sp>
      <p:sp>
        <p:nvSpPr>
          <p:cNvPr id="1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提升阅读能力和水平</a:t>
            </a:r>
            <a:endParaRPr lang="en-US" sz="1800" b="0" strike="noStrike" spc="-1">
              <a:solidFill>
                <a:srgbClr val="000000"/>
              </a:solidFill>
              <a:latin typeface="Arial"/>
            </a:endParaRPr>
          </a:p>
        </p:txBody>
      </p:sp>
      <p:sp>
        <p:nvSpPr>
          <p:cNvPr id="187" name="content.2.subtitle"/>
          <p:cNvSpPr/>
          <p:nvPr/>
        </p:nvSpPr>
        <p:spPr>
          <a:xfrm>
            <a:off x="6474600" y="37789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培养乐观心态</a:t>
            </a:r>
            <a:endParaRPr lang="en-US" sz="1400" b="0" strike="noStrike" spc="-1">
              <a:solidFill>
                <a:srgbClr val="000000"/>
              </a:solidFill>
              <a:latin typeface="Arial"/>
            </a:endParaRPr>
          </a:p>
        </p:txBody>
      </p:sp>
      <p:sp>
        <p:nvSpPr>
          <p:cNvPr id="188" name="content.2.title"/>
          <p:cNvSpPr/>
          <p:nvPr/>
        </p:nvSpPr>
        <p:spPr>
          <a:xfrm>
            <a:off x="647532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塑造积极的人生态度</a:t>
            </a:r>
            <a:endParaRPr lang="en-US" sz="1800" b="0" strike="noStrike" spc="-1">
              <a:solidFill>
                <a:srgbClr val="000000"/>
              </a:solidFill>
              <a:latin typeface="Arial"/>
            </a:endParaRPr>
          </a:p>
        </p:txBody>
      </p:sp>
      <p:sp>
        <p:nvSpPr>
          <p:cNvPr id="1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关注社会问题</a:t>
            </a:r>
            <a:endParaRPr lang="en-US" sz="1400" b="0" strike="noStrike" spc="-1">
              <a:solidFill>
                <a:srgbClr val="000000"/>
              </a:solidFill>
              <a:latin typeface="Arial"/>
            </a:endParaRPr>
          </a:p>
        </p:txBody>
      </p:sp>
      <p:sp>
        <p:nvSpPr>
          <p:cNvPr id="1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增强社会责任感</a:t>
            </a:r>
            <a:endParaRPr lang="en-US" sz="1800" b="0" strike="noStrike" spc="-1">
              <a:solidFill>
                <a:srgbClr val="000000"/>
              </a:solidFill>
              <a:latin typeface="Arial"/>
            </a:endParaRPr>
          </a:p>
        </p:txBody>
      </p:sp>
      <p:sp>
        <p:nvSpPr>
          <p:cNvPr id="191" name="content.4.subtitle"/>
          <p:cNvSpPr/>
          <p:nvPr/>
        </p:nvSpPr>
        <p:spPr>
          <a:xfrm>
            <a:off x="89686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提升协作能力</a:t>
            </a:r>
            <a:endParaRPr lang="en-US" sz="1400" b="0" strike="noStrike" spc="-1">
              <a:solidFill>
                <a:srgbClr val="000000"/>
              </a:solidFill>
              <a:latin typeface="Arial"/>
            </a:endParaRPr>
          </a:p>
        </p:txBody>
      </p:sp>
      <p:sp>
        <p:nvSpPr>
          <p:cNvPr id="192" name="content.4.title"/>
          <p:cNvSpPr/>
          <p:nvPr/>
        </p:nvSpPr>
        <p:spPr>
          <a:xfrm>
            <a:off x="896868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培养团队合作精神</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title"/>
          <p:cNvSpPr/>
          <p:nvPr/>
        </p:nvSpPr>
        <p:spPr>
          <a:xfrm>
            <a:off x="5229360" y="85788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200" b="1" strike="noStrike" spc="299">
                <a:solidFill>
                  <a:schemeClr val="dk1"/>
                </a:solidFill>
                <a:latin typeface="Arial"/>
                <a:ea typeface="微软雅黑"/>
              </a:rPr>
              <a:t>读书活动在青少年成长中的作用和意义</a:t>
            </a:r>
            <a:endParaRPr lang="en-US" sz="3200" b="0" strike="noStrike" spc="-1">
              <a:solidFill>
                <a:srgbClr val="000000"/>
              </a:solidFill>
              <a:latin typeface="Arial"/>
            </a:endParaRPr>
          </a:p>
        </p:txBody>
      </p:sp>
      <p:sp>
        <p:nvSpPr>
          <p:cNvPr id="195" name="content"/>
          <p:cNvSpPr/>
          <p:nvPr/>
        </p:nvSpPr>
        <p:spPr>
          <a:xfrm>
            <a:off x="4089240" y="2215440"/>
            <a:ext cx="50486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000" b="0" strike="noStrike" spc="148">
                <a:solidFill>
                  <a:schemeClr val="dk1"/>
                </a:solidFill>
                <a:latin typeface="Arial"/>
                <a:ea typeface="微软雅黑"/>
              </a:rPr>
              <a:t>读书活动不仅提升青少年的阅读能力，还能培养批判性思维，增强自我反思与表达能力。同时，读书活动还可以拓展他们的文化视野，促进跨界学习和思维碰撞，为他们未来的发展打下良好基础。</a:t>
            </a:r>
            <a:endParaRPr lang="en-US" sz="2000" b="0" strike="noStrike" spc="-1">
              <a:solidFill>
                <a:srgbClr val="000000"/>
              </a:solidFill>
              <a:latin typeface="Arial"/>
            </a:endParaRPr>
          </a:p>
        </p:txBody>
      </p:sp>
      <p:sp>
        <p:nvSpPr>
          <p:cNvPr id="1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初中生课外阅读计划</a:t>
            </a:r>
            <a:endParaRPr lang="en-US" sz="1800" b="0" strike="noStrike" spc="-1">
              <a:solidFill>
                <a:srgbClr val="000000"/>
              </a:solidFill>
              <a:latin typeface="Arial"/>
            </a:endParaRPr>
          </a:p>
        </p:txBody>
      </p:sp>
      <p:sp>
        <p:nvSpPr>
          <p:cNvPr id="199"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拓展知识面</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培养独立思考能力</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提高学业成绩</a:t>
            </a:r>
            <a:endParaRPr lang="en-US" sz="1200" b="0" strike="noStrike" spc="-1">
              <a:solidFill>
                <a:srgbClr val="000000"/>
              </a:solidFill>
              <a:latin typeface="Arial"/>
            </a:endParaRPr>
          </a:p>
        </p:txBody>
      </p:sp>
      <p:sp>
        <p:nvSpPr>
          <p:cNvPr id="20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高中生读书分享会</a:t>
            </a:r>
            <a:endParaRPr lang="en-US" sz="1800" b="0" strike="noStrike" spc="-1">
              <a:solidFill>
                <a:srgbClr val="000000"/>
              </a:solidFill>
              <a:latin typeface="Arial"/>
            </a:endParaRPr>
          </a:p>
        </p:txBody>
      </p:sp>
      <p:sp>
        <p:nvSpPr>
          <p:cNvPr id="202"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分享阅读感悟</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交流文学心得</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启发人生思考</a:t>
            </a:r>
            <a:endParaRPr lang="en-US" sz="1200" b="0" strike="noStrike" spc="-1">
              <a:solidFill>
                <a:srgbClr val="000000"/>
              </a:solidFill>
              <a:latin typeface="Arial"/>
            </a:endParaRPr>
          </a:p>
        </p:txBody>
      </p:sp>
      <p:sp>
        <p:nvSpPr>
          <p:cNvPr id="20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大学生读书马拉松活动</a:t>
            </a:r>
            <a:endParaRPr lang="en-US" sz="1800" b="0" strike="noStrike" spc="-1">
              <a:solidFill>
                <a:srgbClr val="000000"/>
              </a:solidFill>
              <a:latin typeface="Arial"/>
            </a:endParaRPr>
          </a:p>
        </p:txBody>
      </p:sp>
      <p:sp>
        <p:nvSpPr>
          <p:cNvPr id="205"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培养阅读兴趣</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促进全民阅读</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提升综合素质</a:t>
            </a:r>
            <a:endParaRPr lang="en-US" sz="1200" b="0" strike="noStrike" spc="-1">
              <a:solidFill>
                <a:srgbClr val="000000"/>
              </a:solidFill>
              <a:latin typeface="Arial"/>
            </a:endParaRPr>
          </a:p>
        </p:txBody>
      </p:sp>
      <p:sp>
        <p:nvSpPr>
          <p:cNvPr id="206" name="PlaceHolder 1"/>
          <p:cNvSpPr>
            <a:spLocks noGrp="1"/>
          </p:cNvSpPr>
          <p:nvPr>
            <p:ph type="title" idx="4294967295"/>
          </p:nvPr>
        </p:nvSpPr>
        <p:spPr>
          <a:xfrm>
            <a:off x="332640" y="360000"/>
            <a:ext cx="104670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读书活动案例分析</a:t>
            </a:r>
            <a:endParaRPr lang="en-US" sz="3600" b="0" strike="noStrike" spc="-1">
              <a:solidFill>
                <a:schemeClr val="dk1"/>
              </a:solidFill>
              <a:latin typeface="Arial"/>
            </a:endParaRPr>
          </a:p>
        </p:txBody>
      </p:sp>
      <p:sp>
        <p:nvSpPr>
          <p:cNvPr id="20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小学生阅读节目</a:t>
            </a:r>
            <a:endParaRPr lang="en-US" sz="1800" b="0" strike="noStrike" spc="-1">
              <a:solidFill>
                <a:srgbClr val="000000"/>
              </a:solidFill>
              <a:latin typeface="Arial"/>
            </a:endParaRPr>
          </a:p>
        </p:txBody>
      </p:sp>
      <p:sp>
        <p:nvSpPr>
          <p:cNvPr id="209"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培养孩子的表达能力</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激发对文学的兴趣</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促进家庭阅读氛围</a:t>
            </a:r>
            <a:endParaRPr lang="en-US" sz="1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211"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青少年读书活动是促进青少年全面发展的重要途径，通过开展各类读书活动，可以为青少年的成长提供更多的机会和平台，帮助他们培养良好的阅读习惯，拓展视野，增进情感交流，促进自我完善。</a:t>
            </a:r>
            <a:endParaRPr lang="en-US" sz="16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https://d.book118.com/047033155201006052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144</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青少年读书活动方案</vt:lpstr>
      <vt:lpstr>目录</vt:lpstr>
      <vt:lpstr>第1章 青少年读书活动的重要性</vt:lpstr>
      <vt:lpstr> </vt:lpstr>
      <vt:lpstr>读书活动对青少年的益处</vt:lpstr>
      <vt:lpstr>读书活动的可持续性</vt:lpstr>
      <vt:lpstr>如何设计吸引人的读书活动</vt:lpstr>
      <vt:lpstr>结语</vt:lpstr>
      <vt:lpstr>第2章 青少年读书活动方案的设计与实施</vt:lpstr>
      <vt:lpstr>设置读书活动的目标与意义</vt:lpstr>
      <vt:lpstr>设置读书活动的目标与意义</vt:lpstr>
      <vt:lpstr> </vt:lpstr>
      <vt:lpstr>制定读书活动的内容和形式</vt:lpstr>
      <vt:lpstr>宣传和推广读书活动</vt:lpstr>
      <vt:lpstr>实施读书活动并监督评估</vt:lpstr>
      <vt:lpstr>第3章 青少年读书活动的案例分析</vt:lpstr>
      <vt:lpstr> </vt:lpstr>
      <vt:lpstr>读书活动在学校和社区的应用实例</vt:lpstr>
      <vt:lpstr>青少年读书活动对个人成长的影响</vt:lpstr>
      <vt:lpstr> </vt:lpstr>
      <vt:lpstr>读书活动案例分析</vt:lpstr>
      <vt:lpstr>结尾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2024-09-26T16:11:28.067</cp:lastPrinted>
  <dcterms:created xsi:type="dcterms:W3CDTF">2024-09-26T08:11:28Z</dcterms:created>
  <dcterms:modified xsi:type="dcterms:W3CDTF">2024-09-26T08:11:30Z</dcterms:modified>
</cp:coreProperties>
</file>