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B653036-764B-4E03-AF68-A020BF35C5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9FDFB19-AE6F-4F73-ACCF-C974F118FC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1A667C2-F023-47F3-B24C-447FD54D29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CCB47FD-8C60-4877-821A-90D07A7282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F59713D-BE02-40E5-959A-B2EB946B152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86CBF5F-C257-430F-8A4B-757D21FEEAB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59C6A10-31C5-484B-A41D-700961CDF1C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F05CE48-D524-45CE-8163-13D6C1D190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A3E1B31-68C7-4BA5-AC48-5A749A980D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5015E5-AE8E-403F-8652-24C1DC762E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F855E8-1D9A-4B38-9EB7-5985A350EE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47043124115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5315495" y="927427"/>
            <a:ext cx="812800" cy="731520"/>
          </a:xfrm>
          <a:prstGeom prst="rect">
            <a:avLst/>
          </a:prstGeom>
        </p:spPr>
      </p:pic>
      <p:sp>
        <p:nvSpPr>
          <p:cNvPr id="3" name="AutoShape 3"/>
          <p:cNvSpPr/>
          <p:nvPr/>
        </p:nvSpPr>
        <p:spPr>
          <a:xfrm rot="2657183">
            <a:off x="7142739" y="769563"/>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685974">
            <a:off x="6633365" y="506931"/>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685974">
            <a:off x="7446339" y="236818"/>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685974">
            <a:off x="11517212" y="2896896"/>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685974">
            <a:off x="6777271" y="3320747"/>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3"/>
          <a:stretch>
            <a:fillRect/>
          </a:stretch>
        </p:blipFill>
        <p:spPr>
          <a:xfrm flipH="1">
            <a:off x="8211116" y="641491"/>
            <a:ext cx="3983355" cy="5732145"/>
          </a:xfrm>
          <a:prstGeom prst="rect">
            <a:avLst/>
          </a:prstGeom>
        </p:spPr>
      </p:pic>
      <p:sp>
        <p:nvSpPr>
          <p:cNvPr id="9" name="AutoShape 9"/>
          <p:cNvSpPr/>
          <p:nvPr/>
        </p:nvSpPr>
        <p:spPr>
          <a:xfrm rot="2657183">
            <a:off x="11213724" y="770198"/>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2685974">
            <a:off x="10704350" y="507566"/>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2685974">
            <a:off x="11517324" y="237453"/>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4" y="6381115"/>
            <a:ext cx="12195175" cy="4768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2004898" y="5075611"/>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1575">
                <a:solidFill>
                  <a:schemeClr val="accent1">
                    <a:alpha val="100000"/>
                  </a:schemeClr>
                </a:solidFill>
                <a:latin typeface="Microsoft Yahei"/>
                <a:ea typeface="Microsoft Yahei"/>
                <a:cs typeface="Microsoft Yahei"/>
              </a:rPr>
              <a:t>汇报人：xxx</a:t>
            </a:r>
          </a:p>
        </p:txBody>
      </p:sp>
      <p:sp>
        <p:nvSpPr>
          <p:cNvPr id="14" name="TextBox 14"/>
          <p:cNvSpPr txBox="1"/>
          <p:nvPr/>
        </p:nvSpPr>
        <p:spPr>
          <a:xfrm>
            <a:off x="4760192" y="5075611"/>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500">
                <a:solidFill>
                  <a:schemeClr val="accent1">
                    <a:alpha val="100000"/>
                  </a:schemeClr>
                </a:solidFill>
                <a:latin typeface="Microsoft Yahei"/>
                <a:ea typeface="Microsoft Yahei"/>
                <a:cs typeface="Microsoft Yahei"/>
              </a:rPr>
              <a:t>2023-12-30</a:t>
            </a:r>
          </a:p>
        </p:txBody>
      </p:sp>
      <p:sp>
        <p:nvSpPr>
          <p:cNvPr id="15" name="TextBox 15"/>
          <p:cNvSpPr txBox="1"/>
          <p:nvPr/>
        </p:nvSpPr>
        <p:spPr>
          <a:xfrm>
            <a:off x="931384" y="1759797"/>
            <a:ext cx="7657616" cy="2750967"/>
          </a:xfrm>
          <a:prstGeom prst="rect">
            <a:avLst/>
          </a:prstGeom>
        </p:spPr>
        <p:txBody>
          <a:bodyPr vert="horz" wrap="square" lIns="114300" tIns="57150" rIns="114300" bIns="5715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b="1">
                <a:solidFill>
                  <a:schemeClr val="accent1">
                    <a:alpha val="100000"/>
                  </a:schemeClr>
                </a:solidFill>
                <a:latin typeface="Microsoft Yahei"/>
                <a:ea typeface="Microsoft Yahei"/>
                <a:cs typeface="Microsoft Yahei"/>
              </a:rPr>
              <a:t>《中国慢性诱导性荨麻疹诊治专家</a:t>
            </a:r>
          </a:p>
          <a:p>
            <a:pPr algn="ctr">
              <a:lnSpc>
                <a:spcPct val="120000"/>
              </a:lnSpc>
              <a:spcBef>
                <a:spcPct val="0"/>
              </a:spcBef>
            </a:pPr>
            <a:r>
              <a:rPr lang="en-US" sz="3600" b="1">
                <a:solidFill>
                  <a:schemeClr val="accent1">
                    <a:alpha val="100000"/>
                  </a:schemeClr>
                </a:solidFill>
                <a:latin typeface="Microsoft Yahei"/>
                <a:ea typeface="Microsoft Yahei"/>
                <a:cs typeface="Microsoft Yahei"/>
              </a:rPr>
              <a:t>共识（2023版）》解读</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sp>
        <p:nvSpPr>
          <p:cNvPr id="4" name="AutoShape 4"/>
          <p:cNvSpPr/>
          <p:nvPr/>
        </p:nvSpPr>
        <p:spPr>
          <a:xfrm>
            <a:off x="-704" y="6381115"/>
            <a:ext cx="12195175" cy="476885"/>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42202" y="3100183"/>
            <a:ext cx="3335655" cy="624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724">
                <a:solidFill>
                  <a:schemeClr val="accent1">
                    <a:alpha val="100000"/>
                  </a:schemeClr>
                </a:solidFill>
                <a:latin typeface="微软雅黑"/>
                <a:ea typeface="微软雅黑"/>
                <a:cs typeface="微软雅黑"/>
              </a:rPr>
              <a:t>Contents</a:t>
            </a:r>
          </a:p>
        </p:txBody>
      </p:sp>
      <p:sp>
        <p:nvSpPr>
          <p:cNvPr id="6" name="TextBox 6"/>
          <p:cNvSpPr txBox="1"/>
          <p:nvPr/>
        </p:nvSpPr>
        <p:spPr>
          <a:xfrm>
            <a:off x="742202" y="2288631"/>
            <a:ext cx="3335655" cy="1005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chemeClr val="accent1">
                    <a:alpha val="100000"/>
                  </a:schemeClr>
                </a:solidFill>
                <a:latin typeface="微软雅黑"/>
                <a:ea typeface="微软雅黑"/>
                <a:cs typeface="微软雅黑"/>
              </a:rPr>
              <a:t>目录</a:t>
            </a:r>
          </a:p>
        </p:txBody>
      </p:sp>
      <p:sp>
        <p:nvSpPr>
          <p:cNvPr id="7" name="TextBox 7"/>
          <p:cNvSpPr txBox="1"/>
          <p:nvPr/>
        </p:nvSpPr>
        <p:spPr>
          <a:xfrm>
            <a:off x="4912220" y="714964"/>
            <a:ext cx="5606620"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慢性诱导性荨麻疹概述</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治疗方法及推荐意见</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患者管理与教育建议</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未来展望与挑战</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总结与致谢</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01</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9110" y="1433724"/>
            <a:ext cx="674481" cy="674481"/>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5954" y="1531301"/>
            <a:ext cx="468663" cy="468663"/>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50313" y="5750483"/>
            <a:ext cx="363278" cy="363278"/>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851612" y="2027330"/>
            <a:ext cx="10894" cy="4074239"/>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cxnSp>
        <p:nvCxnSpPr>
          <p:cNvPr id="6" name="Connector 6"/>
          <p:cNvCxnSpPr/>
          <p:nvPr/>
        </p:nvCxnSpPr>
        <p:spPr>
          <a:xfrm flipH="1">
            <a:off x="851612" y="6101568"/>
            <a:ext cx="3028272" cy="0"/>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1104617" y="2410655"/>
            <a:ext cx="2995145" cy="303618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荨麻疹是一种常见的皮肤病，严重影响患者的生活质量。近年来，随着对荨麻疹发病机制研究的深入，新的治疗方法和药物不断涌现，为荨麻疹的诊治提供了更多的选择。</a:t>
            </a:r>
          </a:p>
        </p:txBody>
      </p:sp>
      <p:sp>
        <p:nvSpPr>
          <p:cNvPr id="8" name="AutoShape 8"/>
          <p:cNvSpPr/>
          <p:nvPr/>
        </p:nvSpPr>
        <p:spPr>
          <a:xfrm>
            <a:off x="4090774"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187618"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401977"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4403275" y="2027330"/>
            <a:ext cx="10894" cy="4074239"/>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12" name="Connector 12"/>
          <p:cNvCxnSpPr/>
          <p:nvPr/>
        </p:nvCxnSpPr>
        <p:spPr>
          <a:xfrm flipH="1">
            <a:off x="4403275" y="6101568"/>
            <a:ext cx="3028272"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3" name="TextBox 13"/>
          <p:cNvSpPr txBox="1"/>
          <p:nvPr/>
        </p:nvSpPr>
        <p:spPr>
          <a:xfrm>
            <a:off x="4656281" y="2410655"/>
            <a:ext cx="2995145" cy="34350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然而，目前临床上对于慢性诱导性荨麻疹的诊治仍存在诸多争议和困惑。为了规范慢性诱导性荨麻疹的诊治流程，提高临床医生的诊疗水平，中国皮肤科专家制定了《中国慢性诱导性荨麻疹诊治专家共识（2023版）》。</a:t>
            </a:r>
          </a:p>
        </p:txBody>
      </p:sp>
      <p:sp>
        <p:nvSpPr>
          <p:cNvPr id="14" name="AutoShape 14"/>
          <p:cNvSpPr/>
          <p:nvPr/>
        </p:nvSpPr>
        <p:spPr>
          <a:xfrm>
            <a:off x="7855770" y="1433724"/>
            <a:ext cx="674481" cy="674481"/>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52615" y="1531301"/>
            <a:ext cx="468663" cy="468663"/>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8166974" y="5750483"/>
            <a:ext cx="363278" cy="363278"/>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8168272" y="2027330"/>
            <a:ext cx="10894" cy="4074239"/>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cxnSp>
        <p:nvCxnSpPr>
          <p:cNvPr id="18" name="Connector 18"/>
          <p:cNvCxnSpPr/>
          <p:nvPr/>
        </p:nvCxnSpPr>
        <p:spPr>
          <a:xfrm flipH="1">
            <a:off x="8168272" y="6101568"/>
            <a:ext cx="3028272" cy="0"/>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19" name="TextBox 19"/>
          <p:cNvSpPr txBox="1"/>
          <p:nvPr/>
        </p:nvSpPr>
        <p:spPr>
          <a:xfrm>
            <a:off x="8348613" y="2410655"/>
            <a:ext cx="2995145" cy="34350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该共识的制定对于指导临床医生正确诊断和治疗慢性诱导性荨麻疹具有重要意义，有助于提高患者的治疗效果和生活质量。</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共识背景与意义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a:off x="916780" y="4201877"/>
            <a:ext cx="10213108" cy="0"/>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2187305" y="3956762"/>
            <a:ext cx="490229" cy="49022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285351" y="4054808"/>
            <a:ext cx="294138" cy="294138"/>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78219" y="3956762"/>
            <a:ext cx="490229" cy="49022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888549" y="4690831"/>
            <a:ext cx="348659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目前，全球范围内慢性诱导性荨麻疹的发病率逐年上升，且治疗难度较大。因此，对于该疾病的规范诊治显得尤为重要。</a:t>
            </a:r>
          </a:p>
        </p:txBody>
      </p:sp>
      <p:sp>
        <p:nvSpPr>
          <p:cNvPr id="7" name="AutoShape 7"/>
          <p:cNvSpPr/>
          <p:nvPr/>
        </p:nvSpPr>
        <p:spPr>
          <a:xfrm>
            <a:off x="9371589" y="3956762"/>
            <a:ext cx="490229" cy="49022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847668" y="4026211"/>
            <a:ext cx="351331" cy="351331"/>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469635" y="4054808"/>
            <a:ext cx="294138" cy="29413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689125" y="4690831"/>
            <a:ext cx="348659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荨麻疹是一种以风团和血管性水肿为特征的皮肤病，常伴有瘙痒。根据病程可分为急性和慢性两种，其中慢性荨麻疹病程超过6周。</a:t>
            </a:r>
          </a:p>
        </p:txBody>
      </p:sp>
      <p:sp>
        <p:nvSpPr>
          <p:cNvPr id="11" name="TextBox 11"/>
          <p:cNvSpPr txBox="1"/>
          <p:nvPr/>
        </p:nvSpPr>
        <p:spPr>
          <a:xfrm>
            <a:off x="4401959" y="4690831"/>
            <a:ext cx="348659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慢性荨麻疹可进一步分为慢性自发性荨麻疹和慢性诱导性荨麻疹。慢性诱导性荨麻疹是指在特定诱因下反复发作的荨麻疹，诱因包括物理因素、药物、食物等。</a:t>
            </a:r>
          </a:p>
        </p:txBody>
      </p:sp>
      <p:pic>
        <p:nvPicPr>
          <p:cNvPr id="12" name="Picture 12"/>
          <p:cNvPicPr>
            <a:picLocks noChangeAspect="1"/>
          </p:cNvPicPr>
          <p:nvPr/>
        </p:nvPicPr>
        <p:blipFill>
          <a:blip r:embed="rId2"/>
          <a:srcRect t="4762" b="4762"/>
          <a:stretch>
            <a:fillRect/>
          </a:stretch>
        </p:blipFill>
        <p:spPr>
          <a:xfrm>
            <a:off x="734949" y="1334615"/>
            <a:ext cx="3413760" cy="2316480"/>
          </a:xfrm>
          <a:prstGeom prst="rect">
            <a:avLst/>
          </a:prstGeom>
        </p:spPr>
      </p:pic>
      <p:pic>
        <p:nvPicPr>
          <p:cNvPr id="13" name="Picture 13"/>
          <p:cNvPicPr>
            <a:picLocks noChangeAspect="1"/>
          </p:cNvPicPr>
          <p:nvPr/>
        </p:nvPicPr>
        <p:blipFill>
          <a:blip r:embed="rId3"/>
          <a:srcRect t="4762" b="4762"/>
          <a:stretch>
            <a:fillRect/>
          </a:stretch>
        </p:blipFill>
        <p:spPr>
          <a:xfrm>
            <a:off x="4316454" y="1334615"/>
            <a:ext cx="3413760" cy="2316480"/>
          </a:xfrm>
          <a:prstGeom prst="rect">
            <a:avLst/>
          </a:prstGeom>
        </p:spPr>
      </p:pic>
      <p:pic>
        <p:nvPicPr>
          <p:cNvPr id="14" name="Picture 14"/>
          <p:cNvPicPr>
            <a:picLocks noChangeAspect="1"/>
          </p:cNvPicPr>
          <p:nvPr/>
        </p:nvPicPr>
        <p:blipFill>
          <a:blip r:embed="rId4"/>
          <a:srcRect t="4762" b="4762"/>
          <a:stretch>
            <a:fillRect/>
          </a:stretch>
        </p:blipFill>
        <p:spPr>
          <a:xfrm>
            <a:off x="7897958" y="1334615"/>
            <a:ext cx="3413760" cy="2316480"/>
          </a:xfrm>
          <a:prstGeom prst="rect">
            <a:avLst/>
          </a:prstGeom>
        </p:spPr>
      </p:pic>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荨麻疹概述及现状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216578"/>
            <a:ext cx="0" cy="5645486"/>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873196" y="1466458"/>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581544"/>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443018"/>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60801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20143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36643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95985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512485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92658" y="1638090"/>
            <a:ext cx="8708491"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《中国慢性诱导性荨麻疹诊治专家共识（2023版）》旨在为临床医生提供慢性诱导性荨麻疹的规范化诊治建议。</a:t>
            </a:r>
          </a:p>
        </p:txBody>
      </p:sp>
      <p:sp>
        <p:nvSpPr>
          <p:cNvPr id="12" name="AutoShape 12"/>
          <p:cNvSpPr/>
          <p:nvPr/>
        </p:nvSpPr>
        <p:spPr>
          <a:xfrm>
            <a:off x="873196" y="320143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88282" y="331652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73196" y="495985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88282" y="507494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2322285" y="5154931"/>
            <a:ext cx="8849237"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同时，该共识还有助于推动慢性诱导性荨麻疹相关领域的研究和发展，促进学术交流与合作，为更多患者带来福音。</a:t>
            </a:r>
          </a:p>
        </p:txBody>
      </p:sp>
      <p:sp>
        <p:nvSpPr>
          <p:cNvPr id="17" name="TextBox 17"/>
          <p:cNvSpPr txBox="1"/>
          <p:nvPr/>
        </p:nvSpPr>
        <p:spPr>
          <a:xfrm>
            <a:off x="2332022" y="3396511"/>
            <a:ext cx="8829763"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通过该共识，临床医生可以更加深入地了解慢性诱导性荨麻疹的发病机制、临床表现、诊断和治疗等方面的知识，从而提高对该疾病的认知水平和诊疗能力。</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专家共识目的与作用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02</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慢性诱导性荨麻疹概述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慢性诱导性荨麻疹是一种由各种物理、化学、生物等刺激因素引起的慢性皮肤病，以皮肤风团和（或）血管性水肿为特征，伴有瘙痒。</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根据刺激因素的不同，慢性诱导性荨麻疹可分为物理性荨麻疹（如寒冷性荨麻疹、热性荨麻疹等）、化学性荨麻疹（如接触性荨麻疹）和生物性荨麻疹（如水源性荨麻疹）等。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发病原因</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慢性诱导性荨麻疹的发病原因复杂多样，可能与遗传、免疫、环境等多种因素有关。其中，物理、化学、生物等刺激因素是主要的诱发因素。</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发病机制</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慢性诱导性荨麻疹的发病机制尚未完全明确，目前认为主要涉及肥大细胞活化、释放组胺等炎性介质，导致血管扩张、通透性增加和炎症细胞浸润等病理生理过程。</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0000" r="20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发病原因及机制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慢性诱导性荨麻疹的临床表现多样，主要表现为皮肤风团和（或）血管性水肿，伴有瘙痒。风团可大可小，形态各异，持续时间不等。部分患者还可出现全身症状，如发热、关节痛等。</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诊断依据</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慢性诱导性荨麻疹的诊断主要依据临床表现和病史。医生需详细询问患者的病史，了解刺激因素的种类、接触时间和频率等，同时结合皮肤风团和瘙痒等典型临床表现进行诊断。必要时可进行相关实验室检查，如血常规、过敏原检测等，以排除其他疾病的可能性。</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临床表现</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临床表现与诊断依据</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03</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治疗方法及推荐意见</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尽量避免已知的诱发因素，如物理刺激、食物过敏等。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避免诱发因素</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1708" r="1170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健康教育</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4375" b="143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心理支持</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对患者进行荨麻疹相关知识的教育，提高其对疾病的认知和自我管理能力。</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关注患者的心理健康，提供必要的心理支持和辅导。</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一般治疗原则与建议</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667" r="14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一线治疗药物</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首选第二代非镇静抗组胺药，如氯雷他定、西替利嗪等。</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二线治疗药物</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对于一线治疗无效的患者，可考虑使用免疫抑制剂、生物制剂等药物。</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注意事项</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在使用药物治疗时，需关注药物的不良反应和禁忌症，避免不当用药。</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药物选择及使用注意事项</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https://d.book118.com/047043124115006036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2024-09-11T14:33:14.827</cp:lastPrinted>
  <dcterms:created xsi:type="dcterms:W3CDTF">2024-09-11T06:33:14Z</dcterms:created>
  <dcterms:modified xsi:type="dcterms:W3CDTF">2024-09-11T06:33:16Z</dcterms:modified>
</cp:coreProperties>
</file>