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 ContentType="application/msword"/>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CB116C-01BA-4C4E-8D41-3B7F0F09A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4120D-6E1F-491D-9E28-3055CE218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32498C-2F98-46A5-B5ED-5CE959334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B14EEB-D9B5-45C8-B4A0-09410898E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47ECA4-A2D5-41EC-A7AC-9EB6E77682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42ECC0-38C0-4753-BE9A-BF3AE4CAAA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383AB3-0BD1-41B6-B4CF-BB175C3B85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92496-9AEC-421C-9643-3C27244501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C70979-202D-40AE-903E-12A9B4119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943A4-034D-4E92-B265-B443FCBBD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1FCA2-AE6B-407E-8B17-A1F0E1307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grpSp>
        <p:nvGrpSpPr>
          <p:cNvPr id="52226" name=""/>
          <p:cNvGrpSpPr/>
          <p:nvPr/>
        </p:nvGrpSpPr>
        <p:grpSpPr>
          <a:xfrm>
            <a:off x="0" y="0"/>
            <a:ext cx="9144000" cy="6858000"/>
            <a:chExt cx="5760" cy="4320"/>
          </a:xfrm>
        </p:grpSpPr>
        <p:sp>
          <p:nvSpPr>
            <p:cNvPr id="52227" name=""/>
            <p:cNvSpPr/>
            <p:nvPr/>
          </p:nvSpPr>
          <p:spPr bwMode="hidden">
            <a:xfrm>
              <a:off x="0" y="0"/>
              <a:ext cx="2208" cy="4320"/>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2400">
                <a:latin typeface="Times New Roman" pitchFamily="18" charset="0"/>
              </a:endParaRPr>
            </a:p>
          </p:txBody>
        </p:sp>
        <p:sp>
          <p:nvSpPr>
            <p:cNvPr id="52228" name=""/>
            <p:cNvSpPr/>
            <p:nvPr/>
          </p:nvSpPr>
          <p:spPr bwMode="hidden">
            <a:xfrm>
              <a:off x="1081" y="1065"/>
              <a:ext cx="4679" cy="1596"/>
            </a:xfrm>
            <a:prstGeom prst="rect">
              <a:avLst/>
            </a:pr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grpSp>
          <p:nvGrpSpPr>
            <p:cNvPr id="52229" name=""/>
            <p:cNvGrpSpPr/>
            <p:nvPr/>
          </p:nvGrpSpPr>
          <p:grpSpPr>
            <a:xfrm>
              <a:off x="0" y="672"/>
              <a:ext cx="1806" cy="1989"/>
              <a:chOff x="0" y="672"/>
              <a:chExt cx="1806" cy="1989"/>
            </a:xfrm>
          </p:grpSpPr>
          <p:sp>
            <p:nvSpPr>
              <p:cNvPr id="52230" name=""/>
              <p:cNvSpPr/>
              <p:nvPr/>
            </p:nvSpPr>
            <p:spPr>
              <a:xfrm>
                <a:off x="361" y="2257"/>
                <a:ext cx="363" cy="404"/>
              </a:xfrm>
              <a:prstGeom prst="rect">
                <a:avLst/>
              </a:prstGeom>
              <a:solidFill>
                <a:schemeClr val="accent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1" name=""/>
              <p:cNvSpPr/>
              <p:nvPr/>
            </p:nvSpPr>
            <p:spPr>
              <a:xfrm>
                <a:off x="1081" y="1065"/>
                <a:ext cx="362" cy="405"/>
              </a:xfrm>
              <a:prstGeom prst="rect">
                <a:avLst/>
              </a:prstGeom>
              <a:solidFill>
                <a:schemeClr val="folHlink"/>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2" name=""/>
              <p:cNvSpPr/>
              <p:nvPr/>
            </p:nvSpPr>
            <p:spPr>
              <a:xfrm>
                <a:off x="1437" y="672"/>
                <a:ext cx="369" cy="400"/>
              </a:xfrm>
              <a:prstGeom prst="rect">
                <a:avLst/>
              </a:prstGeom>
              <a:solidFill>
                <a:schemeClr val="folHlink"/>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3" name=""/>
              <p:cNvSpPr/>
              <p:nvPr/>
            </p:nvSpPr>
            <p:spPr>
              <a:xfrm>
                <a:off x="719" y="2257"/>
                <a:ext cx="368" cy="404"/>
              </a:xfrm>
              <a:prstGeom prst="rect">
                <a:avLst/>
              </a:pr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4" name=""/>
              <p:cNvSpPr/>
              <p:nvPr/>
            </p:nvSpPr>
            <p:spPr>
              <a:xfrm>
                <a:off x="1437" y="1065"/>
                <a:ext cx="369" cy="405"/>
              </a:xfrm>
              <a:prstGeom prst="rect">
                <a:avLst/>
              </a:prstGeom>
              <a:solidFill>
                <a:schemeClr val="accent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5" name=""/>
              <p:cNvSpPr/>
              <p:nvPr/>
            </p:nvSpPr>
            <p:spPr>
              <a:xfrm>
                <a:off x="719" y="1464"/>
                <a:ext cx="368" cy="399"/>
              </a:xfrm>
              <a:prstGeom prst="rect">
                <a:avLst/>
              </a:prstGeom>
              <a:solidFill>
                <a:schemeClr val="folHlink"/>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6" name=""/>
              <p:cNvSpPr/>
              <p:nvPr/>
            </p:nvSpPr>
            <p:spPr>
              <a:xfrm>
                <a:off x="0" y="1464"/>
                <a:ext cx="367" cy="399"/>
              </a:xfrm>
              <a:prstGeom prst="rect">
                <a:avLst/>
              </a:pr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7" name=""/>
              <p:cNvSpPr/>
              <p:nvPr/>
            </p:nvSpPr>
            <p:spPr>
              <a:xfrm>
                <a:off x="1081" y="1464"/>
                <a:ext cx="362" cy="399"/>
              </a:xfrm>
              <a:prstGeom prst="rect">
                <a:avLst/>
              </a:prstGeom>
              <a:solidFill>
                <a:schemeClr val="accent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8" name=""/>
              <p:cNvSpPr/>
              <p:nvPr/>
            </p:nvSpPr>
            <p:spPr>
              <a:xfrm>
                <a:off x="361" y="1857"/>
                <a:ext cx="363" cy="406"/>
              </a:xfrm>
              <a:prstGeom prst="rect">
                <a:avLst/>
              </a:prstGeom>
              <a:solidFill>
                <a:schemeClr val="folHlink"/>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2239" name=""/>
              <p:cNvSpPr/>
              <p:nvPr/>
            </p:nvSpPr>
            <p:spPr>
              <a:xfrm>
                <a:off x="719" y="1857"/>
                <a:ext cx="368" cy="406"/>
              </a:xfrm>
              <a:prstGeom prst="rect">
                <a:avLst/>
              </a:prstGeom>
              <a:solidFill>
                <a:schemeClr val="accent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grpSp>
      </p:grpSp>
      <p:sp>
        <p:nvSpPr>
          <p:cNvPr id="52240" name=""/>
          <p:cNvSpPr/>
          <p:nvPr>
            <p:ph type="dt" sz="half" idx="2"/>
          </p:nvPr>
        </p:nvSpPr>
        <p:spPr>
          <a:xfrm>
            <a:off x="457200" y="6248400"/>
            <a:ext cx="2133600" cy="457200"/>
          </a:xfrm>
          <a:prstGeom prst="rect">
            <a:avLst/>
          </a:prstGeom>
          <a:noFill/>
          <a:ln>
            <a:noFill/>
            <a:miter lim="800000"/>
          </a:ln>
        </p:spPr>
        <p:txBody>
          <a:bodyPr anchor="b" anchorCtr="0"/>
          <a:lstStyle/>
          <a:p>
            <a:pPr lvl="0"/>
            <a:fld id="{9F3E71A3-D6A6-415E-A71F-C3639E4E99E1}" type="datetime1">
              <a:rPr sz="1200"/>
              <a:t>*</a:t>
            </a:fld>
            <a:endParaRPr sz="1200"/>
          </a:p>
        </p:txBody>
      </p:sp>
      <p:sp>
        <p:nvSpPr>
          <p:cNvPr id="52241" name=""/>
          <p:cNvSpPr/>
          <p:nvPr>
            <p:ph type="ftr" sz="quarter" idx="3"/>
          </p:nvPr>
        </p:nvSpPr>
        <p:spPr>
          <a:xfrm>
            <a:off x="3124200" y="6248400"/>
            <a:ext cx="2895600" cy="457200"/>
          </a:xfrm>
          <a:prstGeom prst="rect">
            <a:avLst/>
          </a:prstGeom>
          <a:noFill/>
          <a:ln>
            <a:noFill/>
            <a:miter lim="800000"/>
          </a:ln>
        </p:spPr>
        <p:txBody>
          <a:bodyPr anchor="b" anchorCtr="0"/>
          <a:lstStyle/>
          <a:p>
            <a:pPr lvl="0" algn="ctr"/>
            <a:fld id="{99DDBAFF-0F93-4330-B0E6-38BA0017DDBE}" type="footer">
              <a:rPr sz="1200"/>
              <a:t>*</a:t>
            </a:fld>
            <a:endParaRPr sz="1200"/>
          </a:p>
        </p:txBody>
      </p:sp>
      <p:sp>
        <p:nvSpPr>
          <p:cNvPr id="52242" name=""/>
          <p:cNvSpPr/>
          <p:nvPr>
            <p:ph type="sldNum" sz="quarter" idx="4"/>
          </p:nvPr>
        </p:nvSpPr>
        <p:spPr>
          <a:xfrm>
            <a:off x="6553200" y="6248400"/>
            <a:ext cx="2133600" cy="457200"/>
          </a:xfrm>
          <a:prstGeom prst="rect">
            <a:avLst/>
          </a:prstGeom>
          <a:noFill/>
          <a:ln>
            <a:noFill/>
            <a:miter lim="800000"/>
          </a:ln>
        </p:spPr>
        <p:txBody>
          <a:bodyPr anchor="b" anchorCtr="0"/>
          <a:lstStyle/>
          <a:p>
            <a:pPr lvl="0" algn="r"/>
            <a:fld id="{C6A74CC6-9B42-45E0-9C9F-452D8681F910}" type="slidenum">
              <a:rPr sz="1200">
                <a:latin typeface="Arial Black" pitchFamily="34" charset="0"/>
              </a:rPr>
              <a:t>*</a:t>
            </a:fld>
            <a:endParaRPr sz="1200">
              <a:latin typeface="Arial Black" pitchFamily="34" charset="0"/>
            </a:endParaRPr>
          </a:p>
        </p:txBody>
      </p:sp>
      <p:sp>
        <p:nvSpPr>
          <p:cNvPr id="52243" name=""/>
          <p:cNvSpPr/>
          <p:nvPr>
            <p:ph type="ctrTitle"/>
          </p:nvPr>
        </p:nvSpPr>
        <p:spPr>
          <a:xfrm>
            <a:off x="2971800" y="1828800"/>
            <a:ext cx="6019800" cy="22098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5000" b="0" i="0" u="none" baseline="0">
                <a:solidFill>
                  <a:srgbClr val="FFFFFF"/>
                </a:solidFill>
                <a:latin typeface="Arial" pitchFamily="34" charset="0"/>
                <a:ea typeface="宋体" pitchFamily="2" charset="-122"/>
              </a:defRPr>
            </a:lvl1pPr>
          </a:lstStyle>
          <a:p>
            <a:pPr lvl="0"/>
            <a:r>
              <a:t>单击此处编辑母版标题样式</a:t>
            </a:r>
          </a:p>
        </p:txBody>
      </p:sp>
      <p:sp>
        <p:nvSpPr>
          <p:cNvPr id="52244" name=""/>
          <p:cNvSpPr/>
          <p:nvPr>
            <p:ph type="subTitle" idx="1"/>
          </p:nvPr>
        </p:nvSpPr>
        <p:spPr>
          <a:xfrm>
            <a:off x="2971800" y="4267200"/>
            <a:ext cx="6019800" cy="17526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
                <a:schemeClr val="bg2"/>
              </a:buClr>
              <a:buSzPct val="75000"/>
              <a:buFont typeface="Wingdings" pitchFamily="2" charset="2"/>
              <a:buNone/>
              <a:defRPr kumimoji="0" lang="zh-CN" altLang="en-US" sz="34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
                <a:schemeClr val="accent2"/>
              </a:buClr>
              <a:buSzPct val="80000"/>
              <a:buFont typeface="Wingdings" pitchFamily="2" charset="2"/>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bg2"/>
              </a:buClr>
              <a:buSzPct val="65000"/>
              <a:buFont typeface="Wingdings" pitchFamily="2" charset="2"/>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
                <a:schemeClr val="accent2"/>
              </a:buClr>
              <a:buSzPct val="70000"/>
              <a:buFont typeface="Wingdings" pitchFamily="2" charset="2"/>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bg2"/>
              </a:buClr>
              <a:buSzTx/>
              <a:buFont typeface="Wingdings" pitchFamily="2" charset="2"/>
              <a:buNone/>
              <a:defRPr kumimoji="0" lang="zh-CN" altLang="en-US" sz="2000" b="0" i="0" u="none" baseline="0">
                <a:solidFill>
                  <a:schemeClr val="tx1"/>
                </a:solidFill>
                <a:latin typeface="Arial" pitchFamily="34" charset="0"/>
                <a:ea typeface="宋体" pitchFamily="2" charset="-122"/>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1E986B28-C4D5-4D48-A7D6-3AA6E6879B28}" type="datetime1">
              <a:rPr sz="1200"/>
              <a:t>*</a:t>
            </a:fld>
            <a:endParaRPr sz="1200"/>
          </a:p>
        </p:txBody>
      </p:sp>
      <p:sp>
        <p:nvSpPr>
          <p:cNvPr id="5" name="Footer Placeholder 4"/>
          <p:cNvSpPr>
            <a:spLocks noGrp="1"/>
          </p:cNvSpPr>
          <p:nvPr>
            <p:ph type="ftr" sz="quarter" idx="3"/>
          </p:nvPr>
        </p:nvSpPr>
        <p:spPr/>
        <p:txBody>
          <a:bodyPr/>
          <a:lstStyle/>
          <a:p>
            <a:pPr lvl="0" algn="ctr"/>
            <a:fld id="{7CC1C1C0-4A34-417A-B078-0A01593DD9DF}" type="footer">
              <a:rPr sz="1200"/>
              <a:t>*</a:t>
            </a:fld>
            <a:endParaRPr sz="1200"/>
          </a:p>
        </p:txBody>
      </p:sp>
      <p:sp>
        <p:nvSpPr>
          <p:cNvPr id="6" name="Slide Number Placeholder 5"/>
          <p:cNvSpPr>
            <a:spLocks noGrp="1"/>
          </p:cNvSpPr>
          <p:nvPr>
            <p:ph type="sldNum" sz="quarter" idx="4"/>
          </p:nvPr>
        </p:nvSpPr>
        <p:spPr/>
        <p:txBody>
          <a:bodyPr/>
          <a:lstStyle/>
          <a:p>
            <a:pPr lvl="0" algn="r"/>
            <a:fld id="{93AE1883-0942-4AA3-9DB2-9C7C3A0314B1}" type="slidenum">
              <a:rPr sz="1200">
                <a:latin typeface="Arial Black"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9799B72B-AFC5-468D-A998-CFBD26C02A0B}" type="datetime1">
              <a:rPr sz="1200"/>
              <a:t>*</a:t>
            </a:fld>
            <a:endParaRPr sz="1200"/>
          </a:p>
        </p:txBody>
      </p:sp>
      <p:sp>
        <p:nvSpPr>
          <p:cNvPr id="6" name="Footer Placeholder 5"/>
          <p:cNvSpPr>
            <a:spLocks noGrp="1"/>
          </p:cNvSpPr>
          <p:nvPr>
            <p:ph type="ftr" sz="quarter" idx="4"/>
          </p:nvPr>
        </p:nvSpPr>
        <p:spPr/>
        <p:txBody>
          <a:bodyPr/>
          <a:lstStyle/>
          <a:p>
            <a:pPr lvl="0" algn="ctr"/>
            <a:fld id="{5F8C8730-7D9B-4D2D-8A3E-19195B713F59}" type="footer">
              <a:rPr sz="1200"/>
              <a:t>*</a:t>
            </a:fld>
            <a:endParaRPr sz="1200"/>
          </a:p>
        </p:txBody>
      </p:sp>
      <p:sp>
        <p:nvSpPr>
          <p:cNvPr id="7" name="Slide Number Placeholder 6"/>
          <p:cNvSpPr>
            <a:spLocks noGrp="1"/>
          </p:cNvSpPr>
          <p:nvPr>
            <p:ph type="sldNum" sz="quarter" idx="5"/>
          </p:nvPr>
        </p:nvSpPr>
        <p:spPr/>
        <p:txBody>
          <a:bodyPr/>
          <a:lstStyle/>
          <a:p>
            <a:pPr lvl="0" algn="r"/>
            <a:fld id="{93AE1883-0942-4AA3-9DB2-9C7C3A0314B1}" type="slidenum">
              <a:rPr sz="1200">
                <a:latin typeface="Arial Black" pitchFamily="34"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5DCDA425-C044-4E8D-AC3A-E93380E4B305}" type="datetime1">
              <a:rPr sz="1200"/>
              <a:t>*</a:t>
            </a:fld>
            <a:endParaRPr sz="1200"/>
          </a:p>
        </p:txBody>
      </p:sp>
      <p:sp>
        <p:nvSpPr>
          <p:cNvPr id="3" name="Footer Placeholder 2"/>
          <p:cNvSpPr>
            <a:spLocks noGrp="1"/>
          </p:cNvSpPr>
          <p:nvPr>
            <p:ph type="ftr" sz="quarter" idx="1"/>
          </p:nvPr>
        </p:nvSpPr>
        <p:spPr/>
        <p:txBody>
          <a:bodyPr/>
          <a:lstStyle/>
          <a:p>
            <a:pPr lvl="0" algn="ctr"/>
            <a:fld id="{47A1A237-62A9-4D3E-86D9-5550C6DF6F44}" type="footer">
              <a:rPr sz="1200"/>
              <a:t>*</a:t>
            </a:fld>
            <a:endParaRPr sz="1200"/>
          </a:p>
        </p:txBody>
      </p:sp>
      <p:sp>
        <p:nvSpPr>
          <p:cNvPr id="4" name="Slide Number Placeholder 3"/>
          <p:cNvSpPr>
            <a:spLocks noGrp="1"/>
          </p:cNvSpPr>
          <p:nvPr>
            <p:ph type="sldNum" sz="quarter" idx="2"/>
          </p:nvPr>
        </p:nvSpPr>
        <p:spPr/>
        <p:txBody>
          <a:bodyPr/>
          <a:lstStyle/>
          <a:p>
            <a:pPr lvl="0" algn="r"/>
            <a:fld id="{93AE1883-0942-4AA3-9DB2-9C7C3A0314B1}" type="slidenum">
              <a:rPr sz="1200">
                <a:latin typeface="Arial Black" pitchFamily="34" charset="0"/>
              </a:rPr>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Date Placeholder 2"/>
          <p:cNvSpPr>
            <a:spLocks noGrp="1"/>
          </p:cNvSpPr>
          <p:nvPr>
            <p:ph type="dt" sz="half" idx="1"/>
          </p:nvPr>
        </p:nvSpPr>
        <p:spPr/>
        <p:txBody>
          <a:bodyPr/>
          <a:lstStyle/>
          <a:p>
            <a:pPr lvl="0"/>
            <a:fld id="{32A80EAD-8DB3-44B7-9E89-1780D8117C2D}" type="datetime1">
              <a:rPr sz="1200"/>
              <a:t>*</a:t>
            </a:fld>
            <a:endParaRPr sz="1200"/>
          </a:p>
        </p:txBody>
      </p:sp>
      <p:sp>
        <p:nvSpPr>
          <p:cNvPr id="4" name="Footer Placeholder 3"/>
          <p:cNvSpPr>
            <a:spLocks noGrp="1"/>
          </p:cNvSpPr>
          <p:nvPr>
            <p:ph type="ftr" sz="quarter" idx="2"/>
          </p:nvPr>
        </p:nvSpPr>
        <p:spPr/>
        <p:txBody>
          <a:bodyPr/>
          <a:lstStyle/>
          <a:p>
            <a:pPr lvl="0" algn="ctr"/>
            <a:fld id="{081E9BD8-05C7-4A5B-A1CD-F27669E49CE9}" type="footer">
              <a:rPr sz="1200"/>
              <a:t>*</a:t>
            </a:fld>
            <a:endParaRPr sz="1200"/>
          </a:p>
        </p:txBody>
      </p:sp>
      <p:sp>
        <p:nvSpPr>
          <p:cNvPr id="5" name="Slide Number Placeholder 4"/>
          <p:cNvSpPr>
            <a:spLocks noGrp="1"/>
          </p:cNvSpPr>
          <p:nvPr>
            <p:ph type="sldNum" sz="quarter" idx="3"/>
          </p:nvPr>
        </p:nvSpPr>
        <p:spPr/>
        <p:txBody>
          <a:bodyPr/>
          <a:lstStyle/>
          <a:p>
            <a:pPr lvl="0" algn="r"/>
            <a:fld id="{93AE1883-0942-4AA3-9DB2-9C7C3A0314B1}" type="slidenum">
              <a:rPr sz="1200">
                <a:latin typeface="Arial Black"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51202"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327811F8-18AC-4777-9461-C61FB3391174}" type="footer">
              <a:rPr sz="1200"/>
              <a:t>*</a:t>
            </a:fld>
            <a:endParaRPr sz="1200"/>
          </a:p>
        </p:txBody>
      </p:sp>
      <p:sp>
        <p:nvSpPr>
          <p:cNvPr id="51203" name=""/>
          <p:cNvSpPr/>
          <p:nvPr>
            <p:ph type="sldNum" sz="quarter" idx="4"/>
          </p:nvPr>
        </p:nvSpPr>
        <p:spPr>
          <a:xfrm>
            <a:off x="6553200" y="6248400"/>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08877C99-7156-4275-9E0F-7D36E742F9F0}" type="slidenum">
              <a:rPr sz="1200">
                <a:latin typeface="Arial Black" pitchFamily="34" charset="0"/>
              </a:rPr>
              <a:t>*</a:t>
            </a:fld>
            <a:endParaRPr sz="1200">
              <a:latin typeface="Arial Black" pitchFamily="34" charset="0"/>
            </a:endParaRPr>
          </a:p>
        </p:txBody>
      </p:sp>
      <p:grpSp>
        <p:nvGrpSpPr>
          <p:cNvPr id="51204" name=""/>
          <p:cNvGrpSpPr/>
          <p:nvPr/>
        </p:nvGrpSpPr>
        <p:grpSpPr>
          <a:xfrm>
            <a:off x="0" y="0"/>
            <a:ext cx="9144000" cy="546100"/>
            <a:chExt cx="5760" cy="344"/>
          </a:xfrm>
        </p:grpSpPr>
        <p:sp>
          <p:nvSpPr>
            <p:cNvPr id="51205" name=""/>
            <p:cNvSpPr/>
            <p:nvPr/>
          </p:nvSpPr>
          <p:spPr>
            <a:xfrm>
              <a:off x="0" y="0"/>
              <a:ext cx="180" cy="336"/>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sz="2400">
                <a:latin typeface="Times New Roman" pitchFamily="18" charset="0"/>
              </a:endParaRPr>
            </a:p>
          </p:txBody>
        </p:sp>
        <p:sp>
          <p:nvSpPr>
            <p:cNvPr id="51206" name=""/>
            <p:cNvSpPr/>
            <p:nvPr/>
          </p:nvSpPr>
          <p:spPr>
            <a:xfrm>
              <a:off x="260" y="85"/>
              <a:ext cx="5500" cy="173"/>
            </a:xfrm>
            <a:prstGeom prst="rect">
              <a:avLst/>
            </a:prstGeom>
            <a:gradFill rotWithShape="0">
              <a:gsLst>
                <a:gs pos="0">
                  <a:schemeClr val="bg2"/>
                </a:gs>
                <a:gs pos="100000">
                  <a:schemeClr val="bg1"/>
                </a:gs>
              </a:gsLst>
              <a:lin ang="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1207" name=""/>
            <p:cNvSpPr/>
            <p:nvPr/>
          </p:nvSpPr>
          <p:spPr>
            <a:xfrm>
              <a:off x="258" y="85"/>
              <a:ext cx="87" cy="89"/>
            </a:xfrm>
            <a:prstGeom prst="rect">
              <a:avLst/>
            </a:prstGeom>
            <a:solidFill>
              <a:schemeClr val="folHlink"/>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hlink"/>
                </a:solidFill>
              </a:endParaRPr>
            </a:p>
          </p:txBody>
        </p:sp>
        <p:sp>
          <p:nvSpPr>
            <p:cNvPr id="51208" name=""/>
            <p:cNvSpPr/>
            <p:nvPr/>
          </p:nvSpPr>
          <p:spPr>
            <a:xfrm>
              <a:off x="345" y="0"/>
              <a:ext cx="88" cy="87"/>
            </a:xfrm>
            <a:prstGeom prst="rect">
              <a:avLst/>
            </a:prstGeom>
            <a:solidFill>
              <a:schemeClr val="folHlink"/>
            </a:solidFill>
            <a:ln>
              <a:noFill/>
              <a:miter lim="800000"/>
            </a:ln>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hlink"/>
                </a:solidFill>
              </a:endParaRPr>
            </a:p>
          </p:txBody>
        </p:sp>
        <p:sp>
          <p:nvSpPr>
            <p:cNvPr id="51209" name=""/>
            <p:cNvSpPr/>
            <p:nvPr/>
          </p:nvSpPr>
          <p:spPr>
            <a:xfrm>
              <a:off x="345" y="85"/>
              <a:ext cx="88" cy="89"/>
            </a:xfrm>
            <a:prstGeom prst="rect">
              <a:avLst/>
            </a:prstGeom>
            <a:solidFill>
              <a:schemeClr val="accent2"/>
            </a:solidFill>
            <a:ln>
              <a:noFill/>
              <a:miter lim="800000"/>
            </a:ln>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accent2"/>
                </a:solidFill>
              </a:endParaRPr>
            </a:p>
          </p:txBody>
        </p:sp>
        <p:sp>
          <p:nvSpPr>
            <p:cNvPr id="51210" name=""/>
            <p:cNvSpPr/>
            <p:nvPr/>
          </p:nvSpPr>
          <p:spPr>
            <a:xfrm>
              <a:off x="173" y="173"/>
              <a:ext cx="86" cy="87"/>
            </a:xfrm>
            <a:prstGeom prst="rect">
              <a:avLst/>
            </a:prstGeom>
            <a:solidFill>
              <a:schemeClr val="folHlink"/>
            </a:solidFill>
            <a:ln>
              <a:noFill/>
              <a:miter lim="800000"/>
            </a:ln>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hlink"/>
                </a:solidFill>
              </a:endParaRPr>
            </a:p>
          </p:txBody>
        </p:sp>
        <p:sp>
          <p:nvSpPr>
            <p:cNvPr id="51211" name=""/>
            <p:cNvSpPr/>
            <p:nvPr/>
          </p:nvSpPr>
          <p:spPr>
            <a:xfrm>
              <a:off x="83" y="86"/>
              <a:ext cx="89" cy="87"/>
            </a:xfrm>
            <a:prstGeom prst="rect">
              <a:avLst/>
            </a:pr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sz="2400">
                <a:latin typeface="Times New Roman" pitchFamily="18" charset="0"/>
              </a:endParaRPr>
            </a:p>
          </p:txBody>
        </p:sp>
        <p:sp>
          <p:nvSpPr>
            <p:cNvPr id="51212" name=""/>
            <p:cNvSpPr/>
            <p:nvPr/>
          </p:nvSpPr>
          <p:spPr>
            <a:xfrm>
              <a:off x="258" y="171"/>
              <a:ext cx="87" cy="87"/>
            </a:xfrm>
            <a:prstGeom prst="rect">
              <a:avLst/>
            </a:prstGeom>
            <a:solidFill>
              <a:schemeClr val="accent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accent2"/>
                </a:solidFill>
              </a:endParaRPr>
            </a:p>
          </p:txBody>
        </p:sp>
        <p:sp>
          <p:nvSpPr>
            <p:cNvPr id="51213" name=""/>
            <p:cNvSpPr/>
            <p:nvPr/>
          </p:nvSpPr>
          <p:spPr>
            <a:xfrm>
              <a:off x="173" y="258"/>
              <a:ext cx="86" cy="86"/>
            </a:xfrm>
            <a:prstGeom prst="rect">
              <a:avLst/>
            </a:prstGeom>
            <a:solidFill>
              <a:schemeClr val="accent2"/>
            </a:solidFill>
            <a:ln>
              <a:noFill/>
              <a:miter lim="800000"/>
            </a:ln>
          </p:spPr>
          <p:txBody>
            <a:bodyPr>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a:solidFill>
                  <a:schemeClr val="accent2"/>
                </a:solidFill>
              </a:endParaRPr>
            </a:p>
          </p:txBody>
        </p:sp>
      </p:grpSp>
      <p:sp>
        <p:nvSpPr>
          <p:cNvPr id="51214" name=""/>
          <p:cNvSpPr/>
          <p:nvPr>
            <p:ph type="title"/>
          </p:nvPr>
        </p:nvSpPr>
        <p:spPr>
          <a:xfrm>
            <a:off x="457200" y="457200"/>
            <a:ext cx="8229600" cy="1371600"/>
          </a:xfrm>
          <a:prstGeom prst="rect">
            <a:avLst/>
          </a:prstGeom>
          <a:noFill/>
          <a:ln>
            <a:noFill/>
            <a:miter lim="800000"/>
          </a:ln>
        </p:spPr>
        <p:txBody>
          <a:bodyPr anchor="ctr"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t>单击此处编辑母版标题样式</a:t>
            </a:r>
          </a:p>
        </p:txBody>
      </p:sp>
      <p:sp>
        <p:nvSpPr>
          <p:cNvPr id="51215" name=""/>
          <p:cNvSpPr/>
          <p:nvPr>
            <p:ph type="body" idx="1"/>
          </p:nvPr>
        </p:nvSpPr>
        <p:spPr>
          <a:xfrm>
            <a:off x="457200" y="1981200"/>
            <a:ext cx="8229600" cy="38862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51216" name=""/>
          <p:cNvSpPr/>
          <p:nvPr>
            <p:ph type="dt" sz="half" idx="2"/>
          </p:nvPr>
        </p:nvSpPr>
        <p:spPr>
          <a:xfrm>
            <a:off x="457200" y="6245225"/>
            <a:ext cx="2133600" cy="47625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fld id="{D84F87FD-4081-47A5-8594-482D690F4C78}" type="datetime1">
              <a:rPr sz="1200"/>
              <a:t>*</a:t>
            </a:fld>
            <a:endParaRPr sz="1200"/>
          </a:p>
        </p:txBody>
      </p:sp>
    </p:spTree>
  </p:cSld>
  <p:clrMap bg1="dk1" tx1="lt1" bg2="dk2" tx2="lt2" accent1="accent1" accent2="accent2" accent3="accent3" accent4="accent4" accent5="accent5" accent6="accent6" hlink="hlink" folHlink="folHlink"/>
  <p:sldLayoutIdLst>
    <p:sldLayoutId id="2147483660" r:id="rId1"/>
    <p:sldLayoutId id="2147483693" r:id="rId2"/>
    <p:sldLayoutId id="2147483694" r:id="rId3"/>
    <p:sldLayoutId id="2147483695" r:id="rId4"/>
    <p:sldLayoutId id="2147483696" r:id="rId5"/>
  </p:sldLayoutIdLst>
  <p:transition/>
  <p:timing/>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1"/>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doc" TargetMode="Internal" /><Relationship Id="rId3" Type="http://schemas.openxmlformats.org/officeDocument/2006/relationships/image" Target="../media/image4.wmf" /><Relationship Id="rId4"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52126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ph type="ctrTitle"/>
          </p:nvPr>
        </p:nvSpPr>
        <p:spPr>
          <a:xfrm>
            <a:off x="2438400" y="1981200"/>
            <a:ext cx="6019800" cy="2209800"/>
          </a:xfrm>
          <a:prstGeom prst="rect">
            <a:avLst/>
          </a:prstGeom>
          <a:noFill/>
          <a:ln>
            <a:miter lim="800000"/>
          </a:ln>
        </p:spPr>
        <p:txBody>
          <a:bodyPr anchor="ctr" anchorCtr="0"/>
          <a:lstStyle/>
          <a:p>
            <a:pPr lvl="0"/>
            <a:r>
              <a:rPr sz="8800" i="1">
                <a:solidFill>
                  <a:srgbClr val="FF0000"/>
                </a:solidFill>
                <a:latin typeface="楷体_GB2312" pitchFamily="49" charset="-122"/>
                <a:ea typeface="楷体_GB2312" pitchFamily="49" charset="-122"/>
              </a:rPr>
              <a:t>国美&amp;苏宁</a:t>
            </a:r>
            <a:endParaRPr sz="8800" i="1">
              <a:solidFill>
                <a:srgbClr val="FF0000"/>
              </a:solidFill>
              <a:latin typeface="楷体_GB2312" pitchFamily="49" charset="-122"/>
              <a:ea typeface="楷体_GB2312" pitchFamily="49" charset="-122"/>
            </a:endParaRPr>
          </a:p>
        </p:txBody>
      </p:sp>
      <p:sp>
        <p:nvSpPr>
          <p:cNvPr id="4099" name=""/>
          <p:cNvSpPr/>
          <p:nvPr>
            <p:ph type="subTitle" idx="1"/>
          </p:nvPr>
        </p:nvSpPr>
        <p:spPr>
          <a:xfrm>
            <a:off x="3124200" y="4114800"/>
            <a:ext cx="6019800" cy="1752600"/>
          </a:xfrm>
          <a:prstGeom prst="rect">
            <a:avLst/>
          </a:prstGeom>
          <a:noFill/>
          <a:ln>
            <a:miter lim="800000"/>
          </a:ln>
        </p:spPr>
        <p:txBody>
          <a:bodyPr/>
          <a:lstStyle/>
          <a:p>
            <a:pPr lvl="0"/>
            <a:r>
              <a:rPr sz="4000" b="1"/>
              <a:t>---- </a:t>
            </a:r>
            <a:r>
              <a:rPr sz="3200" b="1" i="1">
                <a:ea typeface="楷体_GB2312" pitchFamily="49" charset="-122"/>
              </a:rPr>
              <a:t>两大家电连锁巨头发展历程</a:t>
            </a:r>
            <a:endParaRPr sz="3200" b="1" i="1">
              <a:ea typeface="楷体_GB2312" pitchFamily="49" charset="-122"/>
            </a:endParaRPr>
          </a:p>
        </p:txBody>
      </p:sp>
      <p:sp>
        <p:nvSpPr>
          <p:cNvPr id="4100" name="TextBox 409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
          <p:cNvSpPr/>
          <p:nvPr>
            <p:ph type="title"/>
          </p:nvPr>
        </p:nvSpPr>
        <p:spPr>
          <a:xfrm>
            <a:off x="685800" y="152400"/>
            <a:ext cx="8153400" cy="9906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t>2010中国零售业排名（部分）</a:t>
            </a:r>
          </a:p>
        </p:txBody>
      </p:sp>
      <p:sp>
        <p:nvSpPr>
          <p:cNvPr id="70659" name=""/>
          <p:cNvSpPr/>
          <p:nvPr>
            <p:ph type="body" idx="4294967295"/>
          </p:nvPr>
        </p:nvSpPr>
        <p:spPr>
          <a:xfrm>
            <a:off x="304800" y="1143000"/>
            <a:ext cx="8458200" cy="4343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80000"/>
              </a:lnSpc>
            </a:pPr>
            <a:r>
              <a:rPr sz="2800" b="1">
                <a:latin typeface="楷体_GB2312" pitchFamily="49" charset="-122"/>
                <a:ea typeface="楷体_GB2312" pitchFamily="49" charset="-122"/>
              </a:rPr>
              <a:t>1.百联(集团)有限公司百货店/超市/便利</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2.北京</a:t>
            </a:r>
            <a:r>
              <a:rPr sz="2800" b="1">
                <a:solidFill>
                  <a:srgbClr val="FF0000"/>
                </a:solidFill>
                <a:latin typeface="华文琥珀" pitchFamily="2" charset="-122"/>
                <a:ea typeface="华文琥珀" pitchFamily="2" charset="-122"/>
              </a:rPr>
              <a:t>国美电器</a:t>
            </a:r>
            <a:r>
              <a:rPr sz="2800" b="1">
                <a:latin typeface="楷体_GB2312" pitchFamily="49" charset="-122"/>
                <a:ea typeface="楷体_GB2312" pitchFamily="49" charset="-122"/>
              </a:rPr>
              <a:t>有限公司家电专业店</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3.</a:t>
            </a:r>
            <a:r>
              <a:rPr sz="2800" b="1">
                <a:solidFill>
                  <a:srgbClr val="FF0000"/>
                </a:solidFill>
                <a:latin typeface="华文琥珀" pitchFamily="2" charset="-122"/>
                <a:ea typeface="华文琥珀" pitchFamily="2" charset="-122"/>
              </a:rPr>
              <a:t>苏宁电器</a:t>
            </a:r>
            <a:r>
              <a:rPr sz="2800" b="1">
                <a:latin typeface="楷体_GB2312" pitchFamily="49" charset="-122"/>
                <a:ea typeface="楷体_GB2312" pitchFamily="49" charset="-122"/>
              </a:rPr>
              <a:t>集团家电专业店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10.</a:t>
            </a:r>
            <a:r>
              <a:rPr sz="2800" b="1">
                <a:solidFill>
                  <a:schemeClr val="tx2"/>
                </a:solidFill>
                <a:latin typeface="楷体_GB2312" pitchFamily="49" charset="-122"/>
                <a:ea typeface="楷体_GB2312" pitchFamily="49" charset="-122"/>
              </a:rPr>
              <a:t>家乐福</a:t>
            </a:r>
            <a:r>
              <a:rPr sz="2800" b="1">
                <a:latin typeface="楷体_GB2312" pitchFamily="49" charset="-122"/>
                <a:ea typeface="楷体_GB2312" pitchFamily="49" charset="-122"/>
              </a:rPr>
              <a:t>（中国）管理咨询服务有限公司超市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20.易初莲花（中国）连锁超市有限公司*超市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23.</a:t>
            </a:r>
            <a:r>
              <a:rPr sz="2800" b="1">
                <a:solidFill>
                  <a:schemeClr val="tx2"/>
                </a:solidFill>
                <a:latin typeface="楷体_GB2312" pitchFamily="49" charset="-122"/>
                <a:ea typeface="楷体_GB2312" pitchFamily="49" charset="-122"/>
              </a:rPr>
              <a:t>沃尔玛</a:t>
            </a:r>
            <a:r>
              <a:rPr sz="2800" b="1">
                <a:latin typeface="楷体_GB2312" pitchFamily="49" charset="-122"/>
                <a:ea typeface="楷体_GB2312" pitchFamily="49" charset="-122"/>
              </a:rPr>
              <a:t>(中国)投资有限公司*超市/会员店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27.武汉武商集团股份有限公司百货店/超市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28.</a:t>
            </a:r>
            <a:r>
              <a:rPr sz="2800" b="1">
                <a:solidFill>
                  <a:schemeClr val="tx2"/>
                </a:solidFill>
                <a:latin typeface="楷体_GB2312" pitchFamily="49" charset="-122"/>
                <a:ea typeface="楷体_GB2312" pitchFamily="49" charset="-122"/>
              </a:rPr>
              <a:t>武汉中百</a:t>
            </a:r>
            <a:r>
              <a:rPr sz="2800" b="1">
                <a:latin typeface="楷体_GB2312" pitchFamily="49" charset="-122"/>
                <a:ea typeface="楷体_GB2312" pitchFamily="49" charset="-122"/>
              </a:rPr>
              <a:t>集团股份有限公司百货店/超市/便利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30.锦江麦德龙现购自运有限公司超市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31.</a:t>
            </a:r>
            <a:r>
              <a:rPr sz="2800" b="1">
                <a:solidFill>
                  <a:schemeClr val="tx2"/>
                </a:solidFill>
                <a:latin typeface="楷体_GB2312" pitchFamily="49" charset="-122"/>
                <a:ea typeface="楷体_GB2312" pitchFamily="49" charset="-122"/>
              </a:rPr>
              <a:t>人人乐</a:t>
            </a:r>
            <a:r>
              <a:rPr sz="2800" b="1">
                <a:latin typeface="楷体_GB2312" pitchFamily="49" charset="-122"/>
                <a:ea typeface="楷体_GB2312" pitchFamily="49" charset="-122"/>
              </a:rPr>
              <a:t>商业集团百货店/超市 </a:t>
            </a:r>
            <a:endParaRPr sz="2800" b="1">
              <a:latin typeface="楷体_GB2312" pitchFamily="49" charset="-122"/>
              <a:ea typeface="楷体_GB2312" pitchFamily="49" charset="-122"/>
            </a:endParaRPr>
          </a:p>
          <a:p>
            <a:pPr lvl="0">
              <a:lnSpc>
                <a:spcPct val="80000"/>
              </a:lnSpc>
            </a:pPr>
            <a:r>
              <a:rPr sz="2800" b="1">
                <a:latin typeface="楷体_GB2312" pitchFamily="49" charset="-122"/>
                <a:ea typeface="楷体_GB2312" pitchFamily="49" charset="-122"/>
              </a:rPr>
              <a:t>36.武汉中商集团股份有限公司百货店/超市</a:t>
            </a:r>
            <a:r>
              <a:rPr sz="2800" b="1"/>
              <a:t> </a:t>
            </a:r>
            <a:endParaRPr sz="2800" b="1"/>
          </a:p>
          <a:p>
            <a:pPr lvl="0">
              <a:lnSpc>
                <a:spcPct val="80000"/>
              </a:lnSpc>
            </a:pPr>
            <a:endParaRPr sz="2800" b="1"/>
          </a:p>
          <a:p>
            <a:pPr lvl="0">
              <a:lnSpc>
                <a:spcPct val="80000"/>
              </a:lnSpc>
            </a:pPr>
            <a:endParaRPr sz="2800">
              <a:latin typeface="楷体_GB2312" pitchFamily="49" charset="-122"/>
              <a:ea typeface="楷体_GB2312" pitchFamily="49" charset="-122"/>
            </a:endParaRPr>
          </a:p>
          <a:p>
            <a:pPr lvl="0">
              <a:lnSpc>
                <a:spcPct val="80000"/>
              </a:lnSpc>
            </a:pPr>
            <a:endParaRPr sz="2800"/>
          </a:p>
        </p:txBody>
      </p:sp>
      <p:sp>
        <p:nvSpPr>
          <p:cNvPr id="70660" name="TextBox 7065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
          <p:cNvSpPr/>
          <p:nvPr>
            <p:ph type="title"/>
          </p:nvPr>
        </p:nvSpPr>
        <p:spPr>
          <a:xfrm>
            <a:off x="457200" y="457200"/>
            <a:ext cx="8229600" cy="6858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sz="4000"/>
              <a:t>国美苏宁的发展历程</a:t>
            </a:r>
            <a:endParaRPr sz="4000"/>
          </a:p>
        </p:txBody>
      </p:sp>
      <p:sp>
        <p:nvSpPr>
          <p:cNvPr id="92163" name=""/>
          <p:cNvSpPr/>
          <p:nvPr>
            <p:ph type="body" idx="4294967295"/>
          </p:nvPr>
        </p:nvSpPr>
        <p:spPr>
          <a:xfrm>
            <a:off x="457200" y="1600200"/>
            <a:ext cx="4038600" cy="5105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1800" b="0" i="0" u="none" baseline="0">
                <a:solidFill>
                  <a:schemeClr val="tx1"/>
                </a:solidFill>
                <a:latin typeface="Arial" pitchFamily="34" charset="0"/>
                <a:ea typeface="宋体" pitchFamily="2" charset="-122"/>
              </a:defRPr>
            </a:lvl5pPr>
          </a:lstStyle>
          <a:p>
            <a:pPr lvl="0">
              <a:lnSpc>
                <a:spcPct val="80000"/>
              </a:lnSpc>
            </a:pPr>
            <a:r>
              <a:rPr sz="3600" b="1">
                <a:ea typeface="楷体_GB2312" pitchFamily="49" charset="-122"/>
              </a:rPr>
              <a:t>国美</a:t>
            </a:r>
            <a:endParaRPr sz="3600" b="1">
              <a:ea typeface="楷体_GB2312" pitchFamily="49" charset="-122"/>
            </a:endParaRPr>
          </a:p>
          <a:p>
            <a:pPr lvl="0">
              <a:lnSpc>
                <a:spcPct val="80000"/>
              </a:lnSpc>
              <a:buNone/>
            </a:pPr>
            <a:endParaRPr sz="2000" b="1"/>
          </a:p>
          <a:p>
            <a:pPr lvl="0">
              <a:lnSpc>
                <a:spcPct val="80000"/>
              </a:lnSpc>
              <a:buNone/>
            </a:pPr>
            <a:endParaRPr sz="1800" b="1">
              <a:latin typeface="宋体" pitchFamily="2" charset="-122"/>
            </a:endParaRPr>
          </a:p>
          <a:p>
            <a:pPr lvl="0">
              <a:lnSpc>
                <a:spcPct val="80000"/>
              </a:lnSpc>
              <a:buNone/>
            </a:pPr>
            <a:r>
              <a:rPr sz="1800" b="1">
                <a:latin typeface="宋体" pitchFamily="2" charset="-122"/>
              </a:rPr>
              <a:t>于1987年由黄光裕创建,是中国第</a:t>
            </a:r>
            <a:endParaRPr sz="1800" b="1">
              <a:latin typeface="宋体" pitchFamily="2" charset="-122"/>
            </a:endParaRPr>
          </a:p>
          <a:p>
            <a:pPr lvl="0">
              <a:lnSpc>
                <a:spcPct val="80000"/>
              </a:lnSpc>
              <a:buNone/>
            </a:pPr>
            <a:r>
              <a:rPr sz="1800" b="1">
                <a:latin typeface="宋体" pitchFamily="2" charset="-122"/>
              </a:rPr>
              <a:t>一家连锁型家电销售企业。</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2004年6月国美电器在香港成功上市 </a:t>
            </a:r>
            <a:endParaRPr sz="1800" b="1">
              <a:latin typeface="宋体" pitchFamily="2" charset="-122"/>
            </a:endParaRPr>
          </a:p>
          <a:p>
            <a:pPr lvl="0">
              <a:lnSpc>
                <a:spcPct val="80000"/>
              </a:lnSpc>
              <a:buNone/>
            </a:pPr>
            <a:r>
              <a:rPr sz="1800" b="1">
                <a:latin typeface="宋体" pitchFamily="2" charset="-122"/>
              </a:rPr>
              <a:t>（港交所的股票代码是0493）</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2007年中国企业500强中名列第37</a:t>
            </a:r>
            <a:endParaRPr sz="1800" b="1">
              <a:latin typeface="宋体" pitchFamily="2" charset="-122"/>
            </a:endParaRPr>
          </a:p>
          <a:p>
            <a:pPr lvl="0">
              <a:lnSpc>
                <a:spcPct val="80000"/>
              </a:lnSpc>
              <a:buNone/>
            </a:pPr>
            <a:r>
              <a:rPr sz="1800" b="1">
                <a:latin typeface="宋体" pitchFamily="2" charset="-122"/>
              </a:rPr>
              <a:t>名</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2009年，国美电器入选中国世界纪</a:t>
            </a:r>
            <a:endParaRPr sz="1800" b="1">
              <a:latin typeface="宋体" pitchFamily="2" charset="-122"/>
            </a:endParaRPr>
          </a:p>
          <a:p>
            <a:pPr lvl="0">
              <a:lnSpc>
                <a:spcPct val="80000"/>
              </a:lnSpc>
              <a:buNone/>
            </a:pPr>
            <a:r>
              <a:rPr sz="1800" b="1">
                <a:latin typeface="宋体" pitchFamily="2" charset="-122"/>
              </a:rPr>
              <a:t>录协会中国最大的家电零售连锁企</a:t>
            </a:r>
            <a:endParaRPr sz="1800" b="1">
              <a:latin typeface="宋体" pitchFamily="2" charset="-122"/>
            </a:endParaRPr>
          </a:p>
          <a:p>
            <a:pPr lvl="0">
              <a:lnSpc>
                <a:spcPct val="80000"/>
              </a:lnSpc>
              <a:buNone/>
            </a:pPr>
            <a:r>
              <a:rPr sz="1800" b="1">
                <a:latin typeface="宋体" pitchFamily="2" charset="-122"/>
              </a:rPr>
              <a:t>业。</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endParaRPr sz="2000">
              <a:latin typeface="宋体" pitchFamily="2" charset="-122"/>
            </a:endParaRPr>
          </a:p>
        </p:txBody>
      </p:sp>
      <p:sp>
        <p:nvSpPr>
          <p:cNvPr id="92164" name=""/>
          <p:cNvSpPr/>
          <p:nvPr>
            <p:ph type="body" idx="4294967295"/>
          </p:nvPr>
        </p:nvSpPr>
        <p:spPr>
          <a:xfrm>
            <a:off x="4648200" y="1752600"/>
            <a:ext cx="4038600" cy="4800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1800" b="0" i="0" u="none" baseline="0">
                <a:solidFill>
                  <a:schemeClr val="tx1"/>
                </a:solidFill>
                <a:latin typeface="Arial" pitchFamily="34" charset="0"/>
                <a:ea typeface="宋体" pitchFamily="2" charset="-122"/>
              </a:defRPr>
            </a:lvl5pPr>
          </a:lstStyle>
          <a:p>
            <a:pPr lvl="0">
              <a:lnSpc>
                <a:spcPct val="80000"/>
              </a:lnSpc>
            </a:pPr>
            <a:r>
              <a:rPr sz="3600">
                <a:ea typeface="楷体_GB2312" pitchFamily="49" charset="-122"/>
              </a:rPr>
              <a:t>苏宁</a:t>
            </a:r>
            <a:endParaRPr sz="3600">
              <a:ea typeface="楷体_GB2312" pitchFamily="49" charset="-122"/>
            </a:endParaRPr>
          </a:p>
          <a:p>
            <a:pPr lvl="0">
              <a:lnSpc>
                <a:spcPct val="80000"/>
              </a:lnSpc>
              <a:buNone/>
            </a:pPr>
            <a:endParaRPr sz="2400">
              <a:ea typeface="楷体_GB2312" pitchFamily="49" charset="-122"/>
            </a:endParaRPr>
          </a:p>
          <a:p>
            <a:pPr lvl="0">
              <a:lnSpc>
                <a:spcPct val="80000"/>
              </a:lnSpc>
              <a:buNone/>
            </a:pPr>
            <a:r>
              <a:rPr sz="1800" b="1">
                <a:latin typeface="宋体" pitchFamily="2" charset="-122"/>
              </a:rPr>
              <a:t>于1990年由张近东创建，以经营</a:t>
            </a:r>
            <a:endParaRPr sz="1800" b="1">
              <a:latin typeface="宋体" pitchFamily="2" charset="-122"/>
            </a:endParaRPr>
          </a:p>
          <a:p>
            <a:pPr lvl="0">
              <a:lnSpc>
                <a:spcPct val="80000"/>
              </a:lnSpc>
              <a:buNone/>
            </a:pPr>
            <a:r>
              <a:rPr sz="1800" b="1">
                <a:latin typeface="宋体" pitchFamily="2" charset="-122"/>
              </a:rPr>
              <a:t>各类家电为主的家电连锁企业</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2004年7月在深圳证券交易所上市</a:t>
            </a:r>
            <a:endParaRPr sz="1800" b="1">
              <a:latin typeface="宋体" pitchFamily="2" charset="-122"/>
            </a:endParaRPr>
          </a:p>
          <a:p>
            <a:pPr lvl="0">
              <a:lnSpc>
                <a:spcPct val="80000"/>
              </a:lnSpc>
              <a:buNone/>
            </a:pPr>
            <a:r>
              <a:rPr sz="1800" b="1">
                <a:latin typeface="宋体" pitchFamily="2" charset="-122"/>
              </a:rPr>
              <a:t>（股票代码是002024）</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2007年在全国96个城市拥有500多</a:t>
            </a:r>
            <a:endParaRPr sz="1800" b="1">
              <a:latin typeface="宋体" pitchFamily="2" charset="-122"/>
            </a:endParaRPr>
          </a:p>
          <a:p>
            <a:pPr lvl="0">
              <a:lnSpc>
                <a:spcPct val="80000"/>
              </a:lnSpc>
              <a:buNone/>
            </a:pPr>
            <a:r>
              <a:rPr sz="1800" b="1">
                <a:latin typeface="宋体" pitchFamily="2" charset="-122"/>
              </a:rPr>
              <a:t>家连锁店</a:t>
            </a:r>
            <a:endParaRPr sz="1800" b="1">
              <a:latin typeface="宋体" pitchFamily="2" charset="-122"/>
            </a:endParaRPr>
          </a:p>
          <a:p>
            <a:pPr lvl="0">
              <a:lnSpc>
                <a:spcPct val="80000"/>
              </a:lnSpc>
              <a:buNone/>
            </a:pPr>
            <a:endParaRPr sz="1800" b="1">
              <a:latin typeface="宋体" pitchFamily="2" charset="-122"/>
            </a:endParaRPr>
          </a:p>
          <a:p>
            <a:pPr lvl="0">
              <a:lnSpc>
                <a:spcPct val="80000"/>
              </a:lnSpc>
              <a:buNone/>
            </a:pPr>
            <a:r>
              <a:rPr sz="1800" b="1">
                <a:latin typeface="宋体" pitchFamily="2" charset="-122"/>
              </a:rPr>
              <a:t>苏宁电器2010年上半年继续加快自</a:t>
            </a:r>
            <a:endParaRPr sz="1800" b="1">
              <a:latin typeface="宋体" pitchFamily="2" charset="-122"/>
            </a:endParaRPr>
          </a:p>
          <a:p>
            <a:pPr lvl="0">
              <a:lnSpc>
                <a:spcPct val="80000"/>
              </a:lnSpc>
              <a:buNone/>
            </a:pPr>
            <a:r>
              <a:rPr sz="1800" b="1">
                <a:latin typeface="宋体" pitchFamily="2" charset="-122"/>
              </a:rPr>
              <a:t>己的扩展步伐，共计门店1101家</a:t>
            </a:r>
            <a:r>
              <a:rPr sz="1800" b="1"/>
              <a:t>。</a:t>
            </a:r>
            <a:endParaRPr sz="1800" b="1">
              <a:latin typeface="宋体" pitchFamily="2" charset="-122"/>
            </a:endParaRPr>
          </a:p>
          <a:p>
            <a:pPr lvl="0">
              <a:lnSpc>
                <a:spcPct val="80000"/>
              </a:lnSpc>
              <a:buNone/>
            </a:pPr>
            <a:endParaRPr sz="2000" b="1">
              <a:latin typeface="宋体" pitchFamily="2" charset="-122"/>
            </a:endParaRPr>
          </a:p>
        </p:txBody>
      </p:sp>
      <p:pic>
        <p:nvPicPr>
          <p:cNvPr id="92165" name=""/>
          <p:cNvPicPr/>
          <p:nvPr/>
        </p:nvPicPr>
        <p:blipFill>
          <a:blip r:embed="rId2"/>
          <a:stretch>
            <a:fillRect/>
          </a:stretch>
        </p:blipFill>
        <p:spPr>
          <a:xfrm>
            <a:off x="1905000" y="1524000"/>
            <a:ext cx="857250" cy="1009650"/>
          </a:xfrm>
          <a:prstGeom prst="rect">
            <a:avLst/>
          </a:prstGeom>
          <a:noFill/>
          <a:ln>
            <a:miter lim="800000"/>
          </a:ln>
        </p:spPr>
      </p:pic>
      <p:pic>
        <p:nvPicPr>
          <p:cNvPr id="92166" name=""/>
          <p:cNvPicPr/>
          <p:nvPr/>
        </p:nvPicPr>
        <p:blipFill>
          <a:blip r:embed="rId3"/>
          <a:stretch>
            <a:fillRect/>
          </a:stretch>
        </p:blipFill>
        <p:spPr>
          <a:xfrm>
            <a:off x="5943600" y="1600200"/>
            <a:ext cx="857250" cy="857250"/>
          </a:xfrm>
          <a:prstGeom prst="rect">
            <a:avLst/>
          </a:prstGeom>
          <a:noFill/>
          <a:ln>
            <a:miter lim="800000"/>
          </a:ln>
        </p:spPr>
      </p:pic>
      <p:sp>
        <p:nvSpPr>
          <p:cNvPr id="92167" name="TextBox 9216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634" name=""/>
          <p:cNvSpPr/>
          <p:nvPr>
            <p:ph type="title"/>
          </p:nvPr>
        </p:nvSpPr>
        <p:spPr>
          <a:xfrm>
            <a:off x="457200" y="457200"/>
            <a:ext cx="8229600" cy="13716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b="1">
                <a:solidFill>
                  <a:srgbClr val="FF0000"/>
                </a:solidFill>
              </a:rPr>
              <a:t>公司治理</a:t>
            </a:r>
            <a:endParaRPr b="1">
              <a:solidFill>
                <a:srgbClr val="FF0000"/>
              </a:solidFill>
            </a:endParaRPr>
          </a:p>
        </p:txBody>
      </p:sp>
      <p:sp>
        <p:nvSpPr>
          <p:cNvPr id="69635" name=""/>
          <p:cNvSpPr/>
          <p:nvPr>
            <p:ph type="body" idx="4294967295"/>
          </p:nvPr>
        </p:nvSpPr>
        <p:spPr>
          <a:xfrm>
            <a:off x="457200" y="1981200"/>
            <a:ext cx="8229600" cy="3886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80000"/>
              </a:lnSpc>
            </a:pPr>
            <a:r>
              <a:rPr sz="2000" b="1"/>
              <a:t>公司治理理论是企业理论的重要组成部分。公司治理理论认为，“公司治理以现代公司为主要对象，以监督与激励为核心内容”：“公司治理不仅仅研究公司治理结构中对经营者的监督与制衡作用，也强调如何通过公司治理结构和机制来保证公司决策的有效性和科学性，从而维护公司多方面利害相关者的利益”。</a:t>
            </a:r>
            <a:endParaRPr sz="2000" b="1"/>
          </a:p>
          <a:p>
            <a:pPr lvl="0">
              <a:lnSpc>
                <a:spcPct val="80000"/>
              </a:lnSpc>
            </a:pPr>
            <a:r>
              <a:rPr sz="2000" b="1"/>
              <a:t>公司治理本质上是企业内部组织范畴内的一种制度资源，对于企业的战略管理活动以及经济绩效具有决定作用，它的最终目的是维系企业绩效和延续企业竞争优势。</a:t>
            </a:r>
            <a:endParaRPr sz="2000" b="1"/>
          </a:p>
          <a:p>
            <a:pPr lvl="0">
              <a:lnSpc>
                <a:spcPct val="80000"/>
              </a:lnSpc>
              <a:buNone/>
            </a:pPr>
            <a:endParaRPr sz="2000" b="1"/>
          </a:p>
          <a:p>
            <a:pPr lvl="0">
              <a:lnSpc>
                <a:spcPct val="80000"/>
              </a:lnSpc>
            </a:pPr>
            <a:r>
              <a:rPr sz="2000" b="1"/>
              <a:t>狭义上，公司治理主要是指公司的股东，董事及经理层之间的关系。</a:t>
            </a:r>
            <a:endParaRPr sz="2000" b="1"/>
          </a:p>
          <a:p>
            <a:pPr lvl="0">
              <a:lnSpc>
                <a:spcPct val="80000"/>
              </a:lnSpc>
              <a:buNone/>
            </a:pPr>
            <a:endParaRPr sz="2000" b="1"/>
          </a:p>
          <a:p>
            <a:pPr lvl="0">
              <a:lnSpc>
                <a:spcPct val="80000"/>
              </a:lnSpc>
            </a:pPr>
            <a:r>
              <a:rPr sz="2000" b="1"/>
              <a:t>广义上，公司治理还包括公司与利益相关者（如员工、客户、供应商、债权人、社会公众）之间的关系，及有关法律、法规等。</a:t>
            </a:r>
            <a:endParaRPr sz="2000" b="1"/>
          </a:p>
        </p:txBody>
      </p:sp>
      <p:sp>
        <p:nvSpPr>
          <p:cNvPr id="69636" name="TextBox 6963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2" name=""/>
          <p:cNvSpPr/>
          <p:nvPr>
            <p:ph type="title"/>
          </p:nvPr>
        </p:nvSpPr>
        <p:spPr>
          <a:xfrm>
            <a:off x="457200" y="457200"/>
            <a:ext cx="8229600" cy="13716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b="1">
                <a:solidFill>
                  <a:srgbClr val="FF0000"/>
                </a:solidFill>
              </a:rPr>
              <a:t>公司治理</a:t>
            </a:r>
            <a:endParaRPr b="1">
              <a:solidFill>
                <a:srgbClr val="FF0000"/>
              </a:solidFill>
            </a:endParaRPr>
          </a:p>
        </p:txBody>
      </p:sp>
      <p:sp>
        <p:nvSpPr>
          <p:cNvPr id="76803" name=""/>
          <p:cNvSpPr/>
          <p:nvPr>
            <p:ph type="body" idx="4294967295"/>
          </p:nvPr>
        </p:nvSpPr>
        <p:spPr>
          <a:xfrm>
            <a:off x="457200" y="1981200"/>
            <a:ext cx="8229600" cy="3886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rPr sz="3600" b="1">
                <a:solidFill>
                  <a:srgbClr val="FF0000"/>
                </a:solidFill>
              </a:rPr>
              <a:t>外部治理</a:t>
            </a:r>
            <a:endParaRPr sz="3600" b="1"/>
          </a:p>
          <a:p>
            <a:pPr lvl="0"/>
            <a:r>
              <a:t>A.政府支持市场化程度</a:t>
            </a:r>
          </a:p>
          <a:p>
            <a:pPr lvl="0">
              <a:buNone/>
            </a:pPr>
          </a:p>
          <a:p>
            <a:pPr lvl="0"/>
            <a:r>
              <a:t>B.经济法律环境水平</a:t>
            </a:r>
          </a:p>
        </p:txBody>
      </p:sp>
      <p:sp>
        <p:nvSpPr>
          <p:cNvPr id="76804" name="TextBox 7680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
          <p:cNvSpPr/>
          <p:nvPr>
            <p:ph type="title"/>
          </p:nvPr>
        </p:nvSpPr>
        <p:spPr>
          <a:xfrm>
            <a:off x="457200" y="457200"/>
            <a:ext cx="8229600" cy="533400"/>
          </a:xfrm>
          <a:prstGeom prst="rect">
            <a:avLst/>
          </a:prstGeom>
          <a:noFill/>
          <a:ln>
            <a:miter lim="800000"/>
          </a:ln>
        </p:spPr>
        <p:txBody>
          <a:bodyPr anchor="ctr" anchorCtr="0"/>
          <a:lstStyle>
            <a:lvl1pPr marL="762000" indent="-762000" algn="l"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vl2pPr>
              <a:defRPr lang="zh-CN" altLang="en-US"/>
            </a:lvl2pPr>
            <a:lvl3pPr>
              <a:defRPr lang="zh-CN" altLang="en-US"/>
            </a:lvl3pPr>
            <a:lvl4pPr>
              <a:defRPr lang="zh-CN" altLang="en-US"/>
            </a:lvl4pPr>
            <a:lvl5pPr>
              <a:defRPr lang="zh-CN" altLang="en-US"/>
            </a:lvl5pPr>
          </a:lstStyle>
          <a:p>
            <a:pPr lvl="0"/>
            <a:r>
              <a:rPr sz="2800" b="1">
                <a:solidFill>
                  <a:srgbClr val="FF0000"/>
                </a:solidFill>
              </a:rPr>
              <a:t>苏宁电器股份有限公司股权结构状况</a:t>
            </a:r>
            <a:endParaRPr sz="2800" b="1">
              <a:solidFill>
                <a:srgbClr val="FF0000"/>
              </a:solidFill>
            </a:endParaRPr>
          </a:p>
        </p:txBody>
      </p:sp>
      <p:pic>
        <p:nvPicPr>
          <p:cNvPr id="93188" name="图片 1" descr="前十名股东和前十名无限售条件股东持股情况表"/>
          <p:cNvPicPr/>
          <p:nvPr>
            <p:ph type="body" idx="4294967295"/>
          </p:nvPr>
        </p:nvPicPr>
        <p:blipFill>
          <a:blip r:embed="rId2">
            <a:lum contrast="2000"/>
          </a:blip>
          <a:stretch>
            <a:fillRect/>
          </a:stretch>
        </p:blipFill>
        <p:spPr>
          <a:xfrm>
            <a:off x="381000" y="1219200"/>
            <a:ext cx="8610600" cy="5181600"/>
          </a:xfrm>
          <a:prstGeom prst="rect">
            <a:avLst/>
          </a:prstGeom>
          <a:noFill/>
          <a:ln>
            <a:noFill/>
            <a:miter lim="800000"/>
          </a:ln>
        </p:spPr>
      </p:pic>
      <p:sp>
        <p:nvSpPr>
          <p:cNvPr id="93189" name="TextBox 9318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874" name=""/>
          <p:cNvSpPr/>
          <p:nvPr>
            <p:ph type="ctrTitle"/>
          </p:nvPr>
        </p:nvSpPr>
        <p:spPr>
          <a:xfrm>
            <a:off x="914400" y="381000"/>
            <a:ext cx="7543800" cy="1447800"/>
          </a:xfrm>
          <a:prstGeom prst="rect">
            <a:avLst/>
          </a:prstGeom>
          <a:noFill/>
          <a:ln>
            <a:miter lim="800000"/>
          </a:ln>
        </p:spPr>
        <p:txBody>
          <a:bodyPr anchor="ctr" anchorCtr="0"/>
          <a:lstStyle/>
          <a:p>
            <a:pPr lvl="0"/>
            <a:br>
              <a:rPr>
                <a:solidFill>
                  <a:schemeClr val="tx1"/>
                </a:solidFill>
                <a:latin typeface="隶书" pitchFamily="49" charset="-122"/>
                <a:ea typeface="隶书" pitchFamily="49" charset="-122"/>
              </a:rPr>
            </a:br>
            <a:r>
              <a:rPr sz="2900" b="1">
                <a:solidFill>
                  <a:schemeClr val="tx1"/>
                </a:solidFill>
                <a:latin typeface="楷体_GB2312" pitchFamily="49" charset="-122"/>
                <a:ea typeface="楷体_GB2312" pitchFamily="49" charset="-122"/>
              </a:rPr>
              <a:t>家族企业治理：大股东控制与不完全的信息披露</a:t>
            </a:r>
            <a:br>
              <a:rPr sz="2900">
                <a:solidFill>
                  <a:schemeClr val="tx1"/>
                </a:solidFill>
                <a:latin typeface="隶书" pitchFamily="49" charset="-122"/>
                <a:ea typeface="隶书" pitchFamily="49" charset="-122"/>
              </a:rPr>
            </a:br>
            <a:endParaRPr sz="2900">
              <a:solidFill>
                <a:schemeClr val="tx1"/>
              </a:solidFill>
              <a:latin typeface="隶书" pitchFamily="49" charset="-122"/>
              <a:ea typeface="隶书" pitchFamily="49" charset="-122"/>
            </a:endParaRPr>
          </a:p>
        </p:txBody>
      </p:sp>
      <p:graphicFrame>
        <p:nvGraphicFramePr>
          <p:cNvPr id="79875" name=""/>
          <p:cNvGraphicFramePr>
            <a:graphicFrameLocks noChangeAspect="1"/>
          </p:cNvGraphicFramePr>
          <p:nvPr>
            <p:ph type="subTitle" idx="1"/>
          </p:nvPr>
        </p:nvGraphicFramePr>
        <p:xfrm>
          <a:off x="2406650" y="1752600"/>
          <a:ext cx="6737350" cy="4700588"/>
        </p:xfrm>
        <a:graphic>
          <a:graphicData uri="http://schemas.openxmlformats.org/presentationml/2006/ole">
            <mc:AlternateContent>
              <mc:Choice xmlns:v="urn:schemas-microsoft-com:vml" Requires="v">
                <p:oleObj spid="_x0000_s1038" name="文档" r:id="rId2" progId="Word.Document.8">
                  <p:embed/>
                </p:oleObj>
              </mc:Choice>
              <mc:Fallback>
                <p:oleObj name="文档" r:id="rId2" progId="Word.Document.8">
                  <p:embed/>
                  <p:pic>
                    <p:nvPicPr>
                      <p:cNvPr id="0" name="OLE substitute image"/>
                      <p:cNvPicPr/>
                      <p:nvPr/>
                    </p:nvPicPr>
                    <p:blipFill>
                      <a:blip r:embed="rId3"/>
                      <a:stretch>
                        <a:fillRect/>
                      </a:stretch>
                    </p:blipFill>
                    <p:spPr>
                      <a:xfrm>
                        <a:off x="2406650" y="1752600"/>
                        <a:ext cx="6737350" cy="4700588"/>
                      </a:xfrm>
                      <a:prstGeom prst="rect">
                        <a:avLst/>
                      </a:prstGeom>
                      <a:noFill/>
                    </p:spPr>
                  </p:pic>
                </p:oleObj>
              </mc:Fallback>
            </mc:AlternateContent>
          </a:graphicData>
        </a:graphic>
      </p:graphicFrame>
      <p:sp>
        <p:nvSpPr>
          <p:cNvPr id="79876" name="TextBox 7987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私有产权下的国美与苏宁经营共22页，您现在浏览的是第7页!</a:t>
            </a:r>
          </a:p>
        </p:txBody>
      </p:sp>
    </p:spTree>
  </p:cSld>
  <p:clrMapOvr>
    <a:masterClrMapping/>
  </p:clrMapOvr>
  <p:transition spd="med"/>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6" name=""/>
          <p:cNvSpPr/>
          <p:nvPr>
            <p:ph type="title"/>
          </p:nvPr>
        </p:nvSpPr>
        <p:spPr>
          <a:xfrm>
            <a:off x="457200" y="457200"/>
            <a:ext cx="8229600" cy="762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sz="3600" b="1">
                <a:solidFill>
                  <a:srgbClr val="FF0000"/>
                </a:solidFill>
              </a:rPr>
              <a:t>苏宁电器公司治理结构</a:t>
            </a:r>
            <a:endParaRPr sz="3600" b="1">
              <a:solidFill>
                <a:srgbClr val="FF0000"/>
              </a:solidFill>
            </a:endParaRPr>
          </a:p>
        </p:txBody>
      </p:sp>
      <p:pic>
        <p:nvPicPr>
          <p:cNvPr id="107525" name=""/>
          <p:cNvPicPr/>
          <p:nvPr>
            <p:ph sz="half" idx="1"/>
          </p:nvPr>
        </p:nvPicPr>
        <p:blipFill>
          <a:blip r:embed="rId2"/>
          <a:stretch>
            <a:fillRect/>
          </a:stretch>
        </p:blipFill>
        <p:spPr>
          <a:xfrm>
            <a:off x="457200" y="1447800"/>
            <a:ext cx="7924800" cy="4724400"/>
          </a:xfrm>
          <a:prstGeom prst="rect">
            <a:avLst/>
          </a:prstGeom>
          <a:noFill/>
          <a:ln>
            <a:miter lim="800000"/>
          </a:ln>
        </p:spPr>
      </p:pic>
      <p:sp>
        <p:nvSpPr>
          <p:cNvPr id="107527" name="TextBox 10752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378" name=""/>
          <p:cNvSpPr/>
          <p:nvPr/>
        </p:nvSpPr>
        <p:spPr>
          <a:xfrm>
            <a:off x="755650" y="4365625"/>
            <a:ext cx="7921625" cy="2087562"/>
          </a:xfrm>
          <a:prstGeom prst="roundRect">
            <a:avLst>
              <a:gd name="adj" fmla="val 2778"/>
            </a:avLst>
          </a:prstGeom>
          <a:gradFill rotWithShape="1">
            <a:gsLst>
              <a:gs pos="0">
                <a:schemeClr val="bg1"/>
              </a:gs>
              <a:gs pos="100000">
                <a:schemeClr val="bg2"/>
              </a:gs>
            </a:gsLst>
            <a:lin ang="2700000" scaled="1"/>
          </a:gradFill>
          <a:ln>
            <a:solidFill>
              <a:schemeClr val="bg2"/>
            </a:solid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01379" name=""/>
          <p:cNvSpPr/>
          <p:nvPr/>
        </p:nvSpPr>
        <p:spPr>
          <a:xfrm>
            <a:off x="755650" y="1846262"/>
            <a:ext cx="7921625" cy="2016125"/>
          </a:xfrm>
          <a:prstGeom prst="roundRect">
            <a:avLst>
              <a:gd name="adj" fmla="val 2778"/>
            </a:avLst>
          </a:prstGeom>
          <a:gradFill rotWithShape="1">
            <a:gsLst>
              <a:gs pos="0">
                <a:schemeClr val="bg1"/>
              </a:gs>
              <a:gs pos="100000">
                <a:schemeClr val="bg2"/>
              </a:gs>
            </a:gsLst>
            <a:lin ang="2700000" scaled="1"/>
          </a:gradFill>
          <a:ln>
            <a:solidFill>
              <a:schemeClr val="bg2"/>
            </a:solid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01380" name=""/>
          <p:cNvSpPr/>
          <p:nvPr>
            <p:ph type="title"/>
          </p:nvPr>
        </p:nvSpPr>
        <p:spPr>
          <a:xfrm>
            <a:off x="533400" y="457200"/>
            <a:ext cx="8229600" cy="9144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sz="4000" b="1">
                <a:solidFill>
                  <a:srgbClr val="FF0000"/>
                </a:solidFill>
              </a:rPr>
              <a:t>战略管理（广义公司治理）</a:t>
            </a:r>
            <a:endParaRPr sz="4000" b="1">
              <a:solidFill>
                <a:srgbClr val="FF0000"/>
              </a:solidFill>
            </a:endParaRPr>
          </a:p>
        </p:txBody>
      </p:sp>
      <p:sp>
        <p:nvSpPr>
          <p:cNvPr id="101381" name=""/>
          <p:cNvSpPr/>
          <p:nvPr>
            <p:ph type="body" idx="4294967295"/>
          </p:nvPr>
        </p:nvSpPr>
        <p:spPr>
          <a:xfrm>
            <a:off x="762000" y="1905000"/>
            <a:ext cx="8077200" cy="44196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buNone/>
            </a:pPr>
            <a:r>
              <a:rPr lang="en-US" altLang="en-US" sz="1800" b="1">
                <a:solidFill>
                  <a:srgbClr val="FF0000"/>
                </a:solidFill>
                <a:sym typeface="Arial" pitchFamily="34" charset="0"/>
              </a:rPr>
              <a:t>营运管理</a:t>
            </a:r>
            <a:r>
              <a:rPr lang="en-US" altLang="en-US" sz="1800"/>
              <a:t>   </a:t>
            </a:r>
            <a:endParaRPr lang="en-US" altLang="en-US" sz="1800"/>
          </a:p>
          <a:p>
            <a:pPr lvl="0">
              <a:lnSpc>
                <a:spcPct val="90000"/>
              </a:lnSpc>
              <a:buNone/>
            </a:pPr>
            <a:r>
              <a:rPr lang="en-US" altLang="en-US" sz="1800"/>
              <a:t>  </a:t>
            </a:r>
            <a:r>
              <a:rPr lang="en-US" altLang="en-US" sz="1800">
                <a:latin typeface="微软雅黑" pitchFamily="2" charset="-122"/>
                <a:ea typeface="微软雅黑" pitchFamily="2" charset="-122"/>
              </a:rPr>
              <a:t>1、加强门店运营能力的提升，包括产品组合优化、单品经营、会员的忠诚度管理等，有效确保单店的持续增长达到5%的国际先进水平。</a:t>
            </a:r>
            <a:endParaRPr lang="en-US" altLang="en-US" sz="1800">
              <a:latin typeface="微软雅黑" pitchFamily="2" charset="-122"/>
              <a:ea typeface="微软雅黑" pitchFamily="2" charset="-122"/>
            </a:endParaRPr>
          </a:p>
          <a:p>
            <a:pPr lvl="0">
              <a:lnSpc>
                <a:spcPct val="90000"/>
              </a:lnSpc>
              <a:buNone/>
            </a:pPr>
            <a:r>
              <a:rPr lang="en-US" altLang="en-US" sz="1800">
                <a:latin typeface="微软雅黑" pitchFamily="2" charset="-122"/>
                <a:ea typeface="微软雅黑" pitchFamily="2" charset="-122"/>
              </a:rPr>
              <a:t> 2、巩固传统电器商品绝对额及市场份额增长的基础上，大力度地加强3C品类和生活电器品类的销售。</a:t>
            </a:r>
            <a:endParaRPr lang="en-US" altLang="en-US" sz="1800">
              <a:latin typeface="微软雅黑" pitchFamily="2" charset="-122"/>
              <a:ea typeface="微软雅黑" pitchFamily="2" charset="-122"/>
            </a:endParaRPr>
          </a:p>
          <a:p>
            <a:pPr lvl="0">
              <a:lnSpc>
                <a:spcPct val="90000"/>
              </a:lnSpc>
              <a:buNone/>
            </a:pPr>
            <a:r>
              <a:rPr lang="en-US" altLang="en-US" sz="1800">
                <a:latin typeface="微软雅黑" pitchFamily="2" charset="-122"/>
                <a:ea typeface="微软雅黑" pitchFamily="2" charset="-122"/>
              </a:rPr>
              <a:t> 3、对门店销售、服务等环节加强管理，建立更完善的基层管理制度。提高企业客户服务质量。</a:t>
            </a:r>
            <a:endParaRPr lang="en-US" altLang="en-US" sz="1800">
              <a:latin typeface="微软雅黑" pitchFamily="2" charset="-122"/>
              <a:ea typeface="微软雅黑" pitchFamily="2" charset="-122"/>
            </a:endParaRPr>
          </a:p>
          <a:p>
            <a:pPr lvl="0">
              <a:lnSpc>
                <a:spcPct val="90000"/>
              </a:lnSpc>
              <a:buNone/>
            </a:pPr>
            <a:endParaRPr sz="1800"/>
          </a:p>
          <a:p>
            <a:pPr lvl="0">
              <a:lnSpc>
                <a:spcPct val="90000"/>
              </a:lnSpc>
              <a:buNone/>
            </a:pPr>
            <a:endParaRPr lang="en-US" altLang="en-US" sz="1800"/>
          </a:p>
          <a:p>
            <a:pPr lvl="0">
              <a:lnSpc>
                <a:spcPct val="90000"/>
              </a:lnSpc>
              <a:buNone/>
            </a:pPr>
            <a:r>
              <a:rPr sz="1800" b="1">
                <a:solidFill>
                  <a:srgbClr val="FF0000"/>
                </a:solidFill>
                <a:sym typeface="Arial" pitchFamily="34" charset="0"/>
              </a:rPr>
              <a:t>  </a:t>
            </a:r>
            <a:r>
              <a:rPr lang="en-US" altLang="en-US" sz="1800" b="1">
                <a:solidFill>
                  <a:srgbClr val="FF0000"/>
                </a:solidFill>
                <a:sym typeface="Arial" pitchFamily="34" charset="0"/>
              </a:rPr>
              <a:t>品牌管理</a:t>
            </a:r>
            <a:endParaRPr lang="en-US" altLang="en-US" sz="1800" b="1">
              <a:solidFill>
                <a:srgbClr val="FF0000"/>
              </a:solidFill>
              <a:sym typeface="Arial" pitchFamily="34" charset="0"/>
            </a:endParaRPr>
          </a:p>
          <a:p>
            <a:pPr lvl="0">
              <a:lnSpc>
                <a:spcPct val="90000"/>
              </a:lnSpc>
              <a:buNone/>
            </a:pPr>
            <a:r>
              <a:rPr lang="en-US" altLang="en-US" sz="1800"/>
              <a:t>  </a:t>
            </a:r>
            <a:r>
              <a:rPr lang="en-US" altLang="en-US" sz="1800">
                <a:latin typeface="微软雅黑" pitchFamily="2" charset="-122"/>
                <a:ea typeface="微软雅黑" pitchFamily="2" charset="-122"/>
              </a:rPr>
              <a:t>1、对企业组织结构进行改革，健全公司章程和管理制度，缓和各方面的矛盾，提高企业决策、管理效率，尽可能避免内部矛盾的产生和激化。</a:t>
            </a:r>
            <a:endParaRPr lang="en-US" altLang="en-US" sz="1800">
              <a:latin typeface="微软雅黑" pitchFamily="2" charset="-122"/>
              <a:ea typeface="微软雅黑" pitchFamily="2" charset="-122"/>
            </a:endParaRPr>
          </a:p>
          <a:p>
            <a:pPr lvl="0">
              <a:lnSpc>
                <a:spcPct val="90000"/>
              </a:lnSpc>
              <a:buNone/>
            </a:pPr>
            <a:r>
              <a:rPr lang="en-US" altLang="en-US" sz="1800">
                <a:latin typeface="微软雅黑" pitchFamily="2" charset="-122"/>
                <a:ea typeface="微软雅黑" pitchFamily="2" charset="-122"/>
              </a:rPr>
              <a:t> 2、加强企业文化建设，提高企业信誉和形象，增加品牌价值。</a:t>
            </a:r>
            <a:endParaRPr lang="en-US" altLang="en-US" sz="1800">
              <a:latin typeface="微软雅黑" pitchFamily="2" charset="-122"/>
              <a:ea typeface="微软雅黑" pitchFamily="2" charset="-122"/>
            </a:endParaRPr>
          </a:p>
        </p:txBody>
      </p:sp>
      <p:grpSp>
        <p:nvGrpSpPr>
          <p:cNvPr id="101382" name=""/>
          <p:cNvGrpSpPr/>
          <p:nvPr/>
        </p:nvGrpSpPr>
        <p:grpSpPr>
          <a:xfrm>
            <a:off x="457200" y="1219200"/>
            <a:ext cx="5826125" cy="635000"/>
            <a:chExt cx="6591300" cy="790575"/>
          </a:xfrm>
        </p:grpSpPr>
        <p:sp>
          <p:nvSpPr>
            <p:cNvPr id="101383" name="Rectangle 30"/>
            <p:cNvSpPr/>
            <p:nvPr/>
          </p:nvSpPr>
          <p:spPr>
            <a:xfrm>
              <a:off x="325438" y="68263"/>
              <a:ext cx="6259512" cy="666750"/>
            </a:xfrm>
            <a:prstGeom prst="rect">
              <a:avLst/>
            </a:prstGeom>
            <a:solidFill>
              <a:schemeClr val="bg1"/>
            </a:solidFill>
            <a:ln w="25400">
              <a:solidFill>
                <a:schemeClr val="accent1"/>
              </a:solidFill>
              <a:miter lim="800000"/>
            </a:ln>
            <a:effectLst/>
          </p:spPr>
          <p:txBody>
            <a:bodyPr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endParaRPr sz="2800" i="1">
                <a:latin typeface="黑体" pitchFamily="2" charset="-122"/>
                <a:ea typeface="黑体" pitchFamily="2" charset="-122"/>
              </a:endParaRPr>
            </a:p>
          </p:txBody>
        </p:sp>
        <p:grpSp>
          <p:nvGrpSpPr>
            <p:cNvPr id="101384" name=""/>
            <p:cNvGrpSpPr/>
            <p:nvPr/>
          </p:nvGrpSpPr>
          <p:grpSpPr>
            <a:xfrm rot="10800000">
              <a:off x="0" y="0"/>
              <a:ext cx="793750" cy="790575"/>
              <a:chExt cx="1590" cy="1588"/>
            </a:xfrm>
          </p:grpSpPr>
          <p:grpSp>
            <p:nvGrpSpPr>
              <p:cNvPr id="101385" name=""/>
              <p:cNvGrpSpPr/>
              <p:nvPr/>
            </p:nvGrpSpPr>
            <p:grpSpPr>
              <a:xfrm>
                <a:off x="0" y="0"/>
                <a:ext cx="1590" cy="1588"/>
                <a:chExt cx="1136" cy="1134"/>
              </a:xfrm>
            </p:grpSpPr>
            <p:sp>
              <p:nvSpPr>
                <p:cNvPr id="101386" name="Oval 33"/>
                <p:cNvSpPr/>
                <p:nvPr/>
              </p:nvSpPr>
              <p:spPr>
                <a:xfrm>
                  <a:off x="0" y="0"/>
                  <a:ext cx="1136" cy="1134"/>
                </a:xfrm>
                <a:prstGeom prst="ellipse">
                  <a:avLst/>
                </a:prstGeom>
                <a:gradFill rotWithShape="1">
                  <a:gsLst>
                    <a:gs pos="0">
                      <a:schemeClr val="bg1"/>
                    </a:gs>
                    <a:gs pos="50000">
                      <a:schemeClr val="bg2">
                        <a:alpha val="89999"/>
                      </a:schemeClr>
                    </a:gs>
                    <a:gs pos="100000">
                      <a:schemeClr val="bg1"/>
                    </a:gs>
                  </a:gsLst>
                  <a:lin ang="18900000" scaled="1"/>
                </a:gradFill>
                <a:ln>
                  <a:solidFill>
                    <a:schemeClr val="bg2"/>
                  </a:solidFill>
                  <a:miter lim="800000"/>
                </a:ln>
                <a:effectLst/>
              </p:spPr>
              <p:txBody>
                <a:bodyPr rot="10800000"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endParaRPr i="1">
                    <a:ea typeface="华文细黑" pitchFamily="2" charset="-122"/>
                  </a:endParaRPr>
                </a:p>
              </p:txBody>
            </p:sp>
            <p:sp>
              <p:nvSpPr>
                <p:cNvPr id="101387" name="Oval 34"/>
                <p:cNvSpPr/>
                <p:nvPr/>
              </p:nvSpPr>
              <p:spPr>
                <a:xfrm>
                  <a:off x="64" y="62"/>
                  <a:ext cx="1008" cy="1010"/>
                </a:xfrm>
                <a:prstGeom prst="ellipse">
                  <a:avLst/>
                </a:prstGeom>
                <a:gradFill rotWithShape="1">
                  <a:gsLst>
                    <a:gs pos="0">
                      <a:schemeClr val="accent2"/>
                    </a:gs>
                    <a:gs pos="100000">
                      <a:schemeClr val="accent1">
                        <a:alpha val="89999"/>
                      </a:schemeClr>
                    </a:gs>
                  </a:gsLst>
                  <a:lin ang="18900000" scaled="1"/>
                </a:gradFill>
                <a:ln>
                  <a:solidFill>
                    <a:schemeClr val="bg2"/>
                  </a:solidFill>
                  <a:miter lim="800000"/>
                </a:ln>
                <a:effectLst/>
              </p:spPr>
              <p:txBody>
                <a:bodyPr rot="10800000" wrap="none"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endParaRPr i="1">
                    <a:ea typeface="华文细黑" pitchFamily="2" charset="-122"/>
                  </a:endParaRPr>
                </a:p>
              </p:txBody>
            </p:sp>
          </p:grpSp>
          <p:sp>
            <p:nvSpPr>
              <p:cNvPr id="101388" name="未知"/>
              <p:cNvSpPr/>
              <p:nvPr/>
            </p:nvSpPr>
            <p:spPr>
              <a:xfrm rot="16200000">
                <a:off x="390" y="490"/>
                <a:ext cx="606" cy="1210"/>
              </a:xfrm>
              <a:custGeom>
                <a:gdLst>
                  <a:gd name="GT0" fmla="+- l w 0"/>
                  <a:gd name="GT1" fmla="+- t h 0"/>
                </a:gdLst>
                <a:cxnLst>
                  <a:cxn ang="0">
                    <a:pos x="173" y="0"/>
                  </a:cxn>
                  <a:cxn ang="0">
                    <a:pos x="0" y="173"/>
                  </a:cxn>
                  <a:cxn ang="0">
                    <a:pos x="174" y="348"/>
                  </a:cxn>
                  <a:cxn ang="0">
                    <a:pos x="174" y="174"/>
                  </a:cxn>
                  <a:cxn ang="0">
                    <a:pos x="173" y="0"/>
                  </a:cxn>
                </a:cxnLst>
                <a:rect l="l" t="t" r="GT0" b="GT1"/>
                <a:pathLst>
                  <a:path w="174" h="348">
                    <a:moveTo>
                      <a:pt x="173" y="0"/>
                    </a:moveTo>
                    <a:cubicBezTo>
                      <a:pt x="77" y="0"/>
                      <a:pt x="0" y="77"/>
                      <a:pt x="0" y="173"/>
                    </a:cubicBezTo>
                    <a:cubicBezTo>
                      <a:pt x="0" y="270"/>
                      <a:pt x="77" y="348"/>
                      <a:pt x="174" y="348"/>
                    </a:cubicBezTo>
                    <a:lnTo>
                      <a:pt x="174" y="174"/>
                    </a:lnTo>
                    <a:lnTo>
                      <a:pt x="173" y="0"/>
                    </a:lnTo>
                    <a:close/>
                  </a:path>
                </a:pathLst>
              </a:custGeom>
              <a:gradFill rotWithShape="1">
                <a:gsLst>
                  <a:gs pos="0">
                    <a:schemeClr val="bg1">
                      <a:alpha val="0"/>
                    </a:schemeClr>
                  </a:gs>
                  <a:gs pos="100000">
                    <a:schemeClr val="bg1">
                      <a:alpha val="25999"/>
                    </a:schemeClr>
                  </a:gs>
                </a:gsLst>
                <a:lin ang="0" scaled="1"/>
              </a:gradFill>
              <a:ln>
                <a:noFill/>
                <a:miter lim="800000"/>
              </a:ln>
              <a:effectLst/>
            </p:spPr>
            <p:txBody>
              <a:bodyPr rot="1620000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endParaRPr i="1">
                  <a:ea typeface="华文细黑" pitchFamily="2" charset="-122"/>
                </a:endParaRPr>
              </a:p>
            </p:txBody>
          </p:sp>
          <p:sp>
            <p:nvSpPr>
              <p:cNvPr id="101389" name="未知"/>
              <p:cNvSpPr/>
              <p:nvPr/>
            </p:nvSpPr>
            <p:spPr>
              <a:xfrm rot="5400000">
                <a:off x="588" y="-113"/>
                <a:ext cx="606" cy="1210"/>
              </a:xfrm>
              <a:custGeom>
                <a:gdLst>
                  <a:gd name="GT0" fmla="+- l w 0"/>
                  <a:gd name="GT1" fmla="+- t h 0"/>
                </a:gdLst>
                <a:cxnLst>
                  <a:cxn ang="0">
                    <a:pos x="173" y="0"/>
                  </a:cxn>
                  <a:cxn ang="0">
                    <a:pos x="0" y="173"/>
                  </a:cxn>
                  <a:cxn ang="0">
                    <a:pos x="174" y="348"/>
                  </a:cxn>
                  <a:cxn ang="0">
                    <a:pos x="174" y="174"/>
                  </a:cxn>
                  <a:cxn ang="0">
                    <a:pos x="173" y="0"/>
                  </a:cxn>
                </a:cxnLst>
                <a:rect l="l" t="t" r="GT0" b="GT1"/>
                <a:pathLst>
                  <a:path w="174" h="348">
                    <a:moveTo>
                      <a:pt x="173" y="0"/>
                    </a:moveTo>
                    <a:cubicBezTo>
                      <a:pt x="77" y="0"/>
                      <a:pt x="0" y="77"/>
                      <a:pt x="0" y="173"/>
                    </a:cubicBezTo>
                    <a:cubicBezTo>
                      <a:pt x="0" y="270"/>
                      <a:pt x="77" y="348"/>
                      <a:pt x="174" y="348"/>
                    </a:cubicBezTo>
                    <a:lnTo>
                      <a:pt x="174" y="174"/>
                    </a:lnTo>
                    <a:lnTo>
                      <a:pt x="173" y="0"/>
                    </a:lnTo>
                    <a:close/>
                  </a:path>
                </a:pathLst>
              </a:custGeom>
              <a:gradFill rotWithShape="1">
                <a:gsLst>
                  <a:gs pos="0">
                    <a:schemeClr val="bg1">
                      <a:alpha val="0"/>
                    </a:schemeClr>
                  </a:gs>
                  <a:gs pos="100000">
                    <a:schemeClr val="bg1">
                      <a:alpha val="50000"/>
                    </a:schemeClr>
                  </a:gs>
                </a:gsLst>
                <a:lin ang="0" scaled="1"/>
              </a:gradFill>
              <a:ln>
                <a:noFill/>
                <a:miter lim="800000"/>
              </a:ln>
              <a:effectLst/>
            </p:spPr>
            <p:txBody>
              <a:bodyPr rot="540000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endParaRPr i="1">
                  <a:ea typeface="华文细黑" pitchFamily="2" charset="-122"/>
                </a:endParaRPr>
              </a:p>
            </p:txBody>
          </p:sp>
        </p:grpSp>
        <p:sp>
          <p:nvSpPr>
            <p:cNvPr id="101390" name="Rectangle 37"/>
            <p:cNvSpPr/>
            <p:nvPr/>
          </p:nvSpPr>
          <p:spPr>
            <a:xfrm>
              <a:off x="998538" y="122238"/>
              <a:ext cx="5592762" cy="569912"/>
            </a:xfrm>
            <a:prstGeom prst="rect">
              <a:avLst/>
            </a:prstGeom>
            <a:noFill/>
            <a:ln>
              <a:noFill/>
              <a:miter lim="800000"/>
            </a:ln>
            <a:effectLst/>
          </p:spPr>
          <p:txBody>
            <a:bodyPr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285750" lvl="1" indent="-285750" defTabSz="1422400">
                <a:lnSpc>
                  <a:spcPct val="90000"/>
                </a:lnSpc>
                <a:spcAft>
                  <a:spcPct val="15000"/>
                </a:spcAft>
              </a:pPr>
              <a:r>
                <a:rPr sz="2800" b="1">
                  <a:latin typeface="黑体" pitchFamily="2" charset="-122"/>
                  <a:ea typeface="黑体" pitchFamily="2" charset="-122"/>
                </a:rPr>
                <a:t>国美战略选择</a:t>
              </a:r>
              <a:endParaRPr i="1">
                <a:ea typeface="华文细黑" pitchFamily="2" charset="-122"/>
              </a:endParaRPr>
            </a:p>
          </p:txBody>
        </p:sp>
        <p:sp>
          <p:nvSpPr>
            <p:cNvPr id="101391" name="Rectangle 38"/>
            <p:cNvSpPr/>
            <p:nvPr/>
          </p:nvSpPr>
          <p:spPr>
            <a:xfrm>
              <a:off x="128588" y="109538"/>
              <a:ext cx="554037" cy="569912"/>
            </a:xfrm>
            <a:prstGeom prst="rect">
              <a:avLst/>
            </a:prstGeom>
            <a:noFill/>
            <a:ln>
              <a:noFill/>
              <a:miter lim="800000"/>
            </a:ln>
            <a:effectLst/>
          </p:spPr>
          <p:txBody>
            <a:bodyPr anchor="ctr"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marL="0" lvl="0" indent="0" algn="ctr"/>
              <a:r>
                <a:rPr lang="en-US" altLang="en-US" sz="3600" b="1">
                  <a:solidFill>
                    <a:schemeClr val="bg1"/>
                  </a:solidFill>
                  <a:ea typeface="华文细黑" pitchFamily="2" charset="-122"/>
                </a:rPr>
                <a:t>3</a:t>
              </a:r>
              <a:endParaRPr lang="en-US" altLang="en-US" sz="3600" b="1">
                <a:solidFill>
                  <a:schemeClr val="bg1"/>
                </a:solidFill>
                <a:ea typeface="华文细黑" pitchFamily="2" charset="-122"/>
              </a:endParaRPr>
            </a:p>
          </p:txBody>
        </p:sp>
      </p:grpSp>
      <p:sp>
        <p:nvSpPr>
          <p:cNvPr id="101392" name="TextBox 10139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02" name=""/>
          <p:cNvSpPr/>
          <p:nvPr>
            <p:ph type="title"/>
          </p:nvPr>
        </p:nvSpPr>
        <p:spPr>
          <a:xfrm>
            <a:off x="457200" y="457200"/>
            <a:ext cx="8229600" cy="13716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a:pPr lvl="0"/>
            <a:r>
              <a:rPr b="1">
                <a:solidFill>
                  <a:srgbClr val="FF0000"/>
                </a:solidFill>
              </a:rPr>
              <a:t>人才战略</a:t>
            </a:r>
            <a:endParaRPr b="1">
              <a:solidFill>
                <a:srgbClr val="FF0000"/>
              </a:solidFill>
            </a:endParaRPr>
          </a:p>
        </p:txBody>
      </p:sp>
      <p:sp>
        <p:nvSpPr>
          <p:cNvPr id="102403" name=""/>
          <p:cNvSpPr/>
          <p:nvPr>
            <p:ph type="body" idx="4294967295"/>
          </p:nvPr>
        </p:nvSpPr>
        <p:spPr>
          <a:xfrm>
            <a:off x="457200" y="1981200"/>
            <a:ext cx="4038600" cy="3886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1800" b="0" i="0" u="none" baseline="0">
                <a:solidFill>
                  <a:schemeClr val="tx1"/>
                </a:solidFill>
                <a:latin typeface="Arial" pitchFamily="34" charset="0"/>
                <a:ea typeface="宋体" pitchFamily="2" charset="-122"/>
              </a:defRPr>
            </a:lvl5pPr>
          </a:lstStyle>
          <a:p>
            <a:pPr lvl="0"/>
            <a:r>
              <a:rPr kumimoji="1" b="1"/>
              <a:t>国美</a:t>
            </a:r>
            <a:endParaRPr kumimoji="1" b="1"/>
          </a:p>
          <a:p>
            <a:pPr lvl="0">
              <a:buNone/>
            </a:pPr>
            <a:r>
              <a:rPr kumimoji="1" b="1">
                <a:solidFill>
                  <a:srgbClr val="FF0000"/>
                </a:solidFill>
              </a:rPr>
              <a:t>蓄水池工程</a:t>
            </a:r>
            <a:endParaRPr kumimoji="1" b="1">
              <a:solidFill>
                <a:srgbClr val="FF0000"/>
              </a:solidFill>
            </a:endParaRPr>
          </a:p>
          <a:p>
            <a:pPr lvl="0">
              <a:buNone/>
            </a:pPr>
            <a:r>
              <a:rPr kumimoji="1" sz="1800"/>
              <a:t>管理实习生计划</a:t>
            </a:r>
            <a:endParaRPr kumimoji="1" sz="1800"/>
          </a:p>
          <a:p>
            <a:pPr lvl="0">
              <a:buNone/>
            </a:pPr>
            <a:r>
              <a:rPr kumimoji="1" sz="1800"/>
              <a:t>管理人员1+1培训计划</a:t>
            </a:r>
            <a:endParaRPr kumimoji="1" sz="1800"/>
          </a:p>
          <a:p>
            <a:pPr lvl="0">
              <a:buNone/>
            </a:pPr>
            <a:r>
              <a:rPr kumimoji="1" b="1">
                <a:solidFill>
                  <a:srgbClr val="FF0000"/>
                </a:solidFill>
              </a:rPr>
              <a:t>人才培养战略</a:t>
            </a:r>
            <a:endParaRPr kumimoji="1" b="1">
              <a:solidFill>
                <a:srgbClr val="FF0000"/>
              </a:solidFill>
            </a:endParaRPr>
          </a:p>
          <a:p>
            <a:pPr lvl="0">
              <a:buNone/>
            </a:pPr>
            <a:r>
              <a:rPr kumimoji="1" sz="2000"/>
              <a:t>TTT讲师培训</a:t>
            </a:r>
            <a:endParaRPr kumimoji="1" sz="2000"/>
          </a:p>
          <a:p>
            <a:pPr lvl="0">
              <a:buNone/>
            </a:pPr>
            <a:r>
              <a:rPr kumimoji="1" sz="2000"/>
              <a:t>物流经理培训</a:t>
            </a:r>
            <a:endParaRPr kumimoji="1" sz="2000"/>
          </a:p>
          <a:p>
            <a:pPr lvl="0">
              <a:buNone/>
            </a:pPr>
            <a:r>
              <a:rPr kumimoji="1" sz="2000"/>
              <a:t>标杆店长培训班</a:t>
            </a:r>
            <a:endParaRPr kumimoji="1" sz="2000"/>
          </a:p>
          <a:p>
            <a:pPr lvl="0">
              <a:buNone/>
            </a:pPr>
            <a:r>
              <a:rPr kumimoji="1" sz="2000"/>
              <a:t> 国美管理学院</a:t>
            </a:r>
            <a:endParaRPr kumimoji="1" sz="2000"/>
          </a:p>
          <a:p>
            <a:pPr lvl="0">
              <a:buNone/>
            </a:pPr>
            <a:endParaRPr kumimoji="1" sz="2000"/>
          </a:p>
        </p:txBody>
      </p:sp>
      <p:sp>
        <p:nvSpPr>
          <p:cNvPr id="102404" name=""/>
          <p:cNvSpPr/>
          <p:nvPr>
            <p:ph type="body" idx="4294967295"/>
          </p:nvPr>
        </p:nvSpPr>
        <p:spPr>
          <a:xfrm>
            <a:off x="4648200" y="1981200"/>
            <a:ext cx="4038600" cy="3886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bg2"/>
              </a:buClr>
              <a:buSzPct val="75000"/>
              <a:buFont typeface="Wingdings" pitchFamily="2" charset="2"/>
              <a:buChar char="n"/>
              <a:defRPr kumimoji="0" lang="zh-CN"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0" lang="zh-CN"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bg2"/>
              </a:buClr>
              <a:buSzPct val="65000"/>
              <a:buFont typeface="Wingdings" pitchFamily="2" charset="2"/>
              <a:buChar char="n"/>
              <a:defRPr kumimoji="0" lang="zh-CN"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
              <a:defRPr kumimoji="0" lang="zh-CN"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bg2"/>
              </a:buClr>
              <a:buSzTx/>
              <a:buFont typeface="Wingdings" pitchFamily="2" charset="2"/>
              <a:buChar char="§"/>
              <a:defRPr kumimoji="0" lang="zh-CN" altLang="en-US" sz="1800" b="0" i="0" u="none" baseline="0">
                <a:solidFill>
                  <a:schemeClr val="tx1"/>
                </a:solidFill>
                <a:latin typeface="Arial" pitchFamily="34" charset="0"/>
                <a:ea typeface="宋体" pitchFamily="2" charset="-122"/>
              </a:defRPr>
            </a:lvl5pPr>
          </a:lstStyle>
          <a:p>
            <a:pPr lvl="0"/>
            <a:r>
              <a:rPr kumimoji="1" b="1"/>
              <a:t>苏宁</a:t>
            </a:r>
            <a:endParaRPr kumimoji="1" b="1"/>
          </a:p>
          <a:p>
            <a:pPr lvl="0">
              <a:buNone/>
            </a:pPr>
            <a:r>
              <a:rPr kumimoji="1" b="1">
                <a:solidFill>
                  <a:srgbClr val="FF0000"/>
                </a:solidFill>
              </a:rPr>
              <a:t>苏宁人才观</a:t>
            </a:r>
            <a:endParaRPr kumimoji="1" b="1">
              <a:solidFill>
                <a:srgbClr val="FF0000"/>
              </a:solidFill>
            </a:endParaRPr>
          </a:p>
          <a:p>
            <a:pPr lvl="0">
              <a:buNone/>
            </a:pPr>
            <a:r>
              <a:rPr kumimoji="1" sz="2000"/>
              <a:t>人品优先</a:t>
            </a:r>
            <a:endParaRPr kumimoji="1" sz="2000"/>
          </a:p>
          <a:p>
            <a:pPr lvl="0">
              <a:buNone/>
            </a:pPr>
            <a:r>
              <a:rPr kumimoji="1" sz="2000"/>
              <a:t>能力适度</a:t>
            </a:r>
            <a:endParaRPr kumimoji="1" sz="2000"/>
          </a:p>
          <a:p>
            <a:pPr lvl="0">
              <a:buNone/>
            </a:pPr>
            <a:r>
              <a:rPr kumimoji="1" sz="2000"/>
              <a:t>敬业为本</a:t>
            </a:r>
            <a:endParaRPr kumimoji="1" sz="2000"/>
          </a:p>
          <a:p>
            <a:pPr lvl="0">
              <a:buNone/>
            </a:pPr>
            <a:r>
              <a:rPr kumimoji="1" b="1">
                <a:solidFill>
                  <a:srgbClr val="FF0000"/>
                </a:solidFill>
              </a:rPr>
              <a:t>人才梯队战略</a:t>
            </a:r>
            <a:endParaRPr kumimoji="1" b="1">
              <a:solidFill>
                <a:srgbClr val="FF0000"/>
              </a:solidFill>
            </a:endParaRPr>
          </a:p>
          <a:p>
            <a:pPr lvl="0">
              <a:buNone/>
            </a:pPr>
            <a:r>
              <a:rPr kumimoji="1" sz="1800"/>
              <a:t>1200工程店长工程</a:t>
            </a:r>
            <a:endParaRPr kumimoji="1" sz="1800"/>
          </a:p>
          <a:p>
            <a:pPr lvl="0">
              <a:buNone/>
            </a:pPr>
            <a:r>
              <a:rPr kumimoji="1" sz="1800"/>
              <a:t>千名维修技术蓝领工程</a:t>
            </a:r>
            <a:endParaRPr kumimoji="1" sz="1800"/>
          </a:p>
          <a:p>
            <a:pPr lvl="0">
              <a:buNone/>
            </a:pPr>
            <a:r>
              <a:rPr kumimoji="1" sz="1800"/>
              <a:t> 销售突击队工程</a:t>
            </a:r>
            <a:endParaRPr kumimoji="1" sz="1800"/>
          </a:p>
          <a:p>
            <a:pPr lvl="0">
              <a:buNone/>
            </a:pPr>
            <a:endParaRPr kumimoji="1" b="1">
              <a:solidFill>
                <a:srgbClr val="FF0000"/>
              </a:solidFill>
            </a:endParaRPr>
          </a:p>
          <a:p>
            <a:pPr lvl="0">
              <a:buNone/>
            </a:pPr>
            <a:endParaRPr kumimoji="1">
              <a:solidFill>
                <a:srgbClr val="FF0000"/>
              </a:solidFill>
            </a:endParaRPr>
          </a:p>
          <a:p>
            <a:pPr lvl="0"/>
            <a:endParaRPr kumimoji="1" b="1"/>
          </a:p>
        </p:txBody>
      </p:sp>
      <p:sp>
        <p:nvSpPr>
          <p:cNvPr id="102405" name="TextBox 10240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
          <p:cNvSpPr/>
          <p:nvPr>
            <p:ph type="title"/>
          </p:nvPr>
        </p:nvSpPr>
        <p:spPr>
          <a:xfrm>
            <a:off x="457200" y="457200"/>
            <a:ext cx="8229600" cy="13716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1"/>
                </a:solidFill>
                <a:latin typeface="Arial" pitchFamily="34" charset="0"/>
                <a:ea typeface="宋体" pitchFamily="2" charset="-122"/>
              </a:defRPr>
            </a:lvl1pPr>
          </a:lstStyle>
          <a:p/>
        </p:txBody>
      </p:sp>
      <p:pic>
        <p:nvPicPr>
          <p:cNvPr id="89101" name=""/>
          <p:cNvPicPr/>
          <p:nvPr>
            <p:ph sz="half" idx="2"/>
          </p:nvPr>
        </p:nvPicPr>
        <p:blipFill>
          <a:blip r:embed="rId2"/>
          <a:stretch>
            <a:fillRect/>
          </a:stretch>
        </p:blipFill>
        <p:spPr>
          <a:xfrm>
            <a:off x="0" y="457200"/>
            <a:ext cx="9144000" cy="6400800"/>
          </a:xfrm>
          <a:prstGeom prst="rect">
            <a:avLst/>
          </a:prstGeom>
          <a:noFill/>
          <a:ln>
            <a:noFill/>
            <a:miter lim="800000"/>
          </a:ln>
          <a:effectLst/>
        </p:spPr>
      </p:pic>
      <p:sp>
        <p:nvSpPr>
          <p:cNvPr id="89102" name="TextBox 8910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私有产权下的国美与苏宁经营共22页，您现在浏览的是第11页!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https://d.book118.com/047052126141006033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ixel">
  <a:themeElements>
    <a:clrScheme name="">
      <a:dk1>
        <a:srgbClr val="FFFFFF"/>
      </a:dk1>
      <a:lt1>
        <a:srgbClr val="000000"/>
      </a:lt1>
      <a:dk2>
        <a:srgbClr val="00007D"/>
      </a:dk2>
      <a:lt2>
        <a:srgbClr val="000000"/>
      </a:lt2>
      <a:accent1>
        <a:srgbClr val="9999FF"/>
      </a:accent1>
      <a:accent2>
        <a:srgbClr val="9999CC"/>
      </a:accent2>
      <a:accent3>
        <a:srgbClr val="9BBB59"/>
      </a:accent3>
      <a:accent4>
        <a:srgbClr val="8064A2"/>
      </a:accent4>
      <a:accent5>
        <a:srgbClr val="4BACC6"/>
      </a:accent5>
      <a:accent6>
        <a:srgbClr val="F79646"/>
      </a:accent6>
      <a:hlink>
        <a:srgbClr val="666699"/>
      </a:hlink>
      <a:folHlink>
        <a:srgbClr val="CCCCE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66"/>
        </a:dk1>
        <a:lt1>
          <a:srgbClr val="FFFFFF"/>
        </a:lt1>
        <a:dk2>
          <a:srgbClr val="0066FF"/>
        </a:dk2>
        <a:lt2>
          <a:srgbClr val="FFFFFF"/>
        </a:lt2>
        <a:accent1>
          <a:srgbClr val="6699FF"/>
        </a:accent1>
        <a:accent2>
          <a:srgbClr val="3333FF"/>
        </a:accent2>
        <a:accent3>
          <a:srgbClr val="9BBB59"/>
        </a:accent3>
        <a:accent4>
          <a:srgbClr val="8064A2"/>
        </a:accent4>
        <a:accent5>
          <a:srgbClr val="4BACC6"/>
        </a:accent5>
        <a:accent6>
          <a:srgbClr val="F79646"/>
        </a:accent6>
        <a:hlink>
          <a:srgbClr val="FFCC00"/>
        </a:hlink>
        <a:folHlink>
          <a:srgbClr val="0000CC"/>
        </a:folHlink>
      </a:clrScheme>
    </a:extraClrScheme>
    <a:extraClrScheme>
      <a:clrScheme name="">
        <a:dk1>
          <a:srgbClr val="334B49"/>
        </a:dk1>
        <a:lt1>
          <a:srgbClr val="FFFFFF"/>
        </a:lt1>
        <a:dk2>
          <a:srgbClr val="009999"/>
        </a:dk2>
        <a:lt2>
          <a:srgbClr val="FFFFFF"/>
        </a:lt2>
        <a:accent1>
          <a:srgbClr val="33CCCC"/>
        </a:accent1>
        <a:accent2>
          <a:srgbClr val="008080"/>
        </a:accent2>
        <a:accent3>
          <a:srgbClr val="9BBB59"/>
        </a:accent3>
        <a:accent4>
          <a:srgbClr val="8064A2"/>
        </a:accent4>
        <a:accent5>
          <a:srgbClr val="4BACC6"/>
        </a:accent5>
        <a:accent6>
          <a:srgbClr val="F79646"/>
        </a:accent6>
        <a:hlink>
          <a:srgbClr val="FFCC00"/>
        </a:hlink>
        <a:folHlink>
          <a:srgbClr val="006666"/>
        </a:folHlink>
      </a:clrScheme>
    </a:extraClrScheme>
    <a:extraClrScheme>
      <a:clrScheme name="">
        <a:dk1>
          <a:srgbClr val="333399"/>
        </a:dk1>
        <a:lt1>
          <a:srgbClr val="FFFFFF"/>
        </a:lt1>
        <a:dk2>
          <a:srgbClr val="006699"/>
        </a:dk2>
        <a:lt2>
          <a:srgbClr val="FFFFFF"/>
        </a:lt2>
        <a:accent1>
          <a:srgbClr val="0099CC"/>
        </a:accent1>
        <a:accent2>
          <a:srgbClr val="0386AF"/>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2F978D"/>
        </a:dk1>
        <a:lt1>
          <a:srgbClr val="FFFFFF"/>
        </a:lt1>
        <a:dk2>
          <a:srgbClr val="008080"/>
        </a:dk2>
        <a:lt2>
          <a:srgbClr val="FFFFFF"/>
        </a:lt2>
        <a:accent1>
          <a:srgbClr val="0099FF"/>
        </a:accent1>
        <a:accent2>
          <a:srgbClr val="009999"/>
        </a:accent2>
        <a:accent3>
          <a:srgbClr val="9BBB59"/>
        </a:accent3>
        <a:accent4>
          <a:srgbClr val="8064A2"/>
        </a:accent4>
        <a:accent5>
          <a:srgbClr val="4BACC6"/>
        </a:accent5>
        <a:accent6>
          <a:srgbClr val="F79646"/>
        </a:accent6>
        <a:hlink>
          <a:srgbClr val="FFFFCC"/>
        </a:hlink>
        <a:folHlink>
          <a:srgbClr val="70CAC6"/>
        </a:folHlink>
      </a:clrScheme>
    </a:extraClrScheme>
    <a:extraClrScheme>
      <a:clrScheme name="">
        <a:dk1>
          <a:srgbClr val="330000"/>
        </a:dk1>
        <a:lt1>
          <a:srgbClr val="FFFFFF"/>
        </a:lt1>
        <a:dk2>
          <a:srgbClr val="822504"/>
        </a:dk2>
        <a:lt2>
          <a:srgbClr val="FFFFFF"/>
        </a:lt2>
        <a:accent1>
          <a:srgbClr val="FF9900"/>
        </a:accent1>
        <a:accent2>
          <a:srgbClr val="9E2A06"/>
        </a:accent2>
        <a:accent3>
          <a:srgbClr val="9BBB59"/>
        </a:accent3>
        <a:accent4>
          <a:srgbClr val="8064A2"/>
        </a:accent4>
        <a:accent5>
          <a:srgbClr val="4BACC6"/>
        </a:accent5>
        <a:accent6>
          <a:srgbClr val="F79646"/>
        </a:accent6>
        <a:hlink>
          <a:srgbClr val="FF3300"/>
        </a:hlink>
        <a:folHlink>
          <a:srgbClr val="7C0704"/>
        </a:folHlink>
      </a:clrScheme>
    </a:extraClrScheme>
    <a:extraClrScheme>
      <a:clrScheme name="">
        <a:dk1>
          <a:srgbClr val="4A7911"/>
        </a:dk1>
        <a:lt1>
          <a:srgbClr val="FFFFFF"/>
        </a:lt1>
        <a:dk2>
          <a:srgbClr val="336600"/>
        </a:dk2>
        <a:lt2>
          <a:srgbClr val="FFFFFF"/>
        </a:lt2>
        <a:accent1>
          <a:srgbClr val="666633"/>
        </a:accent1>
        <a:accent2>
          <a:srgbClr val="669900"/>
        </a:accent2>
        <a:accent3>
          <a:srgbClr val="9BBB59"/>
        </a:accent3>
        <a:accent4>
          <a:srgbClr val="8064A2"/>
        </a:accent4>
        <a:accent5>
          <a:srgbClr val="4BACC6"/>
        </a:accent5>
        <a:accent6>
          <a:srgbClr val="F79646"/>
        </a:accent6>
        <a:hlink>
          <a:srgbClr val="FFCC00"/>
        </a:hlink>
        <a:folHlink>
          <a:srgbClr val="99CC00"/>
        </a:folHlink>
      </a:clrScheme>
    </a:extraClrScheme>
    <a:extraClrScheme>
      <a:clrScheme name="">
        <a:dk1>
          <a:srgbClr val="FFFFFF"/>
        </a:dk1>
        <a:lt1>
          <a:srgbClr val="000000"/>
        </a:lt1>
        <a:dk2>
          <a:srgbClr val="CC3300"/>
        </a:dk2>
        <a:lt2>
          <a:srgbClr val="000000"/>
        </a:lt2>
        <a:accent1>
          <a:srgbClr val="FFCC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
      <a:clrScheme name="">
        <a:dk1>
          <a:srgbClr val="FFFFFF"/>
        </a:dk1>
        <a:lt1>
          <a:srgbClr val="003300"/>
        </a:lt1>
        <a:dk2>
          <a:srgbClr val="336600"/>
        </a:dk2>
        <a:lt2>
          <a:srgbClr val="000000"/>
        </a:lt2>
        <a:accent1>
          <a:srgbClr val="CCCC00"/>
        </a:accent1>
        <a:accent2>
          <a:srgbClr val="669900"/>
        </a:accent2>
        <a:accent3>
          <a:srgbClr val="9BBB59"/>
        </a:accent3>
        <a:accent4>
          <a:srgbClr val="8064A2"/>
        </a:accent4>
        <a:accent5>
          <a:srgbClr val="4BACC6"/>
        </a:accent5>
        <a:accent6>
          <a:srgbClr val="F79646"/>
        </a:accent6>
        <a:hlink>
          <a:srgbClr val="333300"/>
        </a:hlink>
        <a:folHlink>
          <a:srgbClr val="99CC00"/>
        </a:folHlink>
      </a:clrScheme>
    </a:extraClrScheme>
    <a:extraClrScheme>
      <a:clrScheme name="">
        <a:dk1>
          <a:srgbClr val="FFFFFF"/>
        </a:dk1>
        <a:lt1>
          <a:srgbClr val="000000"/>
        </a:lt1>
        <a:dk2>
          <a:srgbClr val="440044"/>
        </a:dk2>
        <a:lt2>
          <a:srgbClr val="000000"/>
        </a:lt2>
        <a:accent1>
          <a:srgbClr val="FFCCCC"/>
        </a:accent1>
        <a:accent2>
          <a:srgbClr val="790571"/>
        </a:accent2>
        <a:accent3>
          <a:srgbClr val="9BBB59"/>
        </a:accent3>
        <a:accent4>
          <a:srgbClr val="8064A2"/>
        </a:accent4>
        <a:accent5>
          <a:srgbClr val="4BACC6"/>
        </a:accent5>
        <a:accent6>
          <a:srgbClr val="F79646"/>
        </a:accent6>
        <a:hlink>
          <a:srgbClr val="993366"/>
        </a:hlink>
        <a:folHlink>
          <a:srgbClr val="9F839F"/>
        </a:folHlink>
      </a:clrScheme>
    </a:extraClrScheme>
    <a:extraClrScheme>
      <a:clrScheme name="">
        <a:dk1>
          <a:srgbClr val="FFFFFF"/>
        </a:dk1>
        <a:lt1>
          <a:srgbClr val="000000"/>
        </a:lt1>
        <a:dk2>
          <a:srgbClr val="FF9900"/>
        </a:dk2>
        <a:lt2>
          <a:srgbClr val="000000"/>
        </a:lt2>
        <a:accent1>
          <a:srgbClr val="FFCC99"/>
        </a:accent1>
        <a:accent2>
          <a:srgbClr val="FBA313"/>
        </a:accent2>
        <a:accent3>
          <a:srgbClr val="9BBB59"/>
        </a:accent3>
        <a:accent4>
          <a:srgbClr val="8064A2"/>
        </a:accent4>
        <a:accent5>
          <a:srgbClr val="4BACC6"/>
        </a:accent5>
        <a:accent6>
          <a:srgbClr val="F79646"/>
        </a:accent6>
        <a:hlink>
          <a:srgbClr val="CC3300"/>
        </a:hlink>
        <a:folHlink>
          <a:srgbClr val="FCC66E"/>
        </a:folHlink>
      </a:clrScheme>
    </a:extraClrScheme>
    <a:extraClrScheme>
      <a:clrScheme name="">
        <a:dk1>
          <a:srgbClr val="FFFFFF"/>
        </a:dk1>
        <a:lt1>
          <a:srgbClr val="000000"/>
        </a:lt1>
        <a:dk2>
          <a:srgbClr val="779F92"/>
        </a:dk2>
        <a:lt2>
          <a:srgbClr val="000000"/>
        </a:lt2>
        <a:accent1>
          <a:srgbClr val="33CCCC"/>
        </a:accent1>
        <a:accent2>
          <a:srgbClr val="9DC2D7"/>
        </a:accent2>
        <a:accent3>
          <a:srgbClr val="9BBB59"/>
        </a:accent3>
        <a:accent4>
          <a:srgbClr val="8064A2"/>
        </a:accent4>
        <a:accent5>
          <a:srgbClr val="4BACC6"/>
        </a:accent5>
        <a:accent6>
          <a:srgbClr val="F79646"/>
        </a:accent6>
        <a:hlink>
          <a:srgbClr val="006666"/>
        </a:hlink>
        <a:folHlink>
          <a:srgbClr val="CCCCFF"/>
        </a:folHlink>
      </a:clrScheme>
    </a:extraClrScheme>
    <a:extraClrScheme>
      <a:clrScheme name="">
        <a:dk1>
          <a:srgbClr val="FFFFFF"/>
        </a:dk1>
        <a:lt1>
          <a:srgbClr val="000000"/>
        </a:lt1>
        <a:dk2>
          <a:srgbClr val="00007D"/>
        </a:dk2>
        <a:lt2>
          <a:srgbClr val="000000"/>
        </a:lt2>
        <a:accent1>
          <a:srgbClr val="9999FF"/>
        </a:accent1>
        <a:accent2>
          <a:srgbClr val="9999CC"/>
        </a:accent2>
        <a:accent3>
          <a:srgbClr val="9BBB59"/>
        </a:accent3>
        <a:accent4>
          <a:srgbClr val="8064A2"/>
        </a:accent4>
        <a:accent5>
          <a:srgbClr val="4BACC6"/>
        </a:accent5>
        <a:accent6>
          <a:srgbClr val="F79646"/>
        </a:accent6>
        <a:hlink>
          <a:srgbClr val="666699"/>
        </a:hlink>
        <a:folHlink>
          <a:srgbClr val="CCCCE6"/>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12</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12</vt:i4>
      </vt:variant>
    </vt:vector>
  </HeadingPairs>
  <TitlesOfParts>
    <vt:vector baseType="lpstr" size="25">
      <vt:lpstr>Arial</vt:lpstr>
      <vt:lpstr>Calibri</vt:lpstr>
      <vt:lpstr>Arial Black</vt:lpstr>
      <vt:lpstr>宋体</vt:lpstr>
      <vt:lpstr>Times New Roman</vt:lpstr>
      <vt:lpstr>Wingdings</vt:lpstr>
      <vt:lpstr>楷体_GB2312</vt:lpstr>
      <vt:lpstr>华文琥珀</vt:lpstr>
      <vt:lpstr>隶书</vt:lpstr>
      <vt:lpstr>微软雅黑</vt:lpstr>
      <vt:lpstr>黑体</vt:lpstr>
      <vt:lpstr>华文细黑</vt:lpstr>
      <vt:lpstr>Office Theme</vt:lpstr>
      <vt:lpstr>国美&amp;苏宁</vt:lpstr>
      <vt:lpstr>2010中国零售业排名（部分）</vt:lpstr>
      <vt:lpstr>国美苏宁的发展历程</vt:lpstr>
      <vt:lpstr>公司治理</vt:lpstr>
      <vt:lpstr>公司治理</vt:lpstr>
      <vt:lpstr>苏宁电器股份有限公司股权结构状况</vt:lpstr>
      <vt:lpstr>家族企业治理：大股东控制与不完全的信息披露</vt:lpstr>
      <vt:lpstr>苏宁电器公司治理结构</vt:lpstr>
      <vt:lpstr>战略管理（广义公司治理）</vt:lpstr>
      <vt:lpstr>人才战略</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2024-09-07T08:13:34.044</cp:lastPrinted>
  <dcterms:created xsi:type="dcterms:W3CDTF">2024-09-07T00:13:34Z</dcterms:created>
  <dcterms:modified xsi:type="dcterms:W3CDTF">2024-09-07T00:13:35Z</dcterms:modified>
</cp:coreProperties>
</file>