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OGJJI+MS-UIGothic"/>
      <p:regular r:id="rId16"/>
    </p:embeddedFont>
    <p:embeddedFont>
      <p:font typeface="BMJRUF+CTQTNF+ArialMT"/>
      <p:regular r:id="rId17"/>
    </p:embeddedFont>
    <p:embeddedFont>
      <p:font typeface="PHGTAQ+WPFUAE+MicrosoftYaHei-Bold"/>
      <p:regular r:id="rId18"/>
    </p:embeddedFont>
    <p:embeddedFont>
      <p:font typeface="NKAFED+JMHELO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350E4-6BF2-4B48-A3A3-AA87C160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BDB63-62E6-4393-AAC1-C29CE4E9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0A781-8DD8-4BED-BF3A-F72843BD8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BAF2C-E291-469D-BA20-2C4A9E80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C7871-571F-4812-B694-9F3E5725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558A9-92AB-451C-BEF3-EA701026F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E6AC3-353F-450D-83D3-7D5FD44E2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D5E43-C367-4E1C-94DE-BBE683425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E1BFA-C068-4E1C-9A31-0270BEE98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8289A-EE45-431E-B48D-2968A628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C28FE-C2F7-4287-BCD3-2F02C232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56200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31139"/>
            <a:ext cx="557839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84FF"/>
                </a:solidFill>
                <a:latin typeface="GOGJJI+MS-UIGothic"/>
                <a:cs typeface="GOGJJI+MS-UIGothic"/>
              </a:rPr>
              <a:t>透析中心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5150">
                <a:solidFill>
                  <a:srgbClr val="0084FF"/>
                </a:solidFill>
                <a:latin typeface="GOGJJI+MS-UIGothic"/>
                <a:cs typeface="GOGJJI+MS-UIGothic"/>
              </a:rPr>
              <a:t>相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GOGJJI+MS-UIGothic"/>
                <a:cs typeface="GOGJJI+MS-UIGothic"/>
              </a:rPr>
              <a:t>关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5150" spc="25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5150" spc="20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5150" spc="25">
                <a:solidFill>
                  <a:srgbClr val="0084FF"/>
                </a:solidFill>
                <a:latin typeface="GOGJJI+MS-UIGothic"/>
                <a:cs typeface="GOGJJI+MS-UIGothic"/>
              </a:rPr>
              <a:t>案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5150">
                <a:solidFill>
                  <a:srgbClr val="0084FF"/>
                </a:solidFill>
                <a:latin typeface="GOGJJI+MS-UIGothic"/>
                <a:cs typeface="GOGJJI+MS-UIGothic"/>
              </a:rPr>
              <a:t>理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GOGJJI+MS-UIGothic"/>
                <a:cs typeface="GOGJJ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MJRUF+CTQTNF+ArialMT"/>
                <a:cs typeface="BMJRUF+CTQTNF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6192461" cy="2429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MJRUF+CTQTNF+ArialMT"/>
                <a:cs typeface="BMJRUF+CTQTNF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患者的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MJRUF+CTQTNF+ArialMT"/>
                <a:cs typeface="BMJRUF+CTQTNF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透析中心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防措施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MJRUF+CTQTNF+ArialMT"/>
                <a:cs typeface="BMJRUF+CTQTNF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透析中心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急演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BMJRUF+CTQTNF+ArialMT"/>
                <a:cs typeface="BMJRUF+CTQTNF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透析中心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故障相关法律法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84FF"/>
                </a:solidFill>
                <a:latin typeface="GOGJJI+MS-UIGothic"/>
                <a:cs typeface="GOGJJI+MS-UIGothic"/>
              </a:rPr>
              <a:t>与制度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OGJJI+MS-UIGothic"/>
                <a:cs typeface="GOGJJI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PHGTAQ+WPFUAE+MicrosoftYaHei-Bold"/>
                <a:cs typeface="PHGTAQ+WPFUAE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PHGTAQ+WPFUAE+MicrosoftYaHei-Bold"/>
                <a:cs typeface="PHGTAQ+WPFUA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PHGTAQ+WPFUAE+MicrosoftYaHei-Bold"/>
                <a:cs typeface="PHGTAQ+WPFUAE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800" spc="25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800" spc="23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3800">
                <a:solidFill>
                  <a:srgbClr val="0084FF"/>
                </a:solidFill>
                <a:latin typeface="GOGJJI+MS-UIGothic"/>
                <a:cs typeface="GOGJJI+MS-UIGothic"/>
              </a:rPr>
              <a:t>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故障的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与判断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HGTAQ+WPFUAE+MicrosoftYaHei-Bold"/>
                <a:cs typeface="PHGTAQ+WPFUA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HGTAQ+WPFUAE+MicrosoftYaHei-Bold"/>
                <a:cs typeface="PHGTAQ+WPFUA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HGTAQ+WPFUAE+MicrosoftYaHei-Bold"/>
                <a:cs typeface="PHGTAQ+WPFUA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0084FF"/>
                </a:solidFill>
                <a:latin typeface="GOGJJI+MS-UIGothic"/>
                <a:cs typeface="GOGJJI+MS-UIGothic"/>
              </a:rPr>
              <a:t>运行异常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000" spc="25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0084FF"/>
                </a:solidFill>
                <a:latin typeface="GOGJJI+MS-UIGothic"/>
                <a:cs typeface="GOGJJI+MS-UIGothic"/>
              </a:rPr>
              <a:t>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GOGJJI+MS-UIGothic"/>
                <a:cs typeface="GOGJJI+MS-UIGothic"/>
              </a:rPr>
              <a:t>患者病情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84FF"/>
                </a:solidFill>
                <a:latin typeface="GOGJJI+MS-UIGothic"/>
                <a:cs typeface="GOGJJI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声音异常、温度异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常升高、出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异味等。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的故障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警系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出警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，如警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声、指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示灯亮起等。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如患者血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、心率等生理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异常波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故障的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紧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立即停止使用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，并断开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源，以防止故障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大或造成更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重的后果。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迅速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设备维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修人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或相关技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，并按照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修人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的指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导进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急情况下，可采取必要的急救措施，如心肺复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等，以保障患者的生命安全。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故障后的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记录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对设备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故障情况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包括故障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、地点、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故障表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理措施等。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故障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告提交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相关部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对设备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故障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和反思，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提出改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防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似故障再次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，以便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故障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行深入分析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GOGJJI+MS-UIGothic"/>
                <a:cs typeface="GOGJJI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PHGTAQ+WPFUAE+MicrosoftYaHei-Bold"/>
                <a:cs typeface="PHGTAQ+WPFUA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PHGTAQ+WPFUAE+MicrosoftYaHei-Bold"/>
                <a:cs typeface="PHGTAQ+WPFUAE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81350" y="3559476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800" spc="25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3800" spc="25">
                <a:solidFill>
                  <a:srgbClr val="0084FF"/>
                </a:solidFill>
                <a:latin typeface="GOGJJI+MS-UIGothic"/>
                <a:cs typeface="GOGJJI+MS-UIGothic"/>
              </a:rPr>
              <a:t>患者的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800" spc="27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3800">
                <a:solidFill>
                  <a:srgbClr val="0084FF"/>
                </a:solidFill>
                <a:latin typeface="GOGJJI+MS-UIGothic"/>
                <a:cs typeface="GOGJJI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患者病情的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识别</a:t>
            </a:r>
            <a:r>
              <a:rPr sz="1550" spc="25">
                <a:solidFill>
                  <a:srgbClr val="0084FF"/>
                </a:solidFill>
                <a:latin typeface="GOGJJI+MS-UIGothic"/>
                <a:cs typeface="GOGJJI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密切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察患者是否出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异常症状，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如血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下降、心率失常等。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0084FF"/>
                </a:solidFill>
                <a:latin typeface="GOGJJI+MS-UIGothic"/>
                <a:cs typeface="GOGJJI+MS-UIGothic"/>
              </a:rPr>
              <a:t>估病情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根据患者症状，迅速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估病情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重程度，判断是否需要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GOGJJI+MS-UIGothic"/>
                <a:cs typeface="GOGJJI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患者病情的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紧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OGJJI+MS-UIGothic"/>
                <a:cs typeface="GOGJJI+MS-UIGothic"/>
              </a:rPr>
              <a:t>启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动紧</a:t>
            </a:r>
            <a:r>
              <a:rPr sz="2300" spc="23">
                <a:solidFill>
                  <a:srgbClr val="0084FF"/>
                </a:solidFill>
                <a:latin typeface="GOGJJI+MS-UIGothic"/>
                <a:cs typeface="GOGJJI+MS-UIGothic"/>
              </a:rPr>
              <a:t>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0084FF"/>
                </a:solidFill>
                <a:latin typeface="GOGJJI+MS-UIGothic"/>
                <a:cs typeface="GOGJJI+MS-UIGothic"/>
              </a:rPr>
              <a:t>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GOGJJI+MS-UIGothic"/>
                <a:cs typeface="GOGJJI+MS-UIGothic"/>
              </a:rPr>
              <a:t>保持呼吸道通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0084FF"/>
                </a:solidFill>
                <a:latin typeface="GOGJJI+MS-UIGothic"/>
                <a:cs typeface="GOGJJI+MS-UIGothic"/>
              </a:rPr>
              <a:t>持生命体征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稳</a:t>
            </a:r>
            <a:r>
              <a:rPr sz="2300">
                <a:solidFill>
                  <a:srgbClr val="0084FF"/>
                </a:solidFill>
                <a:latin typeface="GOGJJI+MS-UIGothic"/>
                <a:cs typeface="GOGJJI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一旦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发现设备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故障，立即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动应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案，确保患者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确保患者呼吸道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通，必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行吸氧或人工呼吸。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行心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电监测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，密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察生命体征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化，采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GJJI+MS-UIGothic"/>
                <a:cs typeface="GOGJJI+MS-UIGothic"/>
              </a:rPr>
              <a:t>取必要的急救措施。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患者病情的后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续观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察与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GOGJJI+MS-UIGothic"/>
                <a:cs typeface="GOGJJI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OGJJI+MS-UIGothic"/>
                <a:cs typeface="GOGJJI+MS-UIGothic"/>
              </a:rPr>
              <a:t>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OGJJI+MS-UIGothic"/>
                <a:cs typeface="GOGJJI+MS-UIGothic"/>
              </a:rPr>
              <a:t>健康教育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行持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续监测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察病情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及治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向患者及家属介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绍设备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故障的原因和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措施，提高患者的自我保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OGJJI+MS-UIGothic"/>
                <a:cs typeface="GOGJJI+MS-UIGothic"/>
              </a:rPr>
              <a:t>心理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DFD"/>
                </a:solidFill>
                <a:latin typeface="GOGJJI+MS-UIGothic"/>
                <a:cs typeface="GOGJJI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关注患者心理状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予必要的心理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支持和疏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GOGJJI+MS-UIGothic"/>
                <a:cs typeface="GOGJJ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PHGTAQ+WPFUAE+MicrosoftYaHei-Bold"/>
                <a:cs typeface="PHGTAQ+WPFUA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PHGTAQ+WPFUAE+MicrosoftYaHei-Bold"/>
                <a:cs typeface="PHGTAQ+WPFUAE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81350" y="3559476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GOGJJI+MS-UIGothic"/>
                <a:cs typeface="GOGJJI+MS-UIGothic"/>
              </a:rPr>
              <a:t>透析中心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3800" spc="27">
                <a:solidFill>
                  <a:srgbClr val="0084FF"/>
                </a:solidFill>
                <a:latin typeface="GOGJJI+MS-UIGothic"/>
                <a:cs typeface="GOGJJI+MS-UIGothic"/>
              </a:rPr>
              <a:t>故障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3800" spc="25">
                <a:solidFill>
                  <a:srgbClr val="0084FF"/>
                </a:solidFill>
                <a:latin typeface="GOGJJI+MS-UIGothic"/>
                <a:cs typeface="GOGJJI+MS-UIGothic"/>
              </a:rPr>
              <a:t>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https://d.book118.com/047056200036006041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GOGJJI+MS-UIGothic</vt:lpstr>
      <vt:lpstr>SimSun</vt:lpstr>
      <vt:lpstr>BMJRUF+CTQTNF+ArialMT</vt:lpstr>
      <vt:lpstr>Times New Roman</vt:lpstr>
      <vt:lpstr>PHGTAQ+WPFUAE+MicrosoftYaHei-Bold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2024-09-13T23:15:46.054</cp:lastPrinted>
  <dcterms:created xsi:type="dcterms:W3CDTF">2024-09-13T15:15:46Z</dcterms:created>
  <dcterms:modified xsi:type="dcterms:W3CDTF">2024-09-13T15:15:47Z</dcterms:modified>
</cp:coreProperties>
</file>