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83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9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5363B3-96BF-4D78-BD59-23F692EB4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AB581C-B553-40BA-8D10-1319F7CB8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44D902-6B55-4F3D-BAFD-C99F43830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E24DBD-F4AA-4DCC-A2A2-0E8BEB138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C771A5-C66C-4BDC-BFE1-EC0C2F525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F3D958-7F31-48F0-915F-450B9A176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DDFE69-DC4E-46AF-8C23-FEC9AC163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07908A-6B00-4B90-8454-A4EA95A88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712CB4-8196-42B7-AE72-3BE7D543A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A85996-4DB5-439E-B71F-0F591D1E9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EC2ECB-B93C-4236-8D41-CDE9315BF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828" r:id="rId2"/>
    <p:sldLayoutId id="2147485829" r:id="rId3"/>
    <p:sldLayoutId id="2147485830" r:id="rId4"/>
    <p:sldLayoutId id="2147485831" r:id="rId5"/>
    <p:sldLayoutId id="2147485832" r:id="rId6"/>
    <p:sldLayoutId id="2147485833" r:id="rId7"/>
    <p:sldLayoutId id="2147485834" r:id="rId8"/>
    <p:sldLayoutId id="2147485835" r:id="rId9"/>
    <p:sldLayoutId id="2147485836" r:id="rId10"/>
    <p:sldLayoutId id="2147485837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tags" Target="../tags/tag176.xml" /><Relationship Id="rId15" Type="http://schemas.openxmlformats.org/officeDocument/2006/relationships/tags" Target="../tags/tag177.xml" /><Relationship Id="rId16" Type="http://schemas.openxmlformats.org/officeDocument/2006/relationships/tags" Target="../tags/tag178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10303016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企业管理的绩效考核与奖惩制度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effectLst/>
                <a:latin typeface="+mj-ea"/>
                <a:ea typeface="+mj-ea"/>
                <a:cs typeface="MiSans" panose="00000500000000000000" charset="-122"/>
              </a:rPr>
              <a:t>单击此处添加文本</a:t>
            </a:r>
            <a:endParaRPr lang="zh-CN" altLang="en-US" sz="22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effectLst/>
                <a:latin typeface="+mj-ea"/>
                <a:ea typeface="+mj-ea"/>
                <a:cs typeface="MiSans" panose="00000500000000000000" charset="-122"/>
              </a:rPr>
              <a:t>绩效考核的目的和意义</a:t>
            </a:r>
            <a:endParaRPr lang="zh-CN" altLang="en-US" sz="22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effectLst/>
                <a:latin typeface="+mj-ea"/>
                <a:ea typeface="+mj-ea"/>
                <a:cs typeface="MiSans" panose="00000500000000000000" charset="-122"/>
              </a:rPr>
              <a:t>绩效考核的方法和指标</a:t>
            </a:r>
            <a:endParaRPr lang="zh-CN" altLang="en-US" sz="22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effectLst/>
                <a:latin typeface="+mj-ea"/>
                <a:ea typeface="+mj-ea"/>
                <a:cs typeface="MiSans" panose="00000500000000000000" charset="-122"/>
              </a:rPr>
              <a:t>奖惩制度的设计与实施</a:t>
            </a:r>
            <a:endParaRPr lang="zh-CN" altLang="en-US" sz="22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effectLst/>
                <a:latin typeface="+mj-ea"/>
                <a:ea typeface="+mj-ea"/>
                <a:cs typeface="MiSans" panose="00000500000000000000" charset="-122"/>
              </a:rPr>
              <a:t>绩效考核与奖惩制度的关联与影响</a:t>
            </a:r>
            <a:endParaRPr lang="zh-CN" altLang="en-US" sz="22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绩效考核与奖惩制度的优化与改进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绩效考核的目的和意义</a:t>
            </a:r>
            <a:endParaRPr lang="zh-CN" altLang="en-US"/>
          </a:p>
        </p:txBody>
      </p:sp>
      <p:sp>
        <p:nvSpPr>
          <p:cNvPr id="104889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明确绩效考核的目的和意义</a:t>
            </a:r>
            <a:endParaRPr lang="zh-CN" altLang="en-US"/>
          </a:p>
        </p:txBody>
      </p:sp>
      <p:sp>
        <p:nvSpPr>
          <p:cNvPr id="1048958" name="矩形 5"/>
          <p:cNvSpPr/>
          <p:nvPr>
            <p:custDataLst>
              <p:tags r:id="rId2"/>
            </p:custDataLst>
          </p:nvPr>
        </p:nvSpPr>
        <p:spPr>
          <a:xfrm>
            <a:off x="608330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0" name="矩形 10"/>
          <p:cNvSpPr/>
          <p:nvPr>
            <p:custDataLst>
              <p:tags r:id="rId3"/>
            </p:custDataLst>
          </p:nvPr>
        </p:nvSpPr>
        <p:spPr>
          <a:xfrm>
            <a:off x="962930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2" name="TextBox 2"/>
          <p:cNvSpPr txBox="1"/>
          <p:nvPr>
            <p:custDataLst>
              <p:tags r:id="rId4"/>
            </p:custDataLst>
          </p:nvPr>
        </p:nvSpPr>
        <p:spPr>
          <a:xfrm>
            <a:off x="763308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目的：提高员工工作效率和质量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64" name="矩形 6"/>
          <p:cNvSpPr/>
          <p:nvPr>
            <p:custDataLst>
              <p:tags r:id="rId5"/>
            </p:custDataLst>
          </p:nvPr>
        </p:nvSpPr>
        <p:spPr>
          <a:xfrm>
            <a:off x="3406861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6" name="矩形 11"/>
          <p:cNvSpPr/>
          <p:nvPr>
            <p:custDataLst>
              <p:tags r:id="rId6"/>
            </p:custDataLst>
          </p:nvPr>
        </p:nvSpPr>
        <p:spPr>
          <a:xfrm>
            <a:off x="3780593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8" name="TextBox 2"/>
          <p:cNvSpPr txBox="1"/>
          <p:nvPr>
            <p:custDataLst>
              <p:tags r:id="rId7"/>
            </p:custDataLst>
          </p:nvPr>
        </p:nvSpPr>
        <p:spPr>
          <a:xfrm>
            <a:off x="356120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意义：促进企业可持续发展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70" name="矩形 33"/>
          <p:cNvSpPr/>
          <p:nvPr>
            <p:custDataLst>
              <p:tags r:id="rId8"/>
            </p:custDataLst>
          </p:nvPr>
        </p:nvSpPr>
        <p:spPr>
          <a:xfrm>
            <a:off x="6200927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2" name="矩形 37"/>
          <p:cNvSpPr/>
          <p:nvPr>
            <p:custDataLst>
              <p:tags r:id="rId9"/>
            </p:custDataLst>
          </p:nvPr>
        </p:nvSpPr>
        <p:spPr>
          <a:xfrm>
            <a:off x="6555527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4" name="TextBox 2"/>
          <p:cNvSpPr txBox="1"/>
          <p:nvPr>
            <p:custDataLst>
              <p:tags r:id="rId10"/>
            </p:custDataLst>
          </p:nvPr>
        </p:nvSpPr>
        <p:spPr>
          <a:xfrm>
            <a:off x="6355905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作用：激励员工、提高员工满意度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76" name="矩形 34"/>
          <p:cNvSpPr/>
          <p:nvPr>
            <p:custDataLst>
              <p:tags r:id="rId11"/>
            </p:custDataLst>
          </p:nvPr>
        </p:nvSpPr>
        <p:spPr>
          <a:xfrm>
            <a:off x="8989253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8" name="矩形 38"/>
          <p:cNvSpPr/>
          <p:nvPr>
            <p:custDataLst>
              <p:tags r:id="rId12"/>
            </p:custDataLst>
          </p:nvPr>
        </p:nvSpPr>
        <p:spPr>
          <a:xfrm>
            <a:off x="9362986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0" name="TextBox 2"/>
          <p:cNvSpPr txBox="1"/>
          <p:nvPr>
            <p:custDataLst>
              <p:tags r:id="rId13"/>
            </p:custDataLst>
          </p:nvPr>
        </p:nvSpPr>
        <p:spPr>
          <a:xfrm>
            <a:off x="914423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重要性：确保企业目标的实现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绩效考核对企业管理的价值</a:t>
            </a:r>
            <a:endParaRPr lang="zh-CN" altLang="en-US"/>
          </a:p>
        </p:txBody>
      </p:sp>
      <p:sp>
        <p:nvSpPr>
          <p:cNvPr id="1049016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39652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70892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20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266546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14463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4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17664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92880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2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254805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6598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2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82323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1667"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促进企业战略目标的实现：通过绩效考核，企业可以将战略目标分解到各个部门和员工，从而形成全员参与、共同实现企业战略目标的良好氛围。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34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256068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90909"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latin typeface="+mn-ea"/>
                <a:ea typeface="+mn-ea"/>
              </a:rPr>
              <a:t>提升员工个人能力：绩效考核可以帮助员工了解自己的优点和不足，从而有针对性地改进自己的工作方法和技能，提高个人能力。</a:t>
            </a:r>
            <a:endParaRPr lang="zh-CN" altLang="en-US" sz="2200">
              <a:latin typeface="+mn-ea"/>
              <a:ea typeface="+mn-ea"/>
            </a:endParaRPr>
          </a:p>
        </p:txBody>
      </p:sp>
      <p:sp>
        <p:nvSpPr>
          <p:cNvPr id="1049036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60335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90909"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latin typeface="+mn-ea"/>
                <a:ea typeface="+mn-ea"/>
              </a:rPr>
              <a:t>提升企业管理水平：通过绩效考核，企业可以全面了解员工的工作表现和业绩，从而有针对性地改进管理策略，提高企业管理水平。</a:t>
            </a:r>
            <a:endParaRPr lang="zh-CN" altLang="en-US" sz="2200">
              <a:latin typeface="+mn-ea"/>
              <a:ea typeface="+mn-ea"/>
            </a:endParaRPr>
          </a:p>
        </p:txBody>
      </p:sp>
      <p:sp>
        <p:nvSpPr>
          <p:cNvPr id="1049038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735355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90909"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latin typeface="+mn-ea"/>
                <a:ea typeface="+mn-ea"/>
              </a:rPr>
              <a:t>激发员工工作积极性：绩效考核与奖惩制度相结合，可以激励员工更加努力地工作，提高员工的工作积极性和工作效率。</a:t>
            </a:r>
            <a:endParaRPr lang="zh-CN" altLang="en-US" sz="22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绩效考核的方法和指标</a:t>
            </a:r>
            <a:endParaRPr lang="zh-CN" altLang="en-US"/>
          </a:p>
        </p:txBody>
      </p:sp>
      <p:sp>
        <p:nvSpPr>
          <p:cNvPr id="104907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绩效考核的方法</a:t>
            </a:r>
            <a:endParaRPr lang="zh-CN" altLang="en-US"/>
          </a:p>
        </p:txBody>
      </p:sp>
      <p:sp>
        <p:nvSpPr>
          <p:cNvPr id="1049138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39652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70892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42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266546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14463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6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17664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92880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5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254805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6598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4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82323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360度反馈法：通过上级、下级、同事、客户等多个角度来评估员工绩效的方法。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56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256068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目标管理法（MBO）：通过设定目标、制定计划、执行任务、监督进度、评估结果来衡量员工绩效的方法。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58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60335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关键绩效指标法（KPI）：通过设定明确的、可衡量的、具体的、可实现的、有时限的目标，来衡量员工绩效的方法。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60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735355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平衡计分卡（BSC）：从财务、客户、内部业务过程、学习和成长四个角度来衡量企业绩效的方法。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绩效考核的指标</a:t>
            </a:r>
            <a:endParaRPr lang="zh-CN" altLang="en-US"/>
          </a:p>
        </p:txBody>
      </p:sp>
      <p:sp>
        <p:nvSpPr>
          <p:cNvPr id="1049196" name="矩形 31"/>
          <p:cNvSpPr/>
          <p:nvPr>
            <p:custDataLst>
              <p:tags r:id="rId2"/>
            </p:custDataLst>
          </p:nvPr>
        </p:nvSpPr>
        <p:spPr>
          <a:xfrm>
            <a:off x="2664804" y="1452880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业绩指标：根据业务目标制定具体的业绩指标，如销售额、利润等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矩形 4"/>
          <p:cNvSpPr/>
          <p:nvPr>
            <p:custDataLst>
              <p:tags r:id="rId3"/>
            </p:custDataLst>
          </p:nvPr>
        </p:nvSpPr>
        <p:spPr>
          <a:xfrm>
            <a:off x="2664804" y="2692567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行为指标：评估员工在工作中的表现，如工作态度、沟通能力等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矩形 5"/>
          <p:cNvSpPr/>
          <p:nvPr>
            <p:custDataLst>
              <p:tags r:id="rId4"/>
            </p:custDataLst>
          </p:nvPr>
        </p:nvSpPr>
        <p:spPr>
          <a:xfrm>
            <a:off x="2664804" y="3932254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能力指标：评估员工的能力水平，如专业技能、团队协作等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矩形 7"/>
          <p:cNvSpPr/>
          <p:nvPr>
            <p:custDataLst>
              <p:tags r:id="rId5"/>
            </p:custDataLst>
          </p:nvPr>
        </p:nvSpPr>
        <p:spPr>
          <a:xfrm>
            <a:off x="2664804" y="5171941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市场参考指标：将员工的绩效与市场做个对比计算出来的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绩效考核的周期和频次</a:t>
            </a:r>
            <a:endParaRPr lang="zh-CN" altLang="en-US"/>
          </a:p>
        </p:txBody>
      </p:sp>
      <p:sp>
        <p:nvSpPr>
          <p:cNvPr id="1049238" name="矩形 31"/>
          <p:cNvSpPr/>
          <p:nvPr>
            <p:custDataLst>
              <p:tags r:id="rId2"/>
            </p:custDataLst>
          </p:nvPr>
        </p:nvSpPr>
        <p:spPr>
          <a:xfrm>
            <a:off x="2664804" y="1452880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绩效考核周期：按月、季、半年或年度进行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矩形 4"/>
          <p:cNvSpPr/>
          <p:nvPr>
            <p:custDataLst>
              <p:tags r:id="rId3"/>
            </p:custDataLst>
          </p:nvPr>
        </p:nvSpPr>
        <p:spPr>
          <a:xfrm>
            <a:off x="2664804" y="2692567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考核频次：根据企业实际情况和需要确定，可灵活调整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矩形 5"/>
          <p:cNvSpPr/>
          <p:nvPr>
            <p:custDataLst>
              <p:tags r:id="rId4"/>
            </p:custDataLst>
          </p:nvPr>
        </p:nvSpPr>
        <p:spPr>
          <a:xfrm>
            <a:off x="2664804" y="3932254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考核周期和频次选择：根据企业规模、业务特点和发展阶段等因素综合考虑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矩形 7"/>
          <p:cNvSpPr/>
          <p:nvPr>
            <p:custDataLst>
              <p:tags r:id="rId5"/>
            </p:custDataLst>
          </p:nvPr>
        </p:nvSpPr>
        <p:spPr>
          <a:xfrm>
            <a:off x="2664804" y="5171941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考核周期和频次对企业管理的意义：有助于及时发现问题、改进工作，提高员工积极性和工作效率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78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奖惩制度的设计与实施</a:t>
            </a:r>
            <a:endParaRPr lang="zh-CN" altLang="en-US"/>
          </a:p>
        </p:txBody>
      </p:sp>
      <p:sp>
        <p:nvSpPr>
          <p:cNvPr id="104928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34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奖惩制度的设计原则</a:t>
            </a:r>
            <a:endParaRPr lang="zh-CN" altLang="en-US"/>
          </a:p>
        </p:txBody>
      </p:sp>
      <p:sp>
        <p:nvSpPr>
          <p:cNvPr id="1049344" name="矩形 5"/>
          <p:cNvSpPr/>
          <p:nvPr>
            <p:custDataLst>
              <p:tags r:id="rId2"/>
            </p:custDataLst>
          </p:nvPr>
        </p:nvSpPr>
        <p:spPr>
          <a:xfrm>
            <a:off x="896704" y="1458041"/>
            <a:ext cx="3224658" cy="2213089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6" name="矩形 10"/>
          <p:cNvSpPr/>
          <p:nvPr>
            <p:custDataLst>
              <p:tags r:id="rId3"/>
            </p:custDataLst>
          </p:nvPr>
        </p:nvSpPr>
        <p:spPr>
          <a:xfrm>
            <a:off x="1245069" y="1452880"/>
            <a:ext cx="522547" cy="27095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8" name="TextBox 2"/>
          <p:cNvSpPr txBox="1"/>
          <p:nvPr>
            <p:custDataLst>
              <p:tags r:id="rId4"/>
            </p:custDataLst>
          </p:nvPr>
        </p:nvSpPr>
        <p:spPr>
          <a:xfrm>
            <a:off x="1048953" y="2214122"/>
            <a:ext cx="2893116" cy="129757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公平公正：确保奖惩制度对所有员工一视同仁，不偏袒任何一方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50" name="矩形 6"/>
          <p:cNvSpPr/>
          <p:nvPr>
            <p:custDataLst>
              <p:tags r:id="rId5"/>
            </p:custDataLst>
          </p:nvPr>
        </p:nvSpPr>
        <p:spPr>
          <a:xfrm>
            <a:off x="4480992" y="1458041"/>
            <a:ext cx="3224658" cy="2213089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2" name="矩形 11"/>
          <p:cNvSpPr/>
          <p:nvPr>
            <p:custDataLst>
              <p:tags r:id="rId6"/>
            </p:custDataLst>
          </p:nvPr>
        </p:nvSpPr>
        <p:spPr>
          <a:xfrm>
            <a:off x="4848711" y="1452880"/>
            <a:ext cx="522547" cy="27095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4" name="TextBox 2"/>
          <p:cNvSpPr txBox="1"/>
          <p:nvPr>
            <p:custDataLst>
              <p:tags r:id="rId7"/>
            </p:custDataLst>
          </p:nvPr>
        </p:nvSpPr>
        <p:spPr>
          <a:xfrm>
            <a:off x="4633241" y="2214122"/>
            <a:ext cx="2893116" cy="129757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明确具体：奖惩制度应明确规定奖励和惩罚的具体内容和标准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56" name="矩形 7"/>
          <p:cNvSpPr/>
          <p:nvPr>
            <p:custDataLst>
              <p:tags r:id="rId8"/>
            </p:custDataLst>
          </p:nvPr>
        </p:nvSpPr>
        <p:spPr>
          <a:xfrm>
            <a:off x="8064635" y="1458041"/>
            <a:ext cx="3224658" cy="2213089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8" name="矩形 12"/>
          <p:cNvSpPr/>
          <p:nvPr>
            <p:custDataLst>
              <p:tags r:id="rId9"/>
            </p:custDataLst>
          </p:nvPr>
        </p:nvSpPr>
        <p:spPr>
          <a:xfrm>
            <a:off x="8451707" y="1452880"/>
            <a:ext cx="522547" cy="27095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0" name="TextBox 2"/>
          <p:cNvSpPr txBox="1"/>
          <p:nvPr>
            <p:custDataLst>
              <p:tags r:id="rId10"/>
            </p:custDataLst>
          </p:nvPr>
        </p:nvSpPr>
        <p:spPr>
          <a:xfrm>
            <a:off x="8216883" y="2214122"/>
            <a:ext cx="2893116" cy="129757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可操作性：奖惩制度应具有可操作性，能够在实际工作中得以实施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62" name="矩形 33"/>
          <p:cNvSpPr/>
          <p:nvPr>
            <p:custDataLst>
              <p:tags r:id="rId11"/>
            </p:custDataLst>
          </p:nvPr>
        </p:nvSpPr>
        <p:spPr>
          <a:xfrm>
            <a:off x="2693364" y="4016588"/>
            <a:ext cx="3224658" cy="2213089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4" name="矩形 37"/>
          <p:cNvSpPr/>
          <p:nvPr>
            <p:custDataLst>
              <p:tags r:id="rId12"/>
            </p:custDataLst>
          </p:nvPr>
        </p:nvSpPr>
        <p:spPr>
          <a:xfrm>
            <a:off x="3041729" y="4011427"/>
            <a:ext cx="522547" cy="27095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6" name="TextBox 2"/>
          <p:cNvSpPr txBox="1"/>
          <p:nvPr>
            <p:custDataLst>
              <p:tags r:id="rId13"/>
            </p:custDataLst>
          </p:nvPr>
        </p:nvSpPr>
        <p:spPr>
          <a:xfrm>
            <a:off x="2845612" y="4772669"/>
            <a:ext cx="2893116" cy="1297570"/>
          </a:xfrm>
          <a:prstGeom prst="rect">
            <a:avLst/>
          </a:prstGeom>
          <a:noFill/>
        </p:spPr>
        <p:txBody>
          <a:bodyPr wrap="square" rtlCol="0">
            <a:normAutofit fontScale="6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激励与约束相结合：奖励制度应能够激励员工积极工作，惩罚制度应能够约束员工不良行为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68" name="矩形 34"/>
          <p:cNvSpPr/>
          <p:nvPr>
            <p:custDataLst>
              <p:tags r:id="rId14"/>
            </p:custDataLst>
          </p:nvPr>
        </p:nvSpPr>
        <p:spPr>
          <a:xfrm>
            <a:off x="6277652" y="4016588"/>
            <a:ext cx="3224658" cy="2213089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0" name="矩形 38"/>
          <p:cNvSpPr/>
          <p:nvPr>
            <p:custDataLst>
              <p:tags r:id="rId15"/>
            </p:custDataLst>
          </p:nvPr>
        </p:nvSpPr>
        <p:spPr>
          <a:xfrm>
            <a:off x="6645371" y="4011427"/>
            <a:ext cx="522547" cy="27095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2" name="TextBox 2"/>
          <p:cNvSpPr txBox="1"/>
          <p:nvPr>
            <p:custDataLst>
              <p:tags r:id="rId16"/>
            </p:custDataLst>
          </p:nvPr>
        </p:nvSpPr>
        <p:spPr>
          <a:xfrm>
            <a:off x="6429900" y="4772669"/>
            <a:ext cx="2893116" cy="129757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灵活调整：根据企业发展和员工需求，奖惩制度应能够灵活调整，以适应变化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0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奖励制度的具体措施</a:t>
            </a:r>
            <a:endParaRPr lang="zh-CN" altLang="en-US"/>
          </a:p>
        </p:txBody>
      </p:sp>
      <p:sp>
        <p:nvSpPr>
          <p:cNvPr id="1049408" name="矩形 15"/>
          <p:cNvSpPr/>
          <p:nvPr>
            <p:custDataLst>
              <p:tags r:id="rId2"/>
            </p:custDataLst>
          </p:nvPr>
        </p:nvSpPr>
        <p:spPr>
          <a:xfrm>
            <a:off x="2409922" y="153397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奖励类型：物质奖励、精神奖励、晋升奖励等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任意多边形 17"/>
          <p:cNvSpPr/>
          <p:nvPr>
            <p:custDataLst>
              <p:tags r:id="rId3"/>
            </p:custDataLst>
          </p:nvPr>
        </p:nvSpPr>
        <p:spPr>
          <a:xfrm flipV="1">
            <a:off x="2331283" y="145288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任意多边形 18"/>
          <p:cNvSpPr/>
          <p:nvPr>
            <p:custDataLst>
              <p:tags r:id="rId4"/>
            </p:custDataLst>
          </p:nvPr>
        </p:nvSpPr>
        <p:spPr>
          <a:xfrm flipH="1">
            <a:off x="8537172" y="201563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矩形 27"/>
          <p:cNvSpPr/>
          <p:nvPr>
            <p:custDataLst>
              <p:tags r:id="rId5"/>
            </p:custDataLst>
          </p:nvPr>
        </p:nvSpPr>
        <p:spPr>
          <a:xfrm>
            <a:off x="2409922" y="285608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奖励标准：根据员工绩效、工作表现、贡献程度等制定奖励标准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任意多边形 29"/>
          <p:cNvSpPr/>
          <p:nvPr>
            <p:custDataLst>
              <p:tags r:id="rId6"/>
            </p:custDataLst>
          </p:nvPr>
        </p:nvSpPr>
        <p:spPr>
          <a:xfrm flipV="1">
            <a:off x="2331283" y="277499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任意多边形 30"/>
          <p:cNvSpPr/>
          <p:nvPr>
            <p:custDataLst>
              <p:tags r:id="rId7"/>
            </p:custDataLst>
          </p:nvPr>
        </p:nvSpPr>
        <p:spPr>
          <a:xfrm flipH="1">
            <a:off x="8537172" y="333774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矩形 5"/>
          <p:cNvSpPr/>
          <p:nvPr>
            <p:custDataLst>
              <p:tags r:id="rId8"/>
            </p:custDataLst>
          </p:nvPr>
        </p:nvSpPr>
        <p:spPr>
          <a:xfrm>
            <a:off x="2409922" y="417819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奖励周期：定期奖励、不定期奖励等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任意多边形 7"/>
          <p:cNvSpPr/>
          <p:nvPr>
            <p:custDataLst>
              <p:tags r:id="rId9"/>
            </p:custDataLst>
          </p:nvPr>
        </p:nvSpPr>
        <p:spPr>
          <a:xfrm flipV="1">
            <a:off x="2331283" y="409710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任意多边形 8"/>
          <p:cNvSpPr/>
          <p:nvPr>
            <p:custDataLst>
              <p:tags r:id="rId10"/>
            </p:custDataLst>
          </p:nvPr>
        </p:nvSpPr>
        <p:spPr>
          <a:xfrm flipH="1">
            <a:off x="8537172" y="465985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矩形 10"/>
          <p:cNvSpPr/>
          <p:nvPr>
            <p:custDataLst>
              <p:tags r:id="rId11"/>
            </p:custDataLst>
          </p:nvPr>
        </p:nvSpPr>
        <p:spPr>
          <a:xfrm>
            <a:off x="2409922" y="550030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奖励实施：公平、公正、公开地实施奖励制度，确保员工认可和满意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任意多边形 12"/>
          <p:cNvSpPr/>
          <p:nvPr>
            <p:custDataLst>
              <p:tags r:id="rId12"/>
            </p:custDataLst>
          </p:nvPr>
        </p:nvSpPr>
        <p:spPr>
          <a:xfrm flipV="1">
            <a:off x="2331283" y="541921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任意多边形 13"/>
          <p:cNvSpPr/>
          <p:nvPr>
            <p:custDataLst>
              <p:tags r:id="rId13"/>
            </p:custDataLst>
          </p:nvPr>
        </p:nvSpPr>
        <p:spPr>
          <a:xfrm flipH="1">
            <a:off x="8537172" y="5981966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https://d.book118.com/047103030163006025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4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4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5_1"/>
  <p:tag name="KSO_WM_UNIT_INDEX" val="1_5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5_2"/>
  <p:tag name="KSO_WM_UNIT_INDEX" val="1_5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9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MiSans Heavy</vt:lpstr>
      <vt:lpstr>MiSans</vt:lpstr>
      <vt:lpstr>Wingdings</vt:lpstr>
      <vt:lpstr>微软雅黑</vt:lpstr>
      <vt:lpstr>Calibri Light</vt:lpstr>
      <vt:lpstr>Office Theme</vt:lpstr>
      <vt:lpstr>企业管理的绩效考核与奖惩制度</vt:lpstr>
      <vt:lpstr>目录</vt:lpstr>
      <vt:lpstr>添加章节标题</vt:lpstr>
      <vt:lpstr>绩效考核的目的和意义</vt:lpstr>
      <vt:lpstr>明确绩效考核的目的和意义</vt:lpstr>
      <vt:lpstr>绩效考核对企业管理的价值</vt:lpstr>
      <vt:lpstr>绩效考核的方法和指标</vt:lpstr>
      <vt:lpstr>绩效考核的方法</vt:lpstr>
      <vt:lpstr>绩效考核的指标</vt:lpstr>
      <vt:lpstr>绩效考核的周期和频次</vt:lpstr>
      <vt:lpstr>奖惩制度的设计与实施</vt:lpstr>
      <vt:lpstr>奖惩制度的设计原则</vt:lpstr>
      <vt:lpstr>奖励制度的具体措施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2024-08-30T17:40:55.204</cp:lastPrinted>
  <dcterms:created xsi:type="dcterms:W3CDTF">2024-08-30T09:40:55Z</dcterms:created>
  <dcterms:modified xsi:type="dcterms:W3CDTF">2024-08-30T09:40:57Z</dcterms:modified>
</cp:coreProperties>
</file>