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8CFF3A-E48A-450A-9757-FBC69E2D18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A996F3-F46A-4331-8C7F-9D699B9AE8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2AABF1-1CA2-42A7-B1D0-C15CD9F8CE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E2919A-A06B-4BD9-A8E5-54D511AD54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A99139-036B-4618-BEA1-FF61BEBEDE6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978067-537B-4B74-A47C-17D536B4FC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7652BB-7DBA-41A3-8392-91EF6739C6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DBA5E0-812D-4669-91CF-216658E793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01D754-C548-4E97-8C6F-6BAF391984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7F2D82-B056-4660-B7F5-F423C70C4F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8C5C56-FDF1-4DEC-BDB1-19681F9AF6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1"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2" name=""/>
        <p:cNvGrpSpPr/>
        <p:nvPr/>
      </p:nvGrpSpPr>
      <p:grpSpPr>
        <a:xfrm>
          <a:off x="0" y="0"/>
          <a:ext cx="0" cy="0"/>
        </a:xfrm>
      </p:grpSpPr>
      <p:pic>
        <p:nvPicPr>
          <p:cNvPr id="13"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4"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5"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6"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7"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8" name=""/>
        <p:cNvGrpSpPr/>
        <p:nvPr/>
      </p:nvGrpSpPr>
      <p:grpSpPr>
        <a:xfrm>
          <a:off x="0" y="0"/>
          <a:ext cx="0" cy="0"/>
        </a:xfrm>
      </p:grpSpPr>
      <p:pic>
        <p:nvPicPr>
          <p:cNvPr id="19" name="图片 5"/>
          <p:cNvPicPr>
            <a:picLocks noChangeAspect="1"/>
          </p:cNvPicPr>
          <p:nvPr userDrawn="1"/>
        </p:nvPicPr>
        <p:blipFill>
          <a:blip r:embed="rId1"/>
          <a:stretch>
            <a:fillRect/>
          </a:stretch>
        </p:blipFill>
        <p:spPr>
          <a:xfrm>
            <a:off x="0" y="-1"/>
            <a:ext cx="12192000" cy="6858000"/>
          </a:xfrm>
          <a:prstGeom prst="rect">
            <a:avLst/>
          </a:prstGeom>
        </p:spPr>
      </p:pic>
      <p:sp>
        <p:nvSpPr>
          <p:cNvPr id="20" name="矩形 1"/>
          <p:cNvSpPr/>
          <p:nvPr userDrawn="1"/>
        </p:nvSpPr>
        <p:spPr>
          <a:xfrm>
            <a:off x="0" y="1"/>
            <a:ext cx="12192000" cy="6857999"/>
          </a:xfrm>
          <a:prstGeom prst="rect">
            <a:avLst/>
          </a:prstGeom>
          <a:gradFill>
            <a:gsLst>
              <a:gs pos="10000">
                <a:schemeClr val="accent1"/>
              </a:gs>
              <a:gs pos="30000">
                <a:schemeClr val="accent3">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2212501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脾胃护理技术操作规范\n## 1.脾胃护理技术操作规范概述\n### 1.1脾胃护理技术操作规范的定义与意义\n### 1.2脾胃护理技术操作规范的发展历程\n### 1.3脾胃护理技术操作规范的重要性\n## 2.脾胃护理技术操作规范的基本原则\n### 2.1以人为本，关爱患者\n### 2.2严格操作规程，确保安全\n### 2.3科学评估，个性化护理\n## 3.脾胃护理技术操作规范的具体内容\n### 3.1脾胃护理的基本技术操作\n### 3.2脾胃护理的常见疾病护理操作\n### 3.3脾胃护理的特殊人群护理操作\n## 4.脾胃护理技术操作规范的实践应用\n### 4.1脾胃护理技术操作规范在临床护理中的应用\n### 4.2脾胃护理技术操作规范在护理教育中的应用\n### 4.3脾胃护理技术操作规范在护理管理中的应用\n## 5.脾胃护理技术操作规范的改进与完善\n### 5.1脾胃护理技术操作规范存在的问题与挑战\n### 5.2脾胃护理技术操作规范的改进措施与方法\n### 5.3脾胃护理技术操作规范的完善与展望\n## 6.总结与展望\n### 6.1脾胃护理技术操作规范的重要性与价值\n### 6.2脾胃护理技术操作规范的实践成果与经验\n### 6.3脾胃护理技术操作规范的未来发展趋势与挑战\n&quot;,&quot;templateId&quot;:&quot;3wr1pbmdtjrh3jjfzwr75chiya&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15700" cy="1301750"/>
          </a:xfrm>
        </p:spPr>
        <p:txBody>
          <a:bodyPr vert="horz" wrap="square" lIns="91440" tIns="45720" rIns="91440" bIns="45720" anchor="t">
            <a:normAutofit/>
          </a:bodyPr>
          <a:lstStyle/>
          <a:p>
            <a:r>
              <a:rPr lang="zh-CN" sz="7900"/>
              <a:t>脾胃护理技术操作规范</a:t>
            </a:r>
            <a:endParaRPr/>
          </a:p>
        </p:txBody>
      </p:sp>
      <p:sp>
        <p:nvSpPr>
          <p:cNvPr id="3" name="文本占位符 3" descr="{&quot;isTemplate&quot;:false,&quot;type&quot;:&quot;content&quot;,&quot;canOmit&quot;:true,&quot;range&quot;:0}"/>
          <p:cNvSpPr>
            <a:spLocks noGrp="1"/>
          </p:cNvSpPr>
          <p:nvPr>
            <p:ph type="body" sz="quarter" idx="10"/>
          </p:nvPr>
        </p:nvSpPr>
        <p:spPr>
          <a:xfrm>
            <a:off x="392698" y="4448586"/>
            <a:ext cx="9226550" cy="647700"/>
          </a:xfrm>
        </p:spPr>
        <p:txBody>
          <a:bodyPr/>
          <a:lstStyle/>
          <a:p>
            <a:r>
              <a:rPr lang="en-US"/>
              <a:t>TENCENT DOCS SMART CREATE</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j-ea"/>
                <a:ea typeface="+mj-ea"/>
              </a:rPr>
              <a:t>CREATE TOGETHER</a:t>
            </a:r>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6" name="" descr="{&quot;isTemplate&quot;:true,&quot;type&quot;:2}"/>
        <p:cNvGrpSpPr/>
        <p:nvPr/>
      </p:nvGrpSpPr>
      <p:grpSpPr>
        <a:xfrm>
          <a:off x="0" y="0"/>
          <a:ext cx="0" cy="0"/>
        </a:xfrm>
      </p:grpSpPr>
      <p:sp>
        <p:nvSpPr>
          <p:cNvPr id="77"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6000"/>
              <a:t>脾胃护理技术操作规范概述</a:t>
            </a:r>
            <a:endParaRPr/>
          </a:p>
        </p:txBody>
      </p:sp>
      <p:sp>
        <p:nvSpPr>
          <p:cNvPr id="7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descr="{&quot;isTemplate&quot;:true,&quot;type&quot;:3}"/>
        <p:cNvGrpSpPr/>
        <p:nvPr/>
      </p:nvGrpSpPr>
      <p:grpSpPr>
        <a:xfrm>
          <a:off x="0" y="0"/>
          <a:ext cx="0" cy="0"/>
        </a:xfrm>
      </p:grpSpPr>
      <p:grpSp>
        <p:nvGrpSpPr>
          <p:cNvPr id="124"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5" name=""/>
            <p:cNvGrpSpPr/>
            <p:nvPr/>
          </p:nvGrpSpPr>
          <p:grpSpPr>
            <a:xfrm>
              <a:off x="685800" y="3146904"/>
              <a:ext cx="5760000" cy="3225487"/>
              <a:chOff x="685800" y="3146904"/>
              <a:chExt cx="5760000" cy="3225487"/>
            </a:xfrm>
          </p:grpSpPr>
          <p:sp>
            <p:nvSpPr>
              <p:cNvPr id="126"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定义：脾胃护理技术操作规范是指针对脾胃疾病的护理过程中，所采用的一系列标准化的技术操作方法和程序，以确保护理质量和患者安全。</a:t>
                </a:r>
                <a:endParaRPr kumimoji="1" lang="en-US" altLang="zh-CN" sz="1800" b="1">
                  <a:solidFill>
                    <a:schemeClr val="bg1"/>
                  </a:solidFill>
                  <a:latin typeface="+mj-ea"/>
                  <a:ea typeface="+mj-ea"/>
                </a:endParaRPr>
              </a:p>
            </p:txBody>
          </p:sp>
          <p:sp>
            <p:nvSpPr>
              <p:cNvPr id="127"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脾胃护理技术操作规范包括基本技术操作、常见疾病护理操作和特殊人群护理操作等方面的内容。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脾胃护理技术操作规范的实施有助于提高护理人员的技能水平，降低护理差错，提高患者满意度。</a:t>
                </a:r>
                <a:endParaRPr/>
              </a:p>
            </p:txBody>
          </p:sp>
        </p:grpSp>
        <p:grpSp>
          <p:nvGrpSpPr>
            <p:cNvPr id="128" name=""/>
            <p:cNvGrpSpPr/>
            <p:nvPr/>
          </p:nvGrpSpPr>
          <p:grpSpPr>
            <a:xfrm>
              <a:off x="6016236" y="3146904"/>
              <a:ext cx="5400000" cy="3225487"/>
              <a:chOff x="6016236" y="3146904"/>
              <a:chExt cx="5400000" cy="3225487"/>
            </a:xfrm>
          </p:grpSpPr>
          <p:sp>
            <p:nvSpPr>
              <p:cNvPr id="129"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意义：脾胃护理技术操作规范对于提高护理质量、保障患者安全、促进护理学科发展具有重要意义。</a:t>
                </a:r>
                <a:endParaRPr kumimoji="1" lang="en-US" altLang="zh-CN" sz="1800" b="1">
                  <a:solidFill>
                    <a:schemeClr val="bg1"/>
                  </a:solidFill>
                  <a:latin typeface="+mj-ea"/>
                  <a:ea typeface="+mj-ea"/>
                </a:endParaRPr>
              </a:p>
            </p:txBody>
          </p:sp>
          <p:sp>
            <p:nvSpPr>
              <p:cNvPr id="130"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有助于规范护理人员的操作行为，减少护理差错，提高护理效果。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有助于提高护理人员的职业素养，提升护理服务质量，提高患者满意度。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有助于推动护理学科的发展，促进护理技术的创新和应用。</a:t>
                </a:r>
                <a:endParaRPr/>
              </a:p>
            </p:txBody>
          </p:sp>
        </p:grpSp>
      </p:grpSp>
      <p:sp>
        <p:nvSpPr>
          <p:cNvPr id="13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脾胃护理技术操作规范的定义与意义</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2" name="" descr="{&quot;isTemplate&quot;:true,&quot;type&quot;:3}"/>
        <p:cNvGrpSpPr/>
        <p:nvPr/>
      </p:nvGrpSpPr>
      <p:grpSpPr>
        <a:xfrm>
          <a:off x="0" y="0"/>
          <a:ext cx="0" cy="0"/>
        </a:xfrm>
      </p:grpSpPr>
      <p:sp>
        <p:nvSpPr>
          <p:cNvPr id="133"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初期阶段：脾胃护理技术操作规范的形成和发展始于20世纪初期，随着医学和护理学的发展，脾胃护理技术逐渐形成了一套相对规范的操作程序。</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这一时期的脾胃护理技术操作规范主要以基本的护理技术为主，如饮食护理、中药护理等。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随着护理学科的发展，脾胃护理技术操作规范逐渐完善，涵盖了更多的护理技术操作。</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中期阶段：20世纪中后期，脾胃护理技术操作规范得到了进一步发展，特别是在中西医结合的护理实践中，脾胃护理技术操作规范得到了更多的创新和应用。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这一时期的脾胃护理技术操作规范更加注重患者的个性化护理，如根据患者的体质、病情等因素制定个性化的护理方案。</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随着护理技术的不断创新，脾胃护理技术操作规范逐渐与国际接轨，促进了护理学科的发展。</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现阶段：进入21世纪，脾胃护理技术操作规范得到了进一步的完善和发展，形成了较为完整的体系。</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这一时期的脾胃护理技术操作规范更加注重以人为本，关爱患者，严格操作规程，确保安全，科学评估，个性化护理等基本原则。</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随着护理信息化的发展，脾胃护理技术操作规范逐渐实现了信息化管理，提高了护理管理的效率和质量。</a:t>
            </a:r>
            <a:endParaRPr/>
          </a:p>
        </p:txBody>
      </p:sp>
      <p:sp>
        <p:nvSpPr>
          <p:cNvPr id="13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脾胃护理技术操作规范的发展历程</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5" name="" descr="{&quot;isTemplate&quot;:true,&quot;type&quot;:3}"/>
        <p:cNvGrpSpPr/>
        <p:nvPr/>
      </p:nvGrpSpPr>
      <p:grpSpPr>
        <a:xfrm>
          <a:off x="0" y="0"/>
          <a:ext cx="0" cy="0"/>
        </a:xfrm>
      </p:grpSpPr>
      <p:grpSp>
        <p:nvGrpSpPr>
          <p:cNvPr id="136"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137" name=""/>
            <p:cNvGrpSpPr/>
            <p:nvPr/>
          </p:nvGrpSpPr>
          <p:grpSpPr>
            <a:xfrm>
              <a:off x="996217" y="2144759"/>
              <a:ext cx="2880000" cy="4458640"/>
              <a:chOff x="996217" y="2144759"/>
              <a:chExt cx="2880000" cy="4458640"/>
            </a:xfrm>
          </p:grpSpPr>
          <p:sp>
            <p:nvSpPr>
              <p:cNvPr id="138"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提高护理质量：脾胃护理技术操作规范有助于规范护理人员的操作行为，减少护理差错，提高护理效果，从而提高护理质量。</a:t>
                </a:r>
                <a:endParaRPr kumimoji="1" lang="en-US" altLang="zh-CN" sz="2200" b="1">
                  <a:solidFill>
                    <a:schemeClr val="bg1"/>
                  </a:solidFill>
                  <a:latin typeface="+mj-ea"/>
                  <a:ea typeface="+mj-ea"/>
                </a:endParaRPr>
              </a:p>
            </p:txBody>
          </p:sp>
          <p:sp>
            <p:nvSpPr>
              <p:cNvPr id="139"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140" name=""/>
            <p:cNvGrpSpPr/>
            <p:nvPr/>
          </p:nvGrpSpPr>
          <p:grpSpPr>
            <a:xfrm>
              <a:off x="4656000" y="2144759"/>
              <a:ext cx="2880000" cy="4458640"/>
              <a:chOff x="4656000" y="2144759"/>
              <a:chExt cx="2880000" cy="4458640"/>
            </a:xfrm>
          </p:grpSpPr>
          <p:sp>
            <p:nvSpPr>
              <p:cNvPr id="141"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保障患者安全：脾胃护理技术操作规范有助于确保护理人员在操作过程中遵循严格的操作规程，降低患者在护理过程中的安全风险。</a:t>
                </a:r>
                <a:endParaRPr kumimoji="1" lang="en-US" altLang="zh-CN" sz="2200" b="1">
                  <a:solidFill>
                    <a:schemeClr val="bg1"/>
                  </a:solidFill>
                  <a:latin typeface="+mj-ea"/>
                  <a:ea typeface="+mj-ea"/>
                </a:endParaRPr>
              </a:p>
            </p:txBody>
          </p:sp>
          <p:sp>
            <p:nvSpPr>
              <p:cNvPr id="142"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143" name=""/>
            <p:cNvGrpSpPr/>
            <p:nvPr/>
          </p:nvGrpSpPr>
          <p:grpSpPr>
            <a:xfrm>
              <a:off x="8315783" y="2144759"/>
              <a:ext cx="2880000" cy="4458640"/>
              <a:chOff x="8315783" y="2144759"/>
              <a:chExt cx="2880000" cy="4458640"/>
            </a:xfrm>
          </p:grpSpPr>
          <p:sp>
            <p:nvSpPr>
              <p:cNvPr id="144"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促进护理学科发展：脾胃护理技术操作规范有助于推动护理学科的发展，促进护理技术的创新和应用，提高护理人员的职业素养。</a:t>
                </a:r>
                <a:endParaRPr kumimoji="1" lang="en-US" altLang="zh-CN" sz="2200" b="1">
                  <a:solidFill>
                    <a:schemeClr val="bg1"/>
                  </a:solidFill>
                  <a:latin typeface="+mj-ea"/>
                  <a:ea typeface="+mj-ea"/>
                </a:endParaRPr>
              </a:p>
            </p:txBody>
          </p:sp>
          <p:sp>
            <p:nvSpPr>
              <p:cNvPr id="145"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146"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脾胃护理技术操作规范的重要性</a:t>
            </a:r>
            <a:endParaRPr lang="en-US" sz="36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7" name="" descr="{&quot;isTemplate&quot;:true,&quot;type&quot;:2}"/>
        <p:cNvGrpSpPr/>
        <p:nvPr/>
      </p:nvGrpSpPr>
      <p:grpSpPr>
        <a:xfrm>
          <a:off x="0" y="0"/>
          <a:ext cx="0" cy="0"/>
        </a:xfrm>
      </p:grpSpPr>
      <p:sp>
        <p:nvSpPr>
          <p:cNvPr id="14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4900"/>
              <a:t>脾胃护理技术操作规范的基本原则</a:t>
            </a:r>
            <a:endParaRPr/>
          </a:p>
        </p:txBody>
      </p:sp>
      <p:sp>
        <p:nvSpPr>
          <p:cNvPr id="14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0" name="" descr="{&quot;isTemplate&quot;:true,&quot;type&quot;:3}"/>
        <p:cNvGrpSpPr/>
        <p:nvPr/>
      </p:nvGrpSpPr>
      <p:grpSpPr>
        <a:xfrm>
          <a:off x="0" y="0"/>
          <a:ext cx="0" cy="0"/>
        </a:xfrm>
      </p:grpSpPr>
      <p:grpSp>
        <p:nvGrpSpPr>
          <p:cNvPr id="15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52" name=""/>
            <p:cNvGrpSpPr/>
            <p:nvPr/>
          </p:nvGrpSpPr>
          <p:grpSpPr>
            <a:xfrm>
              <a:off x="685800" y="3146904"/>
              <a:ext cx="5760000" cy="3225487"/>
              <a:chOff x="685800" y="3146904"/>
              <a:chExt cx="5760000" cy="3225487"/>
            </a:xfrm>
          </p:grpSpPr>
          <p:sp>
            <p:nvSpPr>
              <p:cNvPr id="15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始终将患者的需求放在首位，关注患者的身心健康，提供全方位的护理服务。</a:t>
                </a:r>
                <a:endParaRPr kumimoji="1" lang="en-US" altLang="zh-CN" sz="1800" b="1">
                  <a:solidFill>
                    <a:schemeClr val="bg1"/>
                  </a:solidFill>
                  <a:latin typeface="+mj-ea"/>
                  <a:ea typeface="+mj-ea"/>
                </a:endParaRPr>
              </a:p>
            </p:txBody>
          </p:sp>
          <p:sp>
            <p:nvSpPr>
              <p:cNvPr id="15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在护理过程中，充分考虑患者的年龄、性别、体质、病情等因素，制定个性化的护理方案。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注重与患者的沟通，了解患者的需求和期望，提高患者的满意度。</a:t>
                </a:r>
                <a:endParaRPr/>
              </a:p>
            </p:txBody>
          </p:sp>
        </p:grpSp>
        <p:grpSp>
          <p:nvGrpSpPr>
            <p:cNvPr id="155" name=""/>
            <p:cNvGrpSpPr/>
            <p:nvPr/>
          </p:nvGrpSpPr>
          <p:grpSpPr>
            <a:xfrm>
              <a:off x="6016236" y="3146904"/>
              <a:ext cx="5400000" cy="3225487"/>
              <a:chOff x="6016236" y="3146904"/>
              <a:chExt cx="5400000" cy="3225487"/>
            </a:xfrm>
          </p:grpSpPr>
          <p:sp>
            <p:nvSpPr>
              <p:cNvPr id="15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关爱患者，尊重患者的权益，保护患者的隐私。</a:t>
                </a:r>
                <a:endParaRPr kumimoji="1" lang="en-US" altLang="zh-CN" sz="1800" b="1">
                  <a:solidFill>
                    <a:schemeClr val="bg1"/>
                  </a:solidFill>
                  <a:latin typeface="+mj-ea"/>
                  <a:ea typeface="+mj-ea"/>
                </a:endParaRPr>
              </a:p>
            </p:txBody>
          </p:sp>
          <p:sp>
            <p:nvSpPr>
              <p:cNvPr id="15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在护理过程中，严格遵守医疗伦理道德规范，尊重患者的知情同意权、隐私权等权益。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在护理过程中，注意保护患者的隐私，避免泄露患者的个人信息。</a:t>
                </a:r>
                <a:endParaRPr/>
              </a:p>
            </p:txBody>
          </p:sp>
        </p:grpSp>
      </p:grpSp>
      <p:sp>
        <p:nvSpPr>
          <p:cNvPr id="15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以人为本，关爱患者</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9" name="" descr="{&quot;isTemplate&quot;:true,&quot;type&quot;:3}"/>
        <p:cNvGrpSpPr/>
        <p:nvPr/>
      </p:nvGrpSpPr>
      <p:grpSpPr>
        <a:xfrm>
          <a:off x="0" y="0"/>
          <a:ext cx="0" cy="0"/>
        </a:xfrm>
      </p:grpSpPr>
      <p:grpSp>
        <p:nvGrpSpPr>
          <p:cNvPr id="160"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61" name="Group 628"/>
            <p:cNvGrpSpPr/>
            <p:nvPr/>
          </p:nvGrpSpPr>
          <p:grpSpPr>
            <a:xfrm>
              <a:off x="1197254" y="3971227"/>
              <a:ext cx="11008530" cy="2106887"/>
              <a:chOff x="1197254" y="3971227"/>
              <a:chExt cx="11008530" cy="2106887"/>
            </a:xfrm>
          </p:grpSpPr>
          <p:sp>
            <p:nvSpPr>
              <p:cNvPr id="162"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3"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4"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5"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66"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严格遵守脾胃护理技术操作规范，确保操作过程的规范性和安全性。</a:t>
                </a:r>
                <a:endParaRPr/>
              </a:p>
            </p:txBody>
          </p:sp>
          <p:sp>
            <p:nvSpPr>
              <p:cNvPr id="167"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在护理过程中，严格按照脾胃护理技术操作规范的要求进行操作，遵循严格的操作规程。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在护理过程中，注意观察患者的反应，及时发现并处理患者的不适和并发症。</a:t>
                </a:r>
                <a:endParaRPr/>
              </a:p>
            </p:txBody>
          </p:sp>
        </p:grpSp>
        <p:grpSp>
          <p:nvGrpSpPr>
            <p:cNvPr id="168" name="Group 635"/>
            <p:cNvGrpSpPr/>
            <p:nvPr/>
          </p:nvGrpSpPr>
          <p:grpSpPr>
            <a:xfrm>
              <a:off x="3499345" y="1423099"/>
              <a:ext cx="11008530" cy="2005901"/>
              <a:chOff x="3499345" y="1423099"/>
              <a:chExt cx="11008530" cy="2005901"/>
            </a:xfrm>
          </p:grpSpPr>
          <p:sp>
            <p:nvSpPr>
              <p:cNvPr id="169"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加强护理人员的培训和管理，提高护理人员的操作技能和安全意识。</a:t>
                </a:r>
                <a:endParaRPr/>
              </a:p>
            </p:txBody>
          </p:sp>
          <p:sp>
            <p:nvSpPr>
              <p:cNvPr id="170"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定期进行护理人员的培训，提高护理人员的操作技能，确保操作过程的规范性和安全性。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加强护理人员的管理，严格执行护理人员的考核和奖惩制度，提高护理人员的安全意识和责任心。</a:t>
                </a:r>
                <a:endParaRPr/>
              </a:p>
            </p:txBody>
          </p:sp>
          <p:sp>
            <p:nvSpPr>
              <p:cNvPr id="171"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3"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4"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严格操作规程，确保安全</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6" name="" descr="{&quot;isTemplate&quot;:true,&quot;type&quot;:3}"/>
        <p:cNvGrpSpPr/>
        <p:nvPr/>
      </p:nvGrpSpPr>
      <p:grpSpPr>
        <a:xfrm>
          <a:off x="0" y="0"/>
          <a:ext cx="0" cy="0"/>
        </a:xfrm>
      </p:grpSpPr>
      <p:grpSp>
        <p:nvGrpSpPr>
          <p:cNvPr id="177"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78" name=""/>
            <p:cNvGrpSpPr/>
            <p:nvPr/>
          </p:nvGrpSpPr>
          <p:grpSpPr>
            <a:xfrm>
              <a:off x="685800" y="3146904"/>
              <a:ext cx="5760000" cy="3225487"/>
              <a:chOff x="685800" y="3146904"/>
              <a:chExt cx="5760000" cy="3225487"/>
            </a:xfrm>
          </p:grpSpPr>
          <p:sp>
            <p:nvSpPr>
              <p:cNvPr id="17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充分了解患者的病情和需求，进行全面的评估，为患者提供个性化的护理服务。</a:t>
                </a:r>
                <a:endParaRPr kumimoji="1" lang="en-US" altLang="zh-CN" sz="1800" b="1">
                  <a:solidFill>
                    <a:schemeClr val="bg1"/>
                  </a:solidFill>
                  <a:latin typeface="+mj-ea"/>
                  <a:ea typeface="+mj-ea"/>
                </a:endParaRPr>
              </a:p>
            </p:txBody>
          </p:sp>
          <p:sp>
            <p:nvSpPr>
              <p:cNvPr id="18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在护理过程中，详细询问患者的病史，了解患者的病情和需求。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进行体格检查，观察患者的生命体征、舌苔、脉象等，了解患者的病情和体质。</a:t>
                </a:r>
                <a:endParaRPr/>
              </a:p>
            </p:txBody>
          </p:sp>
        </p:grpSp>
        <p:grpSp>
          <p:nvGrpSpPr>
            <p:cNvPr id="181" name=""/>
            <p:cNvGrpSpPr/>
            <p:nvPr/>
          </p:nvGrpSpPr>
          <p:grpSpPr>
            <a:xfrm>
              <a:off x="6016236" y="3146904"/>
              <a:ext cx="5400000" cy="3225487"/>
              <a:chOff x="6016236" y="3146904"/>
              <a:chExt cx="5400000" cy="3225487"/>
            </a:xfrm>
          </p:grpSpPr>
          <p:sp>
            <p:nvSpPr>
              <p:cNvPr id="18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根据患者的评估结果，制定个性化的护理方案，实施有效的护理措施。</a:t>
                </a:r>
                <a:endParaRPr kumimoji="1" lang="en-US" altLang="zh-CN" sz="1800" b="1">
                  <a:solidFill>
                    <a:schemeClr val="bg1"/>
                  </a:solidFill>
                  <a:latin typeface="+mj-ea"/>
                  <a:ea typeface="+mj-ea"/>
                </a:endParaRPr>
              </a:p>
            </p:txBody>
          </p:sp>
          <p:sp>
            <p:nvSpPr>
              <p:cNvPr id="18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根据患者的病情和需求，制定针对性的护理方案，包括饮食护理、中药护理、心理护理等方面的内容。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实施护理措施时，注意观察患者的反应，及时调整护理方案，确保护理效果。</a:t>
                </a:r>
                <a:endParaRPr/>
              </a:p>
            </p:txBody>
          </p:sp>
        </p:grpSp>
      </p:grpSp>
      <p:sp>
        <p:nvSpPr>
          <p:cNvPr id="18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科学评估，个性化护理</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30940" cy="1079500"/>
          </a:xfrm>
          <a:prstGeom prst="rect">
            <a:avLst/>
          </a:prstGeom>
        </p:spPr>
        <p:txBody>
          <a:bodyPr vert="horz" wrap="square" lIns="91440" tIns="45720" rIns="91440" bIns="45720" rtlCol="0" anchor="b">
            <a:norm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4900"/>
              <a:t>脾胃护理技术操作规范的具体内容</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2" name=""/>
            <p:cNvGrpSpPr/>
            <p:nvPr/>
          </p:nvGrpSpPr>
          <p:grpSpPr>
            <a:xfrm>
              <a:off x="685801" y="3146904"/>
              <a:ext cx="4207178" cy="3287791"/>
              <a:chOff x="685801" y="3146904"/>
              <a:chExt cx="4207178" cy="3287791"/>
            </a:xfrm>
          </p:grpSpPr>
          <p:sp>
            <p:nvSpPr>
              <p:cNvPr id="13"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饮食护理：根据患者的病情和体质，制定合理的饮食方案，指导患者合理饮食。</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了解患者的饮食习惯和偏好，制定个性化的饮食方案。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指导患者遵循饮食禁忌，避免食用对脾胃有害的食物。</a:t>
                </a:r>
                <a:endParaRPr/>
              </a:p>
            </p:txBody>
          </p:sp>
        </p:grpSp>
        <p:grpSp>
          <p:nvGrpSpPr>
            <p:cNvPr id="15" name=""/>
            <p:cNvGrpSpPr/>
            <p:nvPr/>
          </p:nvGrpSpPr>
          <p:grpSpPr>
            <a:xfrm>
              <a:off x="4408278" y="3146904"/>
              <a:ext cx="3798485" cy="3287791"/>
              <a:chOff x="4408278" y="3146904"/>
              <a:chExt cx="3798485" cy="3287791"/>
            </a:xfrm>
          </p:grpSpPr>
          <p:sp>
            <p:nvSpPr>
              <p:cNvPr id="16"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中药护理：根据患者的病情和体质，选择合适的中药进行护理，调理脾胃功能。</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了解患者的中药过敏史，避免使用过敏的中药。</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根据患者的病情和体质，调整中药的剂量和用法，确保中药的安全性和有效性。</a:t>
                </a:r>
                <a:endParaRPr/>
              </a:p>
            </p:txBody>
          </p:sp>
        </p:grpSp>
        <p:grpSp>
          <p:nvGrpSpPr>
            <p:cNvPr id="18" name=""/>
            <p:cNvGrpSpPr/>
            <p:nvPr/>
          </p:nvGrpSpPr>
          <p:grpSpPr>
            <a:xfrm>
              <a:off x="7707715" y="3146904"/>
              <a:ext cx="3798485" cy="3287791"/>
              <a:chOff x="7707715" y="3146904"/>
              <a:chExt cx="3798485" cy="3287791"/>
            </a:xfrm>
          </p:grpSpPr>
          <p:sp>
            <p:nvSpPr>
              <p:cNvPr id="19"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心理护理：关注患者的心理状态，提供心理支持和疏导，帮助患者建立良好的心理状态。</a:t>
                </a:r>
                <a:endParaRPr kumimoji="1" lang="en-US" altLang="zh-CN" sz="1800" b="1">
                  <a:solidFill>
                    <a:schemeClr val="bg1"/>
                  </a:solidFill>
                  <a:latin typeface="+mj-ea"/>
                  <a:ea typeface="+mj-ea"/>
                </a:endParaRPr>
              </a:p>
            </p:txBody>
          </p:sp>
          <p:sp>
            <p:nvSpPr>
              <p:cNvPr id="20"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与患者进行沟通，了解患者的心理需求和压力，提供心理支持和疏导。</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教会患者自我调节情绪的方法，如进行深呼吸、冥想等，帮助患者建立良好的心理状态。</a:t>
                </a:r>
                <a:endParaRPr/>
              </a:p>
            </p:txBody>
          </p:sp>
        </p:grpSp>
      </p:grpSp>
      <p:sp>
        <p:nvSpPr>
          <p:cNvPr id="2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脾胃护理的基本技术操作</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 name="" descr="{&quot;isTemplate&quot;:true,&quot;type&quot;:3}"/>
        <p:cNvGrpSpPr/>
        <p:nvPr/>
      </p:nvGrpSpPr>
      <p:grpSpPr>
        <a:xfrm>
          <a:off x="0" y="0"/>
          <a:ext cx="0" cy="0"/>
        </a:xfrm>
      </p:grpSpPr>
      <p:grpSp>
        <p:nvGrpSpPr>
          <p:cNvPr id="23"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24" name=""/>
            <p:cNvGrpSpPr/>
            <p:nvPr/>
          </p:nvGrpSpPr>
          <p:grpSpPr>
            <a:xfrm>
              <a:off x="685801" y="3146904"/>
              <a:ext cx="4207178" cy="3287791"/>
              <a:chOff x="685801" y="3146904"/>
              <a:chExt cx="4207178" cy="3287791"/>
            </a:xfrm>
          </p:grpSpPr>
          <p:sp>
            <p:nvSpPr>
              <p:cNvPr id="25"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胃溃疡的护理：针对胃溃疡患者，提供规律的饮食，避免刺激性食物，减轻胃部疼痛。</a:t>
                </a:r>
                <a:endParaRPr kumimoji="1" lang="en-US" altLang="zh-CN" sz="1800" b="1">
                  <a:solidFill>
                    <a:schemeClr val="bg1"/>
                  </a:solidFill>
                  <a:latin typeface="+mj-ea"/>
                  <a:ea typeface="+mj-ea"/>
                </a:endParaRPr>
              </a:p>
            </p:txBody>
          </p:sp>
          <p:sp>
            <p:nvSpPr>
              <p:cNvPr id="26"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规律进食，避免过饥过饱，避免刺激性食物，如辛辣、油腻等。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遵医嘱用药，如使用抑酸药、胃粘膜保护剂等，减轻胃部疼痛。</a:t>
                </a:r>
                <a:endParaRPr/>
              </a:p>
            </p:txBody>
          </p:sp>
        </p:grpSp>
        <p:grpSp>
          <p:nvGrpSpPr>
            <p:cNvPr id="27" name=""/>
            <p:cNvGrpSpPr/>
            <p:nvPr/>
          </p:nvGrpSpPr>
          <p:grpSpPr>
            <a:xfrm>
              <a:off x="4408278" y="3146904"/>
              <a:ext cx="3798485" cy="3287791"/>
              <a:chOff x="4408278" y="3146904"/>
              <a:chExt cx="3798485" cy="3287791"/>
            </a:xfrm>
          </p:grpSpPr>
          <p:sp>
            <p:nvSpPr>
              <p:cNvPr id="28"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胃炎的护理：针对胃炎患者，调整饮食结构，避免不良饮食习惯，减轻胃炎症状。</a:t>
                </a:r>
                <a:endParaRPr kumimoji="1" lang="en-US" altLang="zh-CN" sz="1800" b="1">
                  <a:solidFill>
                    <a:schemeClr val="bg1"/>
                  </a:solidFill>
                  <a:latin typeface="+mj-ea"/>
                  <a:ea typeface="+mj-ea"/>
                </a:endParaRPr>
              </a:p>
            </p:txBody>
          </p:sp>
          <p:sp>
            <p:nvSpPr>
              <p:cNvPr id="29"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饮食清淡，避免高脂肪、高糖、高盐的食物，避免辛辣、油腻等刺激性食物。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遵医嘱用药，如使用抗生素、抑酸药、胃粘膜保护剂等，减轻胃炎症状。</a:t>
                </a:r>
                <a:endParaRPr/>
              </a:p>
            </p:txBody>
          </p:sp>
        </p:grpSp>
        <p:grpSp>
          <p:nvGrpSpPr>
            <p:cNvPr id="30" name=""/>
            <p:cNvGrpSpPr/>
            <p:nvPr/>
          </p:nvGrpSpPr>
          <p:grpSpPr>
            <a:xfrm>
              <a:off x="7707715" y="3146904"/>
              <a:ext cx="3798485" cy="3287791"/>
              <a:chOff x="7707715" y="3146904"/>
              <a:chExt cx="3798485" cy="3287791"/>
            </a:xfrm>
          </p:grpSpPr>
          <p:sp>
            <p:nvSpPr>
              <p:cNvPr id="31"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肠易激综合征的护理：针对肠易激综合征患者，调整饮食习惯，减轻肠道症状。</a:t>
                </a:r>
                <a:endParaRPr kumimoji="1" lang="en-US" altLang="zh-CN" sz="1800" b="1">
                  <a:solidFill>
                    <a:schemeClr val="bg1"/>
                  </a:solidFill>
                  <a:latin typeface="+mj-ea"/>
                  <a:ea typeface="+mj-ea"/>
                </a:endParaRPr>
              </a:p>
            </p:txBody>
          </p:sp>
          <p:sp>
            <p:nvSpPr>
              <p:cNvPr id="32"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避免过饥过饱，避免高脂肪、高糖、高盐的食物，增加膳食纤维的摄入。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遵医嘱用药，如使用止泻药、解痉药等，减轻肠道症状。</a:t>
                </a:r>
                <a:endParaRPr/>
              </a:p>
            </p:txBody>
          </p:sp>
        </p:grpSp>
      </p:grpSp>
      <p:sp>
        <p:nvSpPr>
          <p:cNvPr id="3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脾胃护理的常见疾病护理操作</a:t>
            </a:r>
            <a:endParaRPr lang="en-US" sz="2800" b="1">
              <a:latin typeface="微软雅黑"/>
              <a:ea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4" name="" descr="{&quot;isTemplate&quot;:true,&quot;type&quot;:3}"/>
        <p:cNvGrpSpPr/>
        <p:nvPr/>
      </p:nvGrpSpPr>
      <p:grpSpPr>
        <a:xfrm>
          <a:off x="0" y="0"/>
          <a:ext cx="0" cy="0"/>
        </a:xfrm>
      </p:grpSpPr>
      <p:grpSp>
        <p:nvGrpSpPr>
          <p:cNvPr id="35"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36" name=""/>
            <p:cNvGrpSpPr/>
            <p:nvPr/>
          </p:nvGrpSpPr>
          <p:grpSpPr>
            <a:xfrm>
              <a:off x="685801" y="3146904"/>
              <a:ext cx="4207178" cy="3287791"/>
              <a:chOff x="685801" y="3146904"/>
              <a:chExt cx="4207178" cy="3287791"/>
            </a:xfrm>
          </p:grpSpPr>
          <p:sp>
            <p:nvSpPr>
              <p:cNvPr id="37"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儿童脾胃护理：针对儿童患者，提供易消化、营养丰富的饮食，注意心理护理，促进儿童健康成长。</a:t>
                </a:r>
                <a:endParaRPr kumimoji="1" lang="en-US" altLang="zh-CN" sz="1800" b="1">
                  <a:solidFill>
                    <a:schemeClr val="bg1"/>
                  </a:solidFill>
                  <a:latin typeface="+mj-ea"/>
                  <a:ea typeface="+mj-ea"/>
                </a:endParaRPr>
              </a:p>
            </p:txBody>
          </p:sp>
          <p:sp>
            <p:nvSpPr>
              <p:cNvPr id="38"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提供易消化、营养丰富的饮食，如瘦肉、蔬菜、水果等，避免高脂肪、高糖、高盐的食物。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注意儿童的心理护理，提供心理支持和疏导，帮助儿童建立良好的心理状态。</a:t>
                </a:r>
                <a:endParaRPr/>
              </a:p>
            </p:txBody>
          </p:sp>
        </p:grpSp>
        <p:grpSp>
          <p:nvGrpSpPr>
            <p:cNvPr id="39" name=""/>
            <p:cNvGrpSpPr/>
            <p:nvPr/>
          </p:nvGrpSpPr>
          <p:grpSpPr>
            <a:xfrm>
              <a:off x="4408278" y="3146904"/>
              <a:ext cx="3798485" cy="3287791"/>
              <a:chOff x="4408278" y="3146904"/>
              <a:chExt cx="3798485" cy="3287791"/>
            </a:xfrm>
          </p:grpSpPr>
          <p:sp>
            <p:nvSpPr>
              <p:cNvPr id="40"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老年人脾胃护理：针对老年患者，提供易消化、营养均衡的饮食，注意心理护理，促进老年人健康长寿。</a:t>
                </a:r>
                <a:endParaRPr kumimoji="1" lang="en-US" altLang="zh-CN" sz="1800" b="1">
                  <a:solidFill>
                    <a:schemeClr val="bg1"/>
                  </a:solidFill>
                  <a:latin typeface="+mj-ea"/>
                  <a:ea typeface="+mj-ea"/>
                </a:endParaRPr>
              </a:p>
            </p:txBody>
          </p:sp>
          <p:sp>
            <p:nvSpPr>
              <p:cNvPr id="41"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提供易消化、营养均衡的饮食，如瘦肉、蔬菜、水果等，避免高脂肪、高糖、高盐的食物。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注意老年人的心理护理，提供心理支持和疏导，帮助老年人建立良好的心理状态。</a:t>
                </a:r>
                <a:endParaRPr/>
              </a:p>
            </p:txBody>
          </p:sp>
        </p:grpSp>
        <p:grpSp>
          <p:nvGrpSpPr>
            <p:cNvPr id="42" name=""/>
            <p:cNvGrpSpPr/>
            <p:nvPr/>
          </p:nvGrpSpPr>
          <p:grpSpPr>
            <a:xfrm>
              <a:off x="7707715" y="3146904"/>
              <a:ext cx="3798485" cy="3287791"/>
              <a:chOff x="7707715" y="3146904"/>
              <a:chExt cx="3798485" cy="3287791"/>
            </a:xfrm>
          </p:grpSpPr>
          <p:sp>
            <p:nvSpPr>
              <p:cNvPr id="43"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妊娠期脾胃护理：针对妊娠期患者，提供营养丰富的饮食，注意心理护理，保障母婴健康。</a:t>
                </a:r>
                <a:endParaRPr kumimoji="1" lang="en-US" altLang="zh-CN" sz="1800" b="1">
                  <a:solidFill>
                    <a:schemeClr val="bg1"/>
                  </a:solidFill>
                  <a:latin typeface="+mj-ea"/>
                  <a:ea typeface="+mj-ea"/>
                </a:endParaRPr>
              </a:p>
            </p:txBody>
          </p:sp>
          <p:sp>
            <p:nvSpPr>
              <p:cNvPr id="44"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提供营养丰富的饮食，如瘦肉、蔬菜、水果等，避免高脂肪、高糖、高盐的食物。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注意妊娠期患者的心理护理，提供心理支持和疏导，帮助妊娠期患者建立良好的心理状态。</a:t>
                </a:r>
                <a:endParaRPr/>
              </a:p>
            </p:txBody>
          </p:sp>
        </p:grpSp>
      </p:grpSp>
      <p:sp>
        <p:nvSpPr>
          <p:cNvPr id="45"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脾胃护理的特殊人群护理操作</a:t>
            </a:r>
            <a:endParaRPr lang="en-US" sz="2800" b="1">
              <a:latin typeface="微软雅黑"/>
              <a:ea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https://d.book118.com/047122125016006043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blue">
      <a:dk1>
        <a:srgbClr val="000000"/>
      </a:dk1>
      <a:lt1>
        <a:srgbClr val="FFFFFF"/>
      </a:lt1>
      <a:dk2>
        <a:srgbClr val="262C32"/>
      </a:dk2>
      <a:lt2>
        <a:srgbClr val="E7F3F7"/>
      </a:lt2>
      <a:accent1>
        <a:srgbClr val="3087D5"/>
      </a:accent1>
      <a:accent2>
        <a:srgbClr val="A3DBFA"/>
      </a:accent2>
      <a:accent3>
        <a:srgbClr val="5DB1F7"/>
      </a:accent3>
      <a:accent4>
        <a:srgbClr val="2270C9"/>
      </a:accent4>
      <a:accent5>
        <a:srgbClr val="67A1F9"/>
      </a:accent5>
      <a:accent6>
        <a:srgbClr val="466DD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脾胃护理技术操作规范</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2024-09-16T19:01:00.979</cp:lastPrinted>
  <dcterms:created xsi:type="dcterms:W3CDTF">2024-09-16T11:01:01Z</dcterms:created>
  <dcterms:modified xsi:type="dcterms:W3CDTF">2024-09-16T11:01:02Z</dcterms:modified>
</cp:coreProperties>
</file>