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0"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137A6817-BF22-4107-AD6F-EAC9D3EC395C}"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38" name="PlaceHolder 1"/>
          <p:cNvSpPr>
            <a:spLocks noGrp="1"/>
          </p:cNvSpPr>
          <p:nvPr>
            <p:ph type="sldImg"/>
          </p:nvPr>
        </p:nvSpPr>
        <p:spPr>
          <a:xfrm>
            <a:off x="685800" y="1143000"/>
            <a:ext cx="5486040" cy="3085920"/>
          </a:xfrm>
          <a:prstGeom prst="rect">
            <a:avLst/>
          </a:prstGeom>
          <a:ln w="0">
            <a:noFill/>
          </a:ln>
        </p:spPr>
      </p:sp>
      <p:sp>
        <p:nvSpPr>
          <p:cNvPr id="73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4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41" name="PlaceHolder 1"/>
          <p:cNvSpPr>
            <a:spLocks noGrp="1"/>
          </p:cNvSpPr>
          <p:nvPr>
            <p:ph type="sldImg"/>
          </p:nvPr>
        </p:nvSpPr>
        <p:spPr>
          <a:xfrm>
            <a:off x="685800" y="1143000"/>
            <a:ext cx="5486040" cy="3085920"/>
          </a:xfrm>
          <a:prstGeom prst="rect">
            <a:avLst/>
          </a:prstGeom>
          <a:ln w="0">
            <a:noFill/>
          </a:ln>
        </p:spPr>
      </p:sp>
      <p:sp>
        <p:nvSpPr>
          <p:cNvPr id="74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4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44" name="PlaceHolder 1"/>
          <p:cNvSpPr>
            <a:spLocks noGrp="1"/>
          </p:cNvSpPr>
          <p:nvPr>
            <p:ph type="sldImg"/>
          </p:nvPr>
        </p:nvSpPr>
        <p:spPr>
          <a:xfrm>
            <a:off x="685800" y="1143000"/>
            <a:ext cx="5486040" cy="3085920"/>
          </a:xfrm>
          <a:prstGeom prst="rect">
            <a:avLst/>
          </a:prstGeom>
          <a:ln w="0">
            <a:noFill/>
          </a:ln>
        </p:spPr>
      </p:sp>
      <p:sp>
        <p:nvSpPr>
          <p:cNvPr id="74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4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47" name="PlaceHolder 1"/>
          <p:cNvSpPr>
            <a:spLocks noGrp="1"/>
          </p:cNvSpPr>
          <p:nvPr>
            <p:ph type="sldImg"/>
          </p:nvPr>
        </p:nvSpPr>
        <p:spPr>
          <a:xfrm>
            <a:off x="685800" y="1143000"/>
            <a:ext cx="5486040" cy="3085920"/>
          </a:xfrm>
          <a:prstGeom prst="rect">
            <a:avLst/>
          </a:prstGeom>
          <a:ln w="0">
            <a:noFill/>
          </a:ln>
        </p:spPr>
      </p:sp>
      <p:sp>
        <p:nvSpPr>
          <p:cNvPr id="74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4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50" name="PlaceHolder 1"/>
          <p:cNvSpPr>
            <a:spLocks noGrp="1"/>
          </p:cNvSpPr>
          <p:nvPr>
            <p:ph type="sldImg"/>
          </p:nvPr>
        </p:nvSpPr>
        <p:spPr>
          <a:xfrm>
            <a:off x="685800" y="1143000"/>
            <a:ext cx="5486040" cy="3085920"/>
          </a:xfrm>
          <a:prstGeom prst="rect">
            <a:avLst/>
          </a:prstGeom>
          <a:ln w="0">
            <a:noFill/>
          </a:ln>
        </p:spPr>
      </p:sp>
      <p:sp>
        <p:nvSpPr>
          <p:cNvPr id="75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5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53" name="PlaceHolder 1"/>
          <p:cNvSpPr>
            <a:spLocks noGrp="1"/>
          </p:cNvSpPr>
          <p:nvPr>
            <p:ph type="sldImg"/>
          </p:nvPr>
        </p:nvSpPr>
        <p:spPr>
          <a:xfrm>
            <a:off x="685800" y="1143000"/>
            <a:ext cx="5486040" cy="3085920"/>
          </a:xfrm>
          <a:prstGeom prst="rect">
            <a:avLst/>
          </a:prstGeom>
          <a:ln w="0">
            <a:noFill/>
          </a:ln>
        </p:spPr>
      </p:sp>
      <p:sp>
        <p:nvSpPr>
          <p:cNvPr id="754"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55"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56" name="PlaceHolder 1"/>
          <p:cNvSpPr>
            <a:spLocks noGrp="1"/>
          </p:cNvSpPr>
          <p:nvPr>
            <p:ph type="sldImg"/>
          </p:nvPr>
        </p:nvSpPr>
        <p:spPr>
          <a:xfrm>
            <a:off x="685800" y="1143000"/>
            <a:ext cx="5486040" cy="3085920"/>
          </a:xfrm>
          <a:prstGeom prst="rect">
            <a:avLst/>
          </a:prstGeom>
          <a:ln w="0">
            <a:noFill/>
          </a:ln>
        </p:spPr>
      </p:sp>
      <p:sp>
        <p:nvSpPr>
          <p:cNvPr id="757"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58"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5F750B-BDB7-48D3-9727-9CA1E40C3F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0B7B1C-90CE-4C66-A3BF-F6955CE755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952FE4-266F-4960-8A25-ABE8A2A4D0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9293BF-B8E2-4E08-8825-AA8B57C4D0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F38FC6-E3FE-4512-B71D-A2278047892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0E19B7-2BB2-47D5-BE76-807B6E0DB2F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EB7116-2ABD-48E3-AE60-4E850ED8649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5AE885-0933-47C8-8A7E-DD9A1F96E3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634361-8B39-49F0-A0F7-CE59AD8035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C45417-B92A-4D16-8292-4C687F2431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4A3169-8A11-4CF0-9B09-57D8524018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8FA17C0-9882-484E-9F41-DC6DBFF7BF37}"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71C75EE6-A5E6-4221-9B1C-C24AB5ECF869}"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6.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6.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131022033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PlaceHolder 1"/>
          <p:cNvSpPr>
            <a:spLocks noGrp="1"/>
          </p:cNvSpPr>
          <p:nvPr>
            <p:ph type="title"/>
          </p:nvPr>
        </p:nvSpPr>
        <p:spPr>
          <a:xfrm>
            <a:off x="995760" y="1033920"/>
            <a:ext cx="10156320" cy="1170720"/>
          </a:xfrm>
          <a:prstGeom prst="rect">
            <a:avLst/>
          </a:prstGeom>
          <a:noFill/>
          <a:ln w="0">
            <a:noFill/>
          </a:ln>
        </p:spPr>
        <p:txBody>
          <a:bodyPr lIns="90000" tIns="46800" rIns="90000" bIns="46800" anchor="b">
            <a:noAutofit/>
          </a:bodyPr>
          <a:lstStyle/>
          <a:p>
            <a:pPr indent="0" defTabSz="914400">
              <a:lnSpc>
                <a:spcPct val="100000"/>
              </a:lnSpc>
              <a:buNone/>
            </a:pPr>
            <a:r>
              <a:rPr lang="zh-CN" sz="6000" b="1" strike="noStrike" spc="299">
                <a:solidFill>
                  <a:srgbClr val="3045FD"/>
                </a:solidFill>
                <a:latin typeface="Arial"/>
                <a:ea typeface="微软雅黑"/>
              </a:rPr>
              <a:t>中医骨科教学查房</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1198800" y="4714200"/>
            <a:ext cx="4063680" cy="6994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rgbClr val="3045FD"/>
                </a:solidFill>
                <a:latin typeface="Arial"/>
                <a:ea typeface="微软雅黑"/>
              </a:rPr>
              <a:t>汇报：</a:t>
            </a:r>
            <a:r>
              <a:rPr lang="en-US" sz="2000" b="0" strike="noStrike" spc="-1">
                <a:solidFill>
                  <a:srgbClr val="3045FD"/>
                </a:solidFill>
                <a:latin typeface="Arial"/>
                <a:ea typeface="微软雅黑"/>
              </a:rPr>
              <a:t>xxx</a:t>
            </a:r>
            <a:endParaRPr lang="en-US" sz="2000" b="0" strike="noStrike" spc="-1">
              <a:solidFill>
                <a:srgbClr val="000000"/>
              </a:solidFill>
              <a:latin typeface="Arial"/>
            </a:endParaRPr>
          </a:p>
          <a:p>
            <a:pPr defTabSz="914400">
              <a:lnSpc>
                <a:spcPct val="100000"/>
              </a:lnSpc>
            </a:pPr>
            <a:r>
              <a:rPr lang="zh-CN" sz="2000" b="0" strike="noStrike" spc="-1">
                <a:solidFill>
                  <a:srgbClr val="3045FD"/>
                </a:solidFill>
                <a:latin typeface="Arial"/>
                <a:ea typeface="微软雅黑"/>
              </a:rPr>
              <a:t>时间：</a:t>
            </a:r>
            <a:r>
              <a:rPr lang="en-US" sz="2000" b="0" strike="noStrike" spc="-1">
                <a:solidFill>
                  <a:srgbClr val="3045FD"/>
                </a:solidFill>
                <a:latin typeface="Arial"/>
                <a:ea typeface="微软雅黑"/>
              </a:rPr>
              <a:t>202x</a:t>
            </a:r>
            <a:r>
              <a:rPr lang="zh-CN" sz="2000" b="0" strike="noStrike" spc="-1">
                <a:solidFill>
                  <a:srgbClr val="3045FD"/>
                </a:solidFill>
                <a:latin typeface="Arial"/>
                <a:ea typeface="微软雅黑"/>
              </a:rPr>
              <a:t>年</a:t>
            </a:r>
            <a:r>
              <a:rPr lang="en-US" sz="2000" b="0" strike="noStrike" spc="-1">
                <a:solidFill>
                  <a:srgbClr val="3045FD"/>
                </a:solidFill>
                <a:latin typeface="Arial"/>
                <a:ea typeface="微软雅黑"/>
              </a:rPr>
              <a:t>x</a:t>
            </a:r>
            <a:r>
              <a:rPr lang="zh-CN" sz="2000" b="0" strike="noStrike" spc="-1">
                <a:solidFill>
                  <a:srgbClr val="3045FD"/>
                </a:solidFill>
                <a:latin typeface="Arial"/>
                <a:ea typeface="微软雅黑"/>
              </a:rPr>
              <a:t>月</a:t>
            </a:r>
            <a:r>
              <a:rPr lang="en-US" sz="2000" b="0" strike="noStrike" spc="-1">
                <a:solidFill>
                  <a:srgbClr val="3045FD"/>
                </a:solidFill>
                <a:latin typeface="Arial"/>
                <a:ea typeface="微软雅黑"/>
              </a:rPr>
              <a:t>x</a:t>
            </a:r>
            <a:r>
              <a:rPr lang="zh-CN" sz="2000" b="0" strike="noStrike" spc="-1">
                <a:solidFill>
                  <a:srgbClr val="3045FD"/>
                </a:solidFill>
                <a:latin typeface="Arial"/>
                <a:ea typeface="微软雅黑"/>
              </a:rPr>
              <a:t>日</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 name="AutoShape 2"/>
          <p:cNvSpPr/>
          <p:nvPr/>
        </p:nvSpPr>
        <p:spPr>
          <a:xfrm>
            <a:off x="297360" y="810360"/>
            <a:ext cx="5297760" cy="5297760"/>
          </a:xfrm>
          <a:prstGeom prst="ellipse">
            <a:avLst/>
          </a:prstGeom>
          <a:solidFill>
            <a:schemeClr val="accent1">
              <a:alpha val="14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6" name="AutoShape 3"/>
          <p:cNvSpPr/>
          <p:nvPr/>
        </p:nvSpPr>
        <p:spPr>
          <a:xfrm>
            <a:off x="938520" y="1451160"/>
            <a:ext cx="4016160" cy="4016160"/>
          </a:xfrm>
          <a:prstGeom prst="ellipse">
            <a:avLst/>
          </a:prstGeom>
          <a:solidFill>
            <a:srgbClr val="3045FD">
              <a:alpha val="4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7" name="PlaceHolder 1"/>
          <p:cNvSpPr>
            <a:spLocks noGrp="1"/>
          </p:cNvSpPr>
          <p:nvPr>
            <p:ph type="title" idx="4294967295"/>
          </p:nvPr>
        </p:nvSpPr>
        <p:spPr>
          <a:xfrm>
            <a:off x="184896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78"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1</a:t>
            </a:r>
            <a:r>
              <a:rPr lang="zh-CN" sz="2400" b="1" strike="noStrike" spc="-1">
                <a:solidFill>
                  <a:srgbClr val="3045FD"/>
                </a:solidFill>
                <a:latin typeface="微软雅黑"/>
                <a:ea typeface="微软雅黑"/>
              </a:rPr>
              <a:t>章  简介</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2</a:t>
            </a:r>
            <a:r>
              <a:rPr lang="zh-CN" sz="2400" b="1" strike="noStrike" spc="-1">
                <a:solidFill>
                  <a:srgbClr val="3045FD"/>
                </a:solidFill>
                <a:latin typeface="微软雅黑"/>
                <a:ea typeface="微软雅黑"/>
              </a:rPr>
              <a:t>章  骨科基础知识</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3</a:t>
            </a:r>
            <a:r>
              <a:rPr lang="zh-CN" sz="2400" b="1" strike="noStrike" spc="-1">
                <a:solidFill>
                  <a:srgbClr val="3045FD"/>
                </a:solidFill>
                <a:latin typeface="微软雅黑"/>
                <a:ea typeface="微软雅黑"/>
              </a:rPr>
              <a:t>章  中医骨伤诊断</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4</a:t>
            </a:r>
            <a:r>
              <a:rPr lang="zh-CN" sz="2400" b="1" strike="noStrike" spc="-1">
                <a:solidFill>
                  <a:srgbClr val="3045FD"/>
                </a:solidFill>
                <a:latin typeface="微软雅黑"/>
                <a:ea typeface="微软雅黑"/>
              </a:rPr>
              <a:t>章  中医骨科治疗</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5</a:t>
            </a:r>
            <a:r>
              <a:rPr lang="zh-CN" sz="2400" b="1" strike="noStrike" spc="-1">
                <a:solidFill>
                  <a:srgbClr val="3045FD"/>
                </a:solidFill>
                <a:latin typeface="微软雅黑"/>
                <a:ea typeface="微软雅黑"/>
              </a:rPr>
              <a:t>章  课堂互动</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6</a:t>
            </a:r>
            <a:r>
              <a:rPr lang="zh-CN" sz="2400" b="1" strike="noStrike" spc="-1">
                <a:solidFill>
                  <a:srgbClr val="3045FD"/>
                </a:solidFill>
                <a:latin typeface="微软雅黑"/>
                <a:ea typeface="微软雅黑"/>
              </a:rPr>
              <a:t>章  总结与展望</a:t>
            </a:r>
            <a:endParaRPr lang="en-US" sz="2400" b="0" strike="noStrike" spc="-1">
              <a:solidFill>
                <a:srgbClr val="000000"/>
              </a:solidFill>
              <a:latin typeface="Arial"/>
            </a:endParaRPr>
          </a:p>
          <a:p>
            <a:pPr defTabSz="914400">
              <a:lnSpc>
                <a:spcPct val="100000"/>
              </a:lnSpc>
            </a:pPr>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7</a:t>
            </a:r>
            <a:r>
              <a:rPr lang="zh-CN" sz="2400" b="1" strike="noStrike" spc="-1">
                <a:solidFill>
                  <a:srgbClr val="3045FD"/>
                </a:solidFill>
                <a:latin typeface="微软雅黑"/>
                <a:ea typeface="微软雅黑"/>
              </a:rPr>
              <a:t>章  结语</a:t>
            </a:r>
            <a:endParaRPr lang="en-US" sz="2400" b="0" strike="noStrike" spc="-1">
              <a:solidFill>
                <a:srgbClr val="000000"/>
              </a:solidFill>
              <a:latin typeface="Arial"/>
            </a:endParaRPr>
          </a:p>
        </p:txBody>
      </p:sp>
      <p:sp>
        <p:nvSpPr>
          <p:cNvPr id="79" name="TextBox 5"/>
          <p:cNvSpPr/>
          <p:nvPr/>
        </p:nvSpPr>
        <p:spPr>
          <a:xfrm>
            <a:off x="1302840" y="200376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rgbClr val="FFFFFF"/>
                </a:solidFill>
                <a:latin typeface="微软雅黑"/>
                <a:ea typeface="微软雅黑"/>
              </a:rPr>
              <a:t>contents</a:t>
            </a:r>
            <a:endParaRPr lang="en-US" sz="2700" b="0" strike="noStrike" spc="-1">
              <a:solidFill>
                <a:srgbClr val="000000"/>
              </a:solidFill>
              <a:latin typeface="Arial"/>
            </a:endParaRPr>
          </a:p>
        </p:txBody>
      </p:sp>
      <p:sp>
        <p:nvSpPr>
          <p:cNvPr id="80" name="AutoShape 7"/>
          <p:cNvSpPr/>
          <p:nvPr/>
        </p:nvSpPr>
        <p:spPr>
          <a:xfrm>
            <a:off x="11307240" y="3322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1" name="AutoShape 8"/>
          <p:cNvSpPr/>
          <p:nvPr/>
        </p:nvSpPr>
        <p:spPr>
          <a:xfrm>
            <a:off x="11736360" y="3322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2" name="AutoShape 9"/>
          <p:cNvSpPr/>
          <p:nvPr/>
        </p:nvSpPr>
        <p:spPr>
          <a:xfrm>
            <a:off x="11346480" y="33228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3" name="AutoShape 10"/>
          <p:cNvSpPr/>
          <p:nvPr/>
        </p:nvSpPr>
        <p:spPr>
          <a:xfrm>
            <a:off x="11307240" y="5086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4" name="AutoShape 11"/>
          <p:cNvSpPr/>
          <p:nvPr/>
        </p:nvSpPr>
        <p:spPr>
          <a:xfrm>
            <a:off x="11736360" y="5086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5" name="AutoShape 12"/>
          <p:cNvSpPr/>
          <p:nvPr/>
        </p:nvSpPr>
        <p:spPr>
          <a:xfrm>
            <a:off x="11346480" y="50868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6" name="AutoShape 13"/>
          <p:cNvSpPr/>
          <p:nvPr/>
        </p:nvSpPr>
        <p:spPr>
          <a:xfrm>
            <a:off x="11307240" y="68472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7" name="AutoShape 14"/>
          <p:cNvSpPr/>
          <p:nvPr/>
        </p:nvSpPr>
        <p:spPr>
          <a:xfrm>
            <a:off x="11736360" y="68472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8" name="AutoShape 15"/>
          <p:cNvSpPr/>
          <p:nvPr/>
        </p:nvSpPr>
        <p:spPr>
          <a:xfrm>
            <a:off x="11346480" y="68472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9"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01</a:t>
            </a:r>
            <a:endParaRPr lang="en-US" sz="7600" b="0" strike="noStrike" spc="148">
              <a:solidFill>
                <a:schemeClr val="dk1">
                  <a:lumMod val="65000"/>
                  <a:lumOff val="35000"/>
                </a:schemeClr>
              </a:solidFill>
              <a:latin typeface="Arial"/>
            </a:endParaRPr>
          </a:p>
        </p:txBody>
      </p:sp>
      <p:sp>
        <p:nvSpPr>
          <p:cNvPr id="90"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第一章 简介</a:t>
            </a:r>
            <a:endParaRPr lang="en-US" sz="5200" b="0" strike="noStrike" spc="-1">
              <a:solidFill>
                <a:schemeClr val="dk1"/>
              </a:solidFill>
              <a:latin typeface="Arial"/>
            </a:endParaRPr>
          </a:p>
        </p:txBody>
      </p:sp>
      <p:sp>
        <p:nvSpPr>
          <p:cNvPr id="9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 name="AutoShape 3"/>
          <p:cNvSpPr/>
          <p:nvPr/>
        </p:nvSpPr>
        <p:spPr>
          <a:xfrm>
            <a:off x="472320" y="1375560"/>
            <a:ext cx="11246760" cy="469908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3"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4"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5"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6"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7"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8"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99"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0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课程目标</a:t>
            </a:r>
            <a:endParaRPr lang="en-US" sz="3600" b="0" strike="noStrike" spc="-1">
              <a:solidFill>
                <a:srgbClr val="000000"/>
              </a:solidFill>
              <a:latin typeface="Arial"/>
            </a:endParaRPr>
          </a:p>
        </p:txBody>
      </p:sp>
      <p:sp>
        <p:nvSpPr>
          <p:cNvPr id="10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通过本课程的学习，学生将能够掌握中医骨科的基本理论和诊疗方法，为未来的临床实践奠定基础。</a:t>
            </a:r>
            <a:endParaRPr lang="en-US" sz="1800" b="0" strike="noStrike" spc="-1">
              <a:solidFill>
                <a:srgbClr val="000000"/>
              </a:solidFill>
              <a:latin typeface="Arial"/>
            </a:endParaRPr>
          </a:p>
        </p:txBody>
      </p:sp>
      <p:sp>
        <p:nvSpPr>
          <p:cNvPr id="10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04" name="Group 15"/>
          <p:cNvGrpSpPr/>
          <p:nvPr/>
        </p:nvGrpSpPr>
        <p:grpSpPr>
          <a:xfrm>
            <a:off x="431640" y="396000"/>
            <a:ext cx="514800" cy="439200"/>
            <a:chOff x="431640" y="396000"/>
            <a:chExt cx="514800" cy="439200"/>
          </a:xfrm>
        </p:grpSpPr>
        <p:sp>
          <p:nvSpPr>
            <p:cNvPr id="105"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06"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07"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08"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09"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10"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11"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12"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13"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14"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15"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16"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17"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18"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19"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20"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21"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22"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23"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24"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12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6" name="AutoShape 2"/>
          <p:cNvSpPr/>
          <p:nvPr/>
        </p:nvSpPr>
        <p:spPr>
          <a:xfrm>
            <a:off x="592920" y="2746800"/>
            <a:ext cx="3455640" cy="3055320"/>
          </a:xfrm>
          <a:prstGeom prst="roundRect">
            <a:avLst>
              <a:gd name="adj" fmla="val 12500"/>
            </a:avLst>
          </a:prstGeom>
          <a:solidFill>
            <a:srgbClr val="3045FD">
              <a:alpha val="10000"/>
            </a:srgbClr>
          </a:solidFill>
          <a:ln w="19050">
            <a:solidFill>
              <a:srgbClr val="3045F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7" name="AutoShape 3"/>
          <p:cNvSpPr/>
          <p:nvPr/>
        </p:nvSpPr>
        <p:spPr>
          <a:xfrm>
            <a:off x="4367880" y="2746800"/>
            <a:ext cx="3455640" cy="3055320"/>
          </a:xfrm>
          <a:prstGeom prst="roundRect">
            <a:avLst>
              <a:gd name="adj" fmla="val 12500"/>
            </a:avLst>
          </a:prstGeom>
          <a:solidFill>
            <a:srgbClr val="3045FD">
              <a:alpha val="10000"/>
            </a:srgbClr>
          </a:solidFill>
          <a:ln w="19050">
            <a:solidFill>
              <a:srgbClr val="3045F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8" name="AutoShape 4"/>
          <p:cNvSpPr/>
          <p:nvPr/>
        </p:nvSpPr>
        <p:spPr>
          <a:xfrm>
            <a:off x="8133840" y="2746800"/>
            <a:ext cx="3455640" cy="3055320"/>
          </a:xfrm>
          <a:prstGeom prst="roundRect">
            <a:avLst>
              <a:gd name="adj" fmla="val 12500"/>
            </a:avLst>
          </a:prstGeom>
          <a:solidFill>
            <a:srgbClr val="3045FD">
              <a:alpha val="10000"/>
            </a:srgbClr>
          </a:solidFill>
          <a:ln w="19050">
            <a:solidFill>
              <a:srgbClr val="3045F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9" name="AutoShape 5"/>
          <p:cNvSpPr/>
          <p:nvPr/>
        </p:nvSpPr>
        <p:spPr>
          <a:xfrm rot="18900000" flipH="1" flipV="1">
            <a:off x="5274720" y="1333440"/>
            <a:ext cx="1641960" cy="1641960"/>
          </a:xfrm>
          <a:prstGeom prst="teardrop">
            <a:avLst>
              <a:gd name="adj" fmla="val 100000"/>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0" name="AutoShape 8"/>
          <p:cNvSpPr/>
          <p:nvPr/>
        </p:nvSpPr>
        <p:spPr>
          <a:xfrm>
            <a:off x="5818320" y="5524920"/>
            <a:ext cx="555120" cy="81360"/>
          </a:xfrm>
          <a:prstGeom prst="roundRect">
            <a:avLst>
              <a:gd name="adj" fmla="val 12500"/>
            </a:avLst>
          </a:prstGeom>
          <a:solidFill>
            <a:srgbClr val="3045F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131" name="AutoShape 9"/>
          <p:cNvSpPr/>
          <p:nvPr/>
        </p:nvSpPr>
        <p:spPr>
          <a:xfrm rot="18900000" flipH="1" flipV="1">
            <a:off x="1499760" y="1333440"/>
            <a:ext cx="1641960" cy="1641960"/>
          </a:xfrm>
          <a:prstGeom prst="teardrop">
            <a:avLst>
              <a:gd name="adj" fmla="val 100000"/>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2" name="AutoShape 12"/>
          <p:cNvSpPr/>
          <p:nvPr/>
        </p:nvSpPr>
        <p:spPr>
          <a:xfrm>
            <a:off x="2043360" y="5524920"/>
            <a:ext cx="555120" cy="81360"/>
          </a:xfrm>
          <a:prstGeom prst="roundRect">
            <a:avLst>
              <a:gd name="adj" fmla="val 12500"/>
            </a:avLst>
          </a:prstGeom>
          <a:solidFill>
            <a:srgbClr val="3045F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133" name="AutoShape 13"/>
          <p:cNvSpPr/>
          <p:nvPr/>
        </p:nvSpPr>
        <p:spPr>
          <a:xfrm rot="18900000" flipH="1" flipV="1">
            <a:off x="9040320" y="1333440"/>
            <a:ext cx="1641960" cy="1641960"/>
          </a:xfrm>
          <a:prstGeom prst="teardrop">
            <a:avLst>
              <a:gd name="adj" fmla="val 100000"/>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4" name="AutoShape 16"/>
          <p:cNvSpPr/>
          <p:nvPr/>
        </p:nvSpPr>
        <p:spPr>
          <a:xfrm>
            <a:off x="9583920" y="5524920"/>
            <a:ext cx="555120" cy="81360"/>
          </a:xfrm>
          <a:prstGeom prst="roundRect">
            <a:avLst>
              <a:gd name="adj" fmla="val 12500"/>
            </a:avLst>
          </a:prstGeom>
          <a:solidFill>
            <a:srgbClr val="3045F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135" name="Picture 17"/>
          <p:cNvSpPr/>
          <p:nvPr/>
        </p:nvSpPr>
        <p:spPr>
          <a:xfrm>
            <a:off x="1583280" y="1416600"/>
            <a:ext cx="1474920" cy="1474920"/>
          </a:xfrm>
          <a:prstGeom prst="ellipse">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36" name="Picture 18"/>
          <p:cNvSpPr/>
          <p:nvPr/>
        </p:nvSpPr>
        <p:spPr>
          <a:xfrm>
            <a:off x="5358240" y="1416600"/>
            <a:ext cx="1474920" cy="1474920"/>
          </a:xfrm>
          <a:prstGeom prst="ellipse">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37" name="Picture 19"/>
          <p:cNvSpPr/>
          <p:nvPr/>
        </p:nvSpPr>
        <p:spPr>
          <a:xfrm>
            <a:off x="9120960" y="1416600"/>
            <a:ext cx="1474920" cy="1474920"/>
          </a:xfrm>
          <a:prstGeom prst="ellipse">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38" name="矩形 28"/>
          <p:cNvSpPr/>
          <p:nvPr/>
        </p:nvSpPr>
        <p:spPr>
          <a:xfrm>
            <a:off x="449388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9" name="content.2.title"/>
          <p:cNvSpPr/>
          <p:nvPr/>
        </p:nvSpPr>
        <p:spPr>
          <a:xfrm>
            <a:off x="4494600" y="3555360"/>
            <a:ext cx="32148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3045FD"/>
                </a:solidFill>
                <a:latin typeface="微软雅黑"/>
                <a:ea typeface="微软雅黑"/>
              </a:rPr>
              <a:t>病例讨论</a:t>
            </a:r>
            <a:endParaRPr lang="en-US" sz="2000" b="0" strike="noStrike" spc="-1">
              <a:solidFill>
                <a:srgbClr val="000000"/>
              </a:solidFill>
              <a:latin typeface="Arial"/>
            </a:endParaRPr>
          </a:p>
        </p:txBody>
      </p:sp>
      <p:sp>
        <p:nvSpPr>
          <p:cNvPr id="140" name="content.2.content"/>
          <p:cNvSpPr/>
          <p:nvPr/>
        </p:nvSpPr>
        <p:spPr>
          <a:xfrm>
            <a:off x="4600080" y="4031640"/>
            <a:ext cx="3042000" cy="14047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lumMod val="85000"/>
                    <a:lumOff val="15000"/>
                  </a:schemeClr>
                </a:solidFill>
                <a:latin typeface="微软雅黑"/>
                <a:ea typeface="微软雅黑"/>
              </a:rPr>
              <a:t>分析实际病例，加深理解</a:t>
            </a:r>
            <a:endParaRPr lang="en-US" sz="1600" b="0" strike="noStrike" spc="-1">
              <a:solidFill>
                <a:srgbClr val="000000"/>
              </a:solidFill>
              <a:latin typeface="Arial"/>
            </a:endParaRPr>
          </a:p>
        </p:txBody>
      </p:sp>
      <p:sp>
        <p:nvSpPr>
          <p:cNvPr id="141" name="矩形 33"/>
          <p:cNvSpPr/>
          <p:nvPr/>
        </p:nvSpPr>
        <p:spPr>
          <a:xfrm>
            <a:off x="716220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3.title"/>
          <p:cNvSpPr/>
          <p:nvPr/>
        </p:nvSpPr>
        <p:spPr>
          <a:xfrm>
            <a:off x="8301240" y="3517200"/>
            <a:ext cx="31910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3045FD"/>
                </a:solidFill>
                <a:latin typeface="微软雅黑"/>
                <a:ea typeface="微软雅黑"/>
              </a:rPr>
              <a:t>实践操作</a:t>
            </a:r>
            <a:endParaRPr lang="en-US" sz="2000" b="0" strike="noStrike" spc="-1">
              <a:solidFill>
                <a:srgbClr val="000000"/>
              </a:solidFill>
              <a:latin typeface="Arial"/>
            </a:endParaRPr>
          </a:p>
        </p:txBody>
      </p:sp>
      <p:sp>
        <p:nvSpPr>
          <p:cNvPr id="143" name="content.3.content"/>
          <p:cNvSpPr/>
          <p:nvPr/>
        </p:nvSpPr>
        <p:spPr>
          <a:xfrm>
            <a:off x="8301960" y="4000680"/>
            <a:ext cx="3122640" cy="1436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lumMod val="85000"/>
                    <a:lumOff val="15000"/>
                  </a:schemeClr>
                </a:solidFill>
                <a:latin typeface="微软雅黑"/>
                <a:ea typeface="微软雅黑"/>
              </a:rPr>
              <a:t>培养学生实际操作能力</a:t>
            </a:r>
            <a:endParaRPr lang="en-US" sz="1600" b="0" strike="noStrike" spc="-1">
              <a:solidFill>
                <a:srgbClr val="000000"/>
              </a:solidFill>
              <a:latin typeface="Arial"/>
            </a:endParaRPr>
          </a:p>
        </p:txBody>
      </p:sp>
      <p:sp>
        <p:nvSpPr>
          <p:cNvPr id="144" name="矩形 38"/>
          <p:cNvSpPr/>
          <p:nvPr/>
        </p:nvSpPr>
        <p:spPr>
          <a:xfrm>
            <a:off x="989568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课程安排</a:t>
            </a:r>
            <a:endParaRPr lang="en-US" sz="3000" b="0" strike="noStrike" spc="-1">
              <a:solidFill>
                <a:schemeClr val="dk1"/>
              </a:solidFill>
              <a:latin typeface="Arial"/>
            </a:endParaRPr>
          </a:p>
        </p:txBody>
      </p:sp>
      <p:sp>
        <p:nvSpPr>
          <p:cNvPr id="146" name="矩形 19"/>
          <p:cNvSpPr/>
          <p:nvPr/>
        </p:nvSpPr>
        <p:spPr>
          <a:xfrm>
            <a:off x="168336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1.title"/>
          <p:cNvSpPr/>
          <p:nvPr/>
        </p:nvSpPr>
        <p:spPr>
          <a:xfrm>
            <a:off x="745560" y="3546000"/>
            <a:ext cx="31809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3045FD"/>
                </a:solidFill>
                <a:latin typeface="微软雅黑"/>
                <a:ea typeface="微软雅黑"/>
              </a:rPr>
              <a:t>理论讲授</a:t>
            </a:r>
            <a:endParaRPr lang="en-US" sz="2000" b="0" strike="noStrike" spc="-1">
              <a:solidFill>
                <a:srgbClr val="000000"/>
              </a:solidFill>
              <a:latin typeface="Arial"/>
            </a:endParaRPr>
          </a:p>
        </p:txBody>
      </p:sp>
      <p:sp>
        <p:nvSpPr>
          <p:cNvPr id="148" name="content.1.content"/>
          <p:cNvSpPr/>
          <p:nvPr/>
        </p:nvSpPr>
        <p:spPr>
          <a:xfrm>
            <a:off x="850320" y="4005720"/>
            <a:ext cx="3076920" cy="14317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lumMod val="85000"/>
                    <a:lumOff val="15000"/>
                  </a:schemeClr>
                </a:solidFill>
                <a:latin typeface="微软雅黑"/>
                <a:ea typeface="微软雅黑"/>
              </a:rPr>
              <a:t>学习中医骨科的理论知识</a:t>
            </a:r>
            <a:endParaRPr lang="en-US" sz="1600" b="0" strike="noStrike" spc="-1">
              <a:solidFill>
                <a:srgbClr val="000000"/>
              </a:solidFill>
              <a:latin typeface="Arial"/>
            </a:endParaRPr>
          </a:p>
        </p:txBody>
      </p:sp>
      <p:grpSp>
        <p:nvGrpSpPr>
          <p:cNvPr id="149" name="Group 15"/>
          <p:cNvGrpSpPr/>
          <p:nvPr/>
        </p:nvGrpSpPr>
        <p:grpSpPr>
          <a:xfrm>
            <a:off x="435960" y="378720"/>
            <a:ext cx="515160" cy="439560"/>
            <a:chOff x="435960" y="378720"/>
            <a:chExt cx="515160" cy="439560"/>
          </a:xfrm>
        </p:grpSpPr>
        <p:sp>
          <p:nvSpPr>
            <p:cNvPr id="150" name="AutoShape 16"/>
            <p:cNvSpPr/>
            <p:nvPr/>
          </p:nvSpPr>
          <p:spPr>
            <a:xfrm>
              <a:off x="435960" y="378720"/>
              <a:ext cx="83880" cy="83880"/>
            </a:xfrm>
            <a:prstGeom prst="ellipse">
              <a:avLst/>
            </a:prstGeom>
            <a:solidFill>
              <a:srgbClr val="3045F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51" name="AutoShape 17"/>
            <p:cNvSpPr/>
            <p:nvPr/>
          </p:nvSpPr>
          <p:spPr>
            <a:xfrm>
              <a:off x="555840" y="385200"/>
              <a:ext cx="77760" cy="77760"/>
            </a:xfrm>
            <a:prstGeom prst="ellipse">
              <a:avLst/>
            </a:prstGeom>
            <a:solidFill>
              <a:srgbClr val="3045F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52" name="AutoShape 18"/>
            <p:cNvSpPr/>
            <p:nvPr/>
          </p:nvSpPr>
          <p:spPr>
            <a:xfrm>
              <a:off x="669960" y="387000"/>
              <a:ext cx="74520" cy="74520"/>
            </a:xfrm>
            <a:prstGeom prst="ellipse">
              <a:avLst/>
            </a:prstGeom>
            <a:solidFill>
              <a:srgbClr val="3045F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53" name="AutoShape 19"/>
            <p:cNvSpPr/>
            <p:nvPr/>
          </p:nvSpPr>
          <p:spPr>
            <a:xfrm>
              <a:off x="780840" y="396000"/>
              <a:ext cx="68760" cy="68760"/>
            </a:xfrm>
            <a:prstGeom prst="ellipse">
              <a:avLst/>
            </a:prstGeom>
            <a:solidFill>
              <a:srgbClr val="3045F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4" name="AutoShape 20"/>
            <p:cNvSpPr/>
            <p:nvPr/>
          </p:nvSpPr>
          <p:spPr>
            <a:xfrm>
              <a:off x="885960" y="392040"/>
              <a:ext cx="65160" cy="65160"/>
            </a:xfrm>
            <a:prstGeom prst="ellipse">
              <a:avLst/>
            </a:prstGeom>
            <a:solidFill>
              <a:srgbClr val="3045F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55" name="AutoShape 21"/>
            <p:cNvSpPr/>
            <p:nvPr/>
          </p:nvSpPr>
          <p:spPr>
            <a:xfrm>
              <a:off x="435960" y="496440"/>
              <a:ext cx="83880" cy="83880"/>
            </a:xfrm>
            <a:prstGeom prst="ellipse">
              <a:avLst/>
            </a:prstGeom>
            <a:solidFill>
              <a:srgbClr val="3045F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56" name="AutoShape 22"/>
            <p:cNvSpPr/>
            <p:nvPr/>
          </p:nvSpPr>
          <p:spPr>
            <a:xfrm>
              <a:off x="555840" y="503280"/>
              <a:ext cx="77760" cy="77760"/>
            </a:xfrm>
            <a:prstGeom prst="ellipse">
              <a:avLst/>
            </a:prstGeom>
            <a:solidFill>
              <a:srgbClr val="3045F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57" name="AutoShape 23"/>
            <p:cNvSpPr/>
            <p:nvPr/>
          </p:nvSpPr>
          <p:spPr>
            <a:xfrm>
              <a:off x="669960" y="504720"/>
              <a:ext cx="74520" cy="74520"/>
            </a:xfrm>
            <a:prstGeom prst="ellipse">
              <a:avLst/>
            </a:prstGeom>
            <a:solidFill>
              <a:srgbClr val="3045F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58" name="AutoShape 24"/>
            <p:cNvSpPr/>
            <p:nvPr/>
          </p:nvSpPr>
          <p:spPr>
            <a:xfrm>
              <a:off x="780840" y="513720"/>
              <a:ext cx="68760" cy="68760"/>
            </a:xfrm>
            <a:prstGeom prst="ellipse">
              <a:avLst/>
            </a:prstGeom>
            <a:solidFill>
              <a:srgbClr val="3045F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9" name="AutoShape 25"/>
            <p:cNvSpPr/>
            <p:nvPr/>
          </p:nvSpPr>
          <p:spPr>
            <a:xfrm>
              <a:off x="885960" y="509760"/>
              <a:ext cx="65160" cy="65160"/>
            </a:xfrm>
            <a:prstGeom prst="ellipse">
              <a:avLst/>
            </a:prstGeom>
            <a:solidFill>
              <a:srgbClr val="3045F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60" name="AutoShape 26"/>
            <p:cNvSpPr/>
            <p:nvPr/>
          </p:nvSpPr>
          <p:spPr>
            <a:xfrm>
              <a:off x="435960" y="614520"/>
              <a:ext cx="83880" cy="83880"/>
            </a:xfrm>
            <a:prstGeom prst="ellipse">
              <a:avLst/>
            </a:prstGeom>
            <a:solidFill>
              <a:srgbClr val="3045F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61" name="AutoShape 27"/>
            <p:cNvSpPr/>
            <p:nvPr/>
          </p:nvSpPr>
          <p:spPr>
            <a:xfrm>
              <a:off x="555840" y="621000"/>
              <a:ext cx="77760" cy="77760"/>
            </a:xfrm>
            <a:prstGeom prst="ellipse">
              <a:avLst/>
            </a:prstGeom>
            <a:solidFill>
              <a:srgbClr val="3045F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62" name="AutoShape 28"/>
            <p:cNvSpPr/>
            <p:nvPr/>
          </p:nvSpPr>
          <p:spPr>
            <a:xfrm>
              <a:off x="669960" y="622800"/>
              <a:ext cx="74520" cy="74520"/>
            </a:xfrm>
            <a:prstGeom prst="ellipse">
              <a:avLst/>
            </a:prstGeom>
            <a:solidFill>
              <a:srgbClr val="3045F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63" name="AutoShape 29"/>
            <p:cNvSpPr/>
            <p:nvPr/>
          </p:nvSpPr>
          <p:spPr>
            <a:xfrm>
              <a:off x="780840" y="631440"/>
              <a:ext cx="68760" cy="68760"/>
            </a:xfrm>
            <a:prstGeom prst="ellipse">
              <a:avLst/>
            </a:prstGeom>
            <a:solidFill>
              <a:srgbClr val="3045F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64" name="AutoShape 30"/>
            <p:cNvSpPr/>
            <p:nvPr/>
          </p:nvSpPr>
          <p:spPr>
            <a:xfrm>
              <a:off x="885960" y="627480"/>
              <a:ext cx="65160" cy="65160"/>
            </a:xfrm>
            <a:prstGeom prst="ellipse">
              <a:avLst/>
            </a:prstGeom>
            <a:solidFill>
              <a:srgbClr val="3045F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65" name="AutoShape 31"/>
            <p:cNvSpPr/>
            <p:nvPr/>
          </p:nvSpPr>
          <p:spPr>
            <a:xfrm>
              <a:off x="435960" y="732240"/>
              <a:ext cx="83880" cy="83880"/>
            </a:xfrm>
            <a:prstGeom prst="ellipse">
              <a:avLst/>
            </a:prstGeom>
            <a:solidFill>
              <a:srgbClr val="3045F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66" name="AutoShape 32"/>
            <p:cNvSpPr/>
            <p:nvPr/>
          </p:nvSpPr>
          <p:spPr>
            <a:xfrm>
              <a:off x="555840" y="738720"/>
              <a:ext cx="77760" cy="77760"/>
            </a:xfrm>
            <a:prstGeom prst="ellipse">
              <a:avLst/>
            </a:prstGeom>
            <a:solidFill>
              <a:srgbClr val="3045F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67" name="AutoShape 33"/>
            <p:cNvSpPr/>
            <p:nvPr/>
          </p:nvSpPr>
          <p:spPr>
            <a:xfrm>
              <a:off x="669960" y="740520"/>
              <a:ext cx="74520" cy="74520"/>
            </a:xfrm>
            <a:prstGeom prst="ellipse">
              <a:avLst/>
            </a:prstGeom>
            <a:solidFill>
              <a:srgbClr val="3045F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68" name="AutoShape 34"/>
            <p:cNvSpPr/>
            <p:nvPr/>
          </p:nvSpPr>
          <p:spPr>
            <a:xfrm>
              <a:off x="780840" y="749520"/>
              <a:ext cx="68760" cy="68760"/>
            </a:xfrm>
            <a:prstGeom prst="ellipse">
              <a:avLst/>
            </a:prstGeom>
            <a:solidFill>
              <a:srgbClr val="3045F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69" name="AutoShape 35"/>
            <p:cNvSpPr/>
            <p:nvPr/>
          </p:nvSpPr>
          <p:spPr>
            <a:xfrm>
              <a:off x="885960" y="745200"/>
              <a:ext cx="65160" cy="65160"/>
            </a:xfrm>
            <a:prstGeom prst="ellipse">
              <a:avLst/>
            </a:prstGeom>
            <a:solidFill>
              <a:srgbClr val="3045F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0"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02</a:t>
            </a:r>
            <a:endParaRPr lang="en-US" sz="7600" b="0" strike="noStrike" spc="148">
              <a:solidFill>
                <a:schemeClr val="dk1">
                  <a:lumMod val="65000"/>
                  <a:lumOff val="35000"/>
                </a:schemeClr>
              </a:solidFill>
              <a:latin typeface="Arial"/>
            </a:endParaRPr>
          </a:p>
        </p:txBody>
      </p:sp>
      <p:sp>
        <p:nvSpPr>
          <p:cNvPr id="171"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2</a:t>
            </a:r>
            <a:r>
              <a:rPr lang="zh-CN" sz="5200" b="1" strike="noStrike" spc="299">
                <a:solidFill>
                  <a:srgbClr val="3045FD"/>
                </a:solidFill>
                <a:latin typeface="Arial"/>
                <a:ea typeface="微软雅黑"/>
              </a:rPr>
              <a:t>章 骨科基础知识</a:t>
            </a:r>
            <a:endParaRPr lang="en-US" sz="5200" b="0" strike="noStrike" spc="-1">
              <a:solidFill>
                <a:schemeClr val="dk1"/>
              </a:solidFill>
              <a:latin typeface="Arial"/>
            </a:endParaRPr>
          </a:p>
        </p:txBody>
      </p:sp>
      <p:sp>
        <p:nvSpPr>
          <p:cNvPr id="17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3" name="AutoShape 3"/>
          <p:cNvSpPr/>
          <p:nvPr/>
        </p:nvSpPr>
        <p:spPr>
          <a:xfrm>
            <a:off x="472320" y="1375560"/>
            <a:ext cx="11246760" cy="469908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74"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75"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76"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77"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78"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79"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180"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8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骨骼结构与功能</a:t>
            </a:r>
            <a:endParaRPr lang="en-US" sz="3600" b="0" strike="noStrike" spc="-1">
              <a:solidFill>
                <a:srgbClr val="000000"/>
              </a:solidFill>
              <a:latin typeface="Arial"/>
            </a:endParaRPr>
          </a:p>
        </p:txBody>
      </p:sp>
      <p:sp>
        <p:nvSpPr>
          <p:cNvPr id="183"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骨骼是人体的支撑结构，其主要功能包括支持身体、保护内脏器官、参与新陈代谢等。了解骨骼的结构和功能对于中医骨科工作者诊断疾病和制定治疗方案至关重要。</a:t>
            </a:r>
            <a:endParaRPr lang="en-US" sz="1800" b="0" strike="noStrike" spc="-1">
              <a:solidFill>
                <a:srgbClr val="000000"/>
              </a:solidFill>
              <a:latin typeface="Arial"/>
            </a:endParaRPr>
          </a:p>
        </p:txBody>
      </p:sp>
      <p:sp>
        <p:nvSpPr>
          <p:cNvPr id="18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85" name="Group 15"/>
          <p:cNvGrpSpPr/>
          <p:nvPr/>
        </p:nvGrpSpPr>
        <p:grpSpPr>
          <a:xfrm>
            <a:off x="431640" y="396000"/>
            <a:ext cx="514800" cy="439200"/>
            <a:chOff x="431640" y="396000"/>
            <a:chExt cx="514800" cy="439200"/>
          </a:xfrm>
        </p:grpSpPr>
        <p:sp>
          <p:nvSpPr>
            <p:cNvPr id="186"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87"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88"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89"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90"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91"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92"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93"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94"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95"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96"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97"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98"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99"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00"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01"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02"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03"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04"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05"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206"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7" name="AutoShape 2"/>
          <p:cNvSpPr/>
          <p:nvPr/>
        </p:nvSpPr>
        <p:spPr>
          <a:xfrm>
            <a:off x="592920" y="2746800"/>
            <a:ext cx="3455640" cy="3055320"/>
          </a:xfrm>
          <a:prstGeom prst="roundRect">
            <a:avLst>
              <a:gd name="adj" fmla="val 12500"/>
            </a:avLst>
          </a:prstGeom>
          <a:solidFill>
            <a:srgbClr val="3045FD">
              <a:alpha val="10000"/>
            </a:srgbClr>
          </a:solidFill>
          <a:ln w="19050">
            <a:solidFill>
              <a:srgbClr val="3045F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8" name="AutoShape 3"/>
          <p:cNvSpPr/>
          <p:nvPr/>
        </p:nvSpPr>
        <p:spPr>
          <a:xfrm>
            <a:off x="4367880" y="2746800"/>
            <a:ext cx="3455640" cy="3055320"/>
          </a:xfrm>
          <a:prstGeom prst="roundRect">
            <a:avLst>
              <a:gd name="adj" fmla="val 12500"/>
            </a:avLst>
          </a:prstGeom>
          <a:solidFill>
            <a:srgbClr val="3045FD">
              <a:alpha val="10000"/>
            </a:srgbClr>
          </a:solidFill>
          <a:ln w="19050">
            <a:solidFill>
              <a:srgbClr val="3045F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9" name="AutoShape 4"/>
          <p:cNvSpPr/>
          <p:nvPr/>
        </p:nvSpPr>
        <p:spPr>
          <a:xfrm>
            <a:off x="8133840" y="2746800"/>
            <a:ext cx="3455640" cy="3055320"/>
          </a:xfrm>
          <a:prstGeom prst="roundRect">
            <a:avLst>
              <a:gd name="adj" fmla="val 12500"/>
            </a:avLst>
          </a:prstGeom>
          <a:solidFill>
            <a:srgbClr val="3045FD">
              <a:alpha val="10000"/>
            </a:srgbClr>
          </a:solidFill>
          <a:ln w="19050">
            <a:solidFill>
              <a:srgbClr val="3045F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10" name="AutoShape 5"/>
          <p:cNvSpPr/>
          <p:nvPr/>
        </p:nvSpPr>
        <p:spPr>
          <a:xfrm rot="18900000" flipH="1" flipV="1">
            <a:off x="5274720" y="1333440"/>
            <a:ext cx="1641960" cy="1641960"/>
          </a:xfrm>
          <a:prstGeom prst="teardrop">
            <a:avLst>
              <a:gd name="adj" fmla="val 100000"/>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11" name="AutoShape 8"/>
          <p:cNvSpPr/>
          <p:nvPr/>
        </p:nvSpPr>
        <p:spPr>
          <a:xfrm>
            <a:off x="5818320" y="5524920"/>
            <a:ext cx="555120" cy="81360"/>
          </a:xfrm>
          <a:prstGeom prst="roundRect">
            <a:avLst>
              <a:gd name="adj" fmla="val 12500"/>
            </a:avLst>
          </a:prstGeom>
          <a:solidFill>
            <a:srgbClr val="3045F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212" name="AutoShape 9"/>
          <p:cNvSpPr/>
          <p:nvPr/>
        </p:nvSpPr>
        <p:spPr>
          <a:xfrm rot="18900000" flipH="1" flipV="1">
            <a:off x="1499760" y="1333440"/>
            <a:ext cx="1641960" cy="1641960"/>
          </a:xfrm>
          <a:prstGeom prst="teardrop">
            <a:avLst>
              <a:gd name="adj" fmla="val 100000"/>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13" name="AutoShape 12"/>
          <p:cNvSpPr/>
          <p:nvPr/>
        </p:nvSpPr>
        <p:spPr>
          <a:xfrm>
            <a:off x="2043360" y="5524920"/>
            <a:ext cx="555120" cy="81360"/>
          </a:xfrm>
          <a:prstGeom prst="roundRect">
            <a:avLst>
              <a:gd name="adj" fmla="val 12500"/>
            </a:avLst>
          </a:prstGeom>
          <a:solidFill>
            <a:srgbClr val="3045F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214" name="AutoShape 13"/>
          <p:cNvSpPr/>
          <p:nvPr/>
        </p:nvSpPr>
        <p:spPr>
          <a:xfrm rot="18900000" flipH="1" flipV="1">
            <a:off x="9040320" y="1333440"/>
            <a:ext cx="1641960" cy="1641960"/>
          </a:xfrm>
          <a:prstGeom prst="teardrop">
            <a:avLst>
              <a:gd name="adj" fmla="val 100000"/>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15" name="AutoShape 16"/>
          <p:cNvSpPr/>
          <p:nvPr/>
        </p:nvSpPr>
        <p:spPr>
          <a:xfrm>
            <a:off x="9583920" y="5524920"/>
            <a:ext cx="555120" cy="81360"/>
          </a:xfrm>
          <a:prstGeom prst="roundRect">
            <a:avLst>
              <a:gd name="adj" fmla="val 12500"/>
            </a:avLst>
          </a:prstGeom>
          <a:solidFill>
            <a:srgbClr val="3045F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216" name="Picture 17"/>
          <p:cNvSpPr/>
          <p:nvPr/>
        </p:nvSpPr>
        <p:spPr>
          <a:xfrm>
            <a:off x="1583280" y="1416600"/>
            <a:ext cx="1474920" cy="1474920"/>
          </a:xfrm>
          <a:prstGeom prst="ellipse">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17" name="Picture 18"/>
          <p:cNvSpPr/>
          <p:nvPr/>
        </p:nvSpPr>
        <p:spPr>
          <a:xfrm>
            <a:off x="5358240" y="1416600"/>
            <a:ext cx="1474920" cy="1474920"/>
          </a:xfrm>
          <a:prstGeom prst="ellipse">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18" name="Picture 19"/>
          <p:cNvSpPr/>
          <p:nvPr/>
        </p:nvSpPr>
        <p:spPr>
          <a:xfrm>
            <a:off x="9120960" y="1416600"/>
            <a:ext cx="1474920" cy="1474920"/>
          </a:xfrm>
          <a:prstGeom prst="ellipse">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19" name="矩形 28"/>
          <p:cNvSpPr/>
          <p:nvPr/>
        </p:nvSpPr>
        <p:spPr>
          <a:xfrm>
            <a:off x="449388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0" name="content.2.title"/>
          <p:cNvSpPr/>
          <p:nvPr/>
        </p:nvSpPr>
        <p:spPr>
          <a:xfrm>
            <a:off x="4494600" y="3555360"/>
            <a:ext cx="32148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3045FD"/>
                </a:solidFill>
                <a:latin typeface="微软雅黑"/>
                <a:ea typeface="微软雅黑"/>
              </a:rPr>
              <a:t>骨调养</a:t>
            </a:r>
            <a:endParaRPr lang="en-US" sz="2000" b="0" strike="noStrike" spc="-1">
              <a:solidFill>
                <a:srgbClr val="000000"/>
              </a:solidFill>
              <a:latin typeface="Arial"/>
            </a:endParaRPr>
          </a:p>
        </p:txBody>
      </p:sp>
      <p:sp>
        <p:nvSpPr>
          <p:cNvPr id="221" name="content.2.content"/>
          <p:cNvSpPr/>
          <p:nvPr/>
        </p:nvSpPr>
        <p:spPr>
          <a:xfrm>
            <a:off x="4600080" y="4031640"/>
            <a:ext cx="3042000" cy="14047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提倡通过中药调理、针灸等方式来保护骨骼健康</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强调预防优于治疗</a:t>
            </a:r>
            <a:endParaRPr lang="en-US" sz="1600" b="0" strike="noStrike" spc="-1">
              <a:solidFill>
                <a:srgbClr val="000000"/>
              </a:solidFill>
              <a:latin typeface="Arial"/>
            </a:endParaRPr>
          </a:p>
        </p:txBody>
      </p:sp>
      <p:sp>
        <p:nvSpPr>
          <p:cNvPr id="222" name="矩形 33"/>
          <p:cNvSpPr/>
          <p:nvPr/>
        </p:nvSpPr>
        <p:spPr>
          <a:xfrm>
            <a:off x="716220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3" name="content.3.title"/>
          <p:cNvSpPr/>
          <p:nvPr/>
        </p:nvSpPr>
        <p:spPr>
          <a:xfrm>
            <a:off x="8301240" y="3517200"/>
            <a:ext cx="31910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3045FD"/>
                </a:solidFill>
                <a:latin typeface="微软雅黑"/>
                <a:ea typeface="微软雅黑"/>
              </a:rPr>
              <a:t>骨护养</a:t>
            </a:r>
            <a:endParaRPr lang="en-US" sz="2000" b="0" strike="noStrike" spc="-1">
              <a:solidFill>
                <a:srgbClr val="000000"/>
              </a:solidFill>
              <a:latin typeface="Arial"/>
            </a:endParaRPr>
          </a:p>
        </p:txBody>
      </p:sp>
      <p:sp>
        <p:nvSpPr>
          <p:cNvPr id="224" name="content.3.content"/>
          <p:cNvSpPr/>
          <p:nvPr/>
        </p:nvSpPr>
        <p:spPr>
          <a:xfrm>
            <a:off x="8301960" y="4000680"/>
            <a:ext cx="3122640" cy="14360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倡导正确姿势和体态，预防骨骼疾病的发生</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建议适量运动，增强骨骼强度</a:t>
            </a:r>
            <a:endParaRPr lang="en-US" sz="1600" b="0" strike="noStrike" spc="-1">
              <a:solidFill>
                <a:srgbClr val="000000"/>
              </a:solidFill>
              <a:latin typeface="Arial"/>
            </a:endParaRPr>
          </a:p>
        </p:txBody>
      </p:sp>
      <p:sp>
        <p:nvSpPr>
          <p:cNvPr id="225" name="矩形 38"/>
          <p:cNvSpPr/>
          <p:nvPr/>
        </p:nvSpPr>
        <p:spPr>
          <a:xfrm>
            <a:off x="989568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6"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中医骨科独特理论</a:t>
            </a:r>
            <a:endParaRPr lang="en-US" sz="3000" b="0" strike="noStrike" spc="-1">
              <a:solidFill>
                <a:schemeClr val="dk1"/>
              </a:solidFill>
              <a:latin typeface="Arial"/>
            </a:endParaRPr>
          </a:p>
        </p:txBody>
      </p:sp>
      <p:sp>
        <p:nvSpPr>
          <p:cNvPr id="227" name="矩形 19"/>
          <p:cNvSpPr/>
          <p:nvPr/>
        </p:nvSpPr>
        <p:spPr>
          <a:xfrm>
            <a:off x="168336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8" name="content.1.title"/>
          <p:cNvSpPr/>
          <p:nvPr/>
        </p:nvSpPr>
        <p:spPr>
          <a:xfrm>
            <a:off x="745560" y="3546000"/>
            <a:ext cx="31809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3045FD"/>
                </a:solidFill>
                <a:latin typeface="微软雅黑"/>
                <a:ea typeface="微软雅黑"/>
              </a:rPr>
              <a:t>骨节制</a:t>
            </a:r>
            <a:endParaRPr lang="en-US" sz="2000" b="0" strike="noStrike" spc="-1">
              <a:solidFill>
                <a:srgbClr val="000000"/>
              </a:solidFill>
              <a:latin typeface="Arial"/>
            </a:endParaRPr>
          </a:p>
        </p:txBody>
      </p:sp>
      <p:sp>
        <p:nvSpPr>
          <p:cNvPr id="229" name="content.1.content"/>
          <p:cNvSpPr/>
          <p:nvPr/>
        </p:nvSpPr>
        <p:spPr>
          <a:xfrm>
            <a:off x="850320" y="4005720"/>
            <a:ext cx="3076920" cy="14317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强调骨骼需要适当运动来维持其健康状态</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建议合理的饮食和生活习惯以维护骨骼健康</a:t>
            </a:r>
            <a:endParaRPr lang="en-US" sz="1600" b="0" strike="noStrike" spc="-1">
              <a:solidFill>
                <a:srgbClr val="000000"/>
              </a:solidFill>
              <a:latin typeface="Arial"/>
            </a:endParaRPr>
          </a:p>
        </p:txBody>
      </p:sp>
      <p:grpSp>
        <p:nvGrpSpPr>
          <p:cNvPr id="230" name="Group 15"/>
          <p:cNvGrpSpPr/>
          <p:nvPr/>
        </p:nvGrpSpPr>
        <p:grpSpPr>
          <a:xfrm>
            <a:off x="435960" y="378720"/>
            <a:ext cx="515160" cy="439560"/>
            <a:chOff x="435960" y="378720"/>
            <a:chExt cx="515160" cy="439560"/>
          </a:xfrm>
        </p:grpSpPr>
        <p:sp>
          <p:nvSpPr>
            <p:cNvPr id="231" name="AutoShape 16"/>
            <p:cNvSpPr/>
            <p:nvPr/>
          </p:nvSpPr>
          <p:spPr>
            <a:xfrm>
              <a:off x="435960" y="378720"/>
              <a:ext cx="83880" cy="83880"/>
            </a:xfrm>
            <a:prstGeom prst="ellipse">
              <a:avLst/>
            </a:prstGeom>
            <a:solidFill>
              <a:srgbClr val="3045F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32" name="AutoShape 17"/>
            <p:cNvSpPr/>
            <p:nvPr/>
          </p:nvSpPr>
          <p:spPr>
            <a:xfrm>
              <a:off x="555840" y="385200"/>
              <a:ext cx="77760" cy="77760"/>
            </a:xfrm>
            <a:prstGeom prst="ellipse">
              <a:avLst/>
            </a:prstGeom>
            <a:solidFill>
              <a:srgbClr val="3045F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33" name="AutoShape 18"/>
            <p:cNvSpPr/>
            <p:nvPr/>
          </p:nvSpPr>
          <p:spPr>
            <a:xfrm>
              <a:off x="669960" y="387000"/>
              <a:ext cx="74520" cy="74520"/>
            </a:xfrm>
            <a:prstGeom prst="ellipse">
              <a:avLst/>
            </a:prstGeom>
            <a:solidFill>
              <a:srgbClr val="3045F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34" name="AutoShape 19"/>
            <p:cNvSpPr/>
            <p:nvPr/>
          </p:nvSpPr>
          <p:spPr>
            <a:xfrm>
              <a:off x="780840" y="396000"/>
              <a:ext cx="68760" cy="68760"/>
            </a:xfrm>
            <a:prstGeom prst="ellipse">
              <a:avLst/>
            </a:prstGeom>
            <a:solidFill>
              <a:srgbClr val="3045F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35" name="AutoShape 20"/>
            <p:cNvSpPr/>
            <p:nvPr/>
          </p:nvSpPr>
          <p:spPr>
            <a:xfrm>
              <a:off x="885960" y="392040"/>
              <a:ext cx="65160" cy="65160"/>
            </a:xfrm>
            <a:prstGeom prst="ellipse">
              <a:avLst/>
            </a:prstGeom>
            <a:solidFill>
              <a:srgbClr val="3045F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36" name="AutoShape 21"/>
            <p:cNvSpPr/>
            <p:nvPr/>
          </p:nvSpPr>
          <p:spPr>
            <a:xfrm>
              <a:off x="435960" y="496440"/>
              <a:ext cx="83880" cy="83880"/>
            </a:xfrm>
            <a:prstGeom prst="ellipse">
              <a:avLst/>
            </a:prstGeom>
            <a:solidFill>
              <a:srgbClr val="3045F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37" name="AutoShape 22"/>
            <p:cNvSpPr/>
            <p:nvPr/>
          </p:nvSpPr>
          <p:spPr>
            <a:xfrm>
              <a:off x="555840" y="503280"/>
              <a:ext cx="77760" cy="77760"/>
            </a:xfrm>
            <a:prstGeom prst="ellipse">
              <a:avLst/>
            </a:prstGeom>
            <a:solidFill>
              <a:srgbClr val="3045F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38" name="AutoShape 23"/>
            <p:cNvSpPr/>
            <p:nvPr/>
          </p:nvSpPr>
          <p:spPr>
            <a:xfrm>
              <a:off x="669960" y="504720"/>
              <a:ext cx="74520" cy="74520"/>
            </a:xfrm>
            <a:prstGeom prst="ellipse">
              <a:avLst/>
            </a:prstGeom>
            <a:solidFill>
              <a:srgbClr val="3045F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39" name="AutoShape 24"/>
            <p:cNvSpPr/>
            <p:nvPr/>
          </p:nvSpPr>
          <p:spPr>
            <a:xfrm>
              <a:off x="780840" y="513720"/>
              <a:ext cx="68760" cy="68760"/>
            </a:xfrm>
            <a:prstGeom prst="ellipse">
              <a:avLst/>
            </a:prstGeom>
            <a:solidFill>
              <a:srgbClr val="3045F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40" name="AutoShape 25"/>
            <p:cNvSpPr/>
            <p:nvPr/>
          </p:nvSpPr>
          <p:spPr>
            <a:xfrm>
              <a:off x="885960" y="509760"/>
              <a:ext cx="65160" cy="65160"/>
            </a:xfrm>
            <a:prstGeom prst="ellipse">
              <a:avLst/>
            </a:prstGeom>
            <a:solidFill>
              <a:srgbClr val="3045F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41" name="AutoShape 26"/>
            <p:cNvSpPr/>
            <p:nvPr/>
          </p:nvSpPr>
          <p:spPr>
            <a:xfrm>
              <a:off x="435960" y="614520"/>
              <a:ext cx="83880" cy="83880"/>
            </a:xfrm>
            <a:prstGeom prst="ellipse">
              <a:avLst/>
            </a:prstGeom>
            <a:solidFill>
              <a:srgbClr val="3045F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42" name="AutoShape 27"/>
            <p:cNvSpPr/>
            <p:nvPr/>
          </p:nvSpPr>
          <p:spPr>
            <a:xfrm>
              <a:off x="555840" y="621000"/>
              <a:ext cx="77760" cy="77760"/>
            </a:xfrm>
            <a:prstGeom prst="ellipse">
              <a:avLst/>
            </a:prstGeom>
            <a:solidFill>
              <a:srgbClr val="3045F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43" name="AutoShape 28"/>
            <p:cNvSpPr/>
            <p:nvPr/>
          </p:nvSpPr>
          <p:spPr>
            <a:xfrm>
              <a:off x="669960" y="622800"/>
              <a:ext cx="74520" cy="74520"/>
            </a:xfrm>
            <a:prstGeom prst="ellipse">
              <a:avLst/>
            </a:prstGeom>
            <a:solidFill>
              <a:srgbClr val="3045F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44" name="AutoShape 29"/>
            <p:cNvSpPr/>
            <p:nvPr/>
          </p:nvSpPr>
          <p:spPr>
            <a:xfrm>
              <a:off x="780840" y="631440"/>
              <a:ext cx="68760" cy="68760"/>
            </a:xfrm>
            <a:prstGeom prst="ellipse">
              <a:avLst/>
            </a:prstGeom>
            <a:solidFill>
              <a:srgbClr val="3045F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45" name="AutoShape 30"/>
            <p:cNvSpPr/>
            <p:nvPr/>
          </p:nvSpPr>
          <p:spPr>
            <a:xfrm>
              <a:off x="885960" y="627480"/>
              <a:ext cx="65160" cy="65160"/>
            </a:xfrm>
            <a:prstGeom prst="ellipse">
              <a:avLst/>
            </a:prstGeom>
            <a:solidFill>
              <a:srgbClr val="3045F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46" name="AutoShape 31"/>
            <p:cNvSpPr/>
            <p:nvPr/>
          </p:nvSpPr>
          <p:spPr>
            <a:xfrm>
              <a:off x="435960" y="732240"/>
              <a:ext cx="83880" cy="83880"/>
            </a:xfrm>
            <a:prstGeom prst="ellipse">
              <a:avLst/>
            </a:prstGeom>
            <a:solidFill>
              <a:srgbClr val="3045F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47" name="AutoShape 32"/>
            <p:cNvSpPr/>
            <p:nvPr/>
          </p:nvSpPr>
          <p:spPr>
            <a:xfrm>
              <a:off x="555840" y="738720"/>
              <a:ext cx="77760" cy="77760"/>
            </a:xfrm>
            <a:prstGeom prst="ellipse">
              <a:avLst/>
            </a:prstGeom>
            <a:solidFill>
              <a:srgbClr val="3045F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48" name="AutoShape 33"/>
            <p:cNvSpPr/>
            <p:nvPr/>
          </p:nvSpPr>
          <p:spPr>
            <a:xfrm>
              <a:off x="669960" y="740520"/>
              <a:ext cx="74520" cy="74520"/>
            </a:xfrm>
            <a:prstGeom prst="ellipse">
              <a:avLst/>
            </a:prstGeom>
            <a:solidFill>
              <a:srgbClr val="3045F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49" name="AutoShape 34"/>
            <p:cNvSpPr/>
            <p:nvPr/>
          </p:nvSpPr>
          <p:spPr>
            <a:xfrm>
              <a:off x="780840" y="749520"/>
              <a:ext cx="68760" cy="68760"/>
            </a:xfrm>
            <a:prstGeom prst="ellipse">
              <a:avLst/>
            </a:prstGeom>
            <a:solidFill>
              <a:srgbClr val="3045F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0" name="AutoShape 35"/>
            <p:cNvSpPr/>
            <p:nvPr/>
          </p:nvSpPr>
          <p:spPr>
            <a:xfrm>
              <a:off x="885960" y="745200"/>
              <a:ext cx="65160" cy="65160"/>
            </a:xfrm>
            <a:prstGeom prst="ellipse">
              <a:avLst/>
            </a:prstGeom>
            <a:solidFill>
              <a:srgbClr val="3045F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1" name="AutoShape 3"/>
          <p:cNvSpPr/>
          <p:nvPr/>
        </p:nvSpPr>
        <p:spPr>
          <a:xfrm>
            <a:off x="304920" y="1631880"/>
            <a:ext cx="6595560" cy="488160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52"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3045FD"/>
                </a:solidFill>
                <a:latin typeface="Arial"/>
                <a:ea typeface="微软雅黑"/>
              </a:rPr>
              <a:t>总结</a:t>
            </a:r>
            <a:endParaRPr lang="en-US" sz="3000" b="0" strike="noStrike" spc="-1">
              <a:solidFill>
                <a:schemeClr val="dk1"/>
              </a:solidFill>
              <a:latin typeface="Arial"/>
            </a:endParaRPr>
          </a:p>
        </p:txBody>
      </p:sp>
      <p:sp>
        <p:nvSpPr>
          <p:cNvPr id="253" name="content"/>
          <p:cNvSpPr/>
          <p:nvPr/>
        </p:nvSpPr>
        <p:spPr>
          <a:xfrm>
            <a:off x="780480" y="2049840"/>
            <a:ext cx="4956480" cy="3485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中医骨科教学查房是医学教育中重要的环节，通过学习骨科基础知识、骨折分类、中医骨科独特理论以及骨科常见病症，有助于学生掌握临床诊断和治疗技能，提高临床实践能力。</a:t>
            </a:r>
            <a:endParaRPr lang="en-US" sz="1800" b="0" strike="noStrike" spc="-1">
              <a:solidFill>
                <a:srgbClr val="000000"/>
              </a:solidFill>
              <a:latin typeface="Arial"/>
            </a:endParaRPr>
          </a:p>
        </p:txBody>
      </p:sp>
      <p:grpSp>
        <p:nvGrpSpPr>
          <p:cNvPr id="254" name="Group 15"/>
          <p:cNvGrpSpPr/>
          <p:nvPr/>
        </p:nvGrpSpPr>
        <p:grpSpPr>
          <a:xfrm>
            <a:off x="435960" y="378720"/>
            <a:ext cx="515160" cy="439560"/>
            <a:chOff x="435960" y="378720"/>
            <a:chExt cx="515160" cy="439560"/>
          </a:xfrm>
        </p:grpSpPr>
        <p:sp>
          <p:nvSpPr>
            <p:cNvPr id="255"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56"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57"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58"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59"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60"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61"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62"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63"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64"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65"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66"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67"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68"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69"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70"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71"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72"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73"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74"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275" name="图片 99" descr="C:/Users/Administrator/Desktop/ppt模板/图片素材/QQ截图20240309233835.pngQQ截图20240309233835"/>
          <p:cNvPicPr/>
          <p:nvPr/>
        </p:nvPicPr>
        <p:blipFill>
          <a:blip r:embed="rId3"/>
          <a:srcRect t="20386" b="20386"/>
          <a:stretch>
            <a:fillRect/>
          </a:stretch>
        </p:blipFill>
        <p:spPr>
          <a:xfrm>
            <a:off x="6095880" y="1329840"/>
            <a:ext cx="5830920" cy="3636360"/>
          </a:xfrm>
          <a:prstGeom prst="rect">
            <a:avLst/>
          </a:prstGeom>
          <a:ln w="9525">
            <a:noFill/>
          </a:ln>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03</a:t>
            </a:r>
            <a:endParaRPr lang="en-US" sz="7600" b="0" strike="noStrike" spc="148">
              <a:solidFill>
                <a:schemeClr val="dk1">
                  <a:lumMod val="65000"/>
                  <a:lumOff val="35000"/>
                </a:schemeClr>
              </a:solidFill>
              <a:latin typeface="Arial"/>
            </a:endParaRPr>
          </a:p>
        </p:txBody>
      </p:sp>
      <p:sp>
        <p:nvSpPr>
          <p:cNvPr id="277"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3</a:t>
            </a:r>
            <a:r>
              <a:rPr lang="zh-CN" sz="5200" b="1" strike="noStrike" spc="299">
                <a:solidFill>
                  <a:srgbClr val="3045FD"/>
                </a:solidFill>
                <a:latin typeface="Arial"/>
                <a:ea typeface="微软雅黑"/>
              </a:rPr>
              <a:t>章 中医骨伤诊断</a:t>
            </a:r>
            <a:endParaRPr lang="en-US" sz="5200" b="0" strike="noStrike" spc="-1">
              <a:solidFill>
                <a:schemeClr val="dk1"/>
              </a:solidFill>
              <a:latin typeface="Arial"/>
            </a:endParaRPr>
          </a:p>
        </p:txBody>
      </p:sp>
      <p:sp>
        <p:nvSpPr>
          <p:cNvPr id="27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9" name="AutoShape 3"/>
          <p:cNvSpPr/>
          <p:nvPr/>
        </p:nvSpPr>
        <p:spPr>
          <a:xfrm>
            <a:off x="472320" y="1375560"/>
            <a:ext cx="11246760" cy="469908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80"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81"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82"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83"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84"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85"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86"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8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88"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中医骨伤诊断方法</a:t>
            </a:r>
            <a:endParaRPr lang="en-US" sz="3600" b="0" strike="noStrike" spc="-1">
              <a:solidFill>
                <a:srgbClr val="000000"/>
              </a:solidFill>
              <a:latin typeface="Arial"/>
            </a:endParaRPr>
          </a:p>
        </p:txBody>
      </p:sp>
      <p:sp>
        <p:nvSpPr>
          <p:cNvPr id="289"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中医骨科诊断包括脉诊与骨伤、四诊合参和影像学应用。通过综合运用这些方法，中医医生能够准确判断患者的骨伤情况，为制定治疗方案提供依据。</a:t>
            </a:r>
            <a:endParaRPr lang="en-US" sz="1800" b="0" strike="noStrike" spc="-1">
              <a:solidFill>
                <a:srgbClr val="000000"/>
              </a:solidFill>
              <a:latin typeface="Arial"/>
            </a:endParaRPr>
          </a:p>
        </p:txBody>
      </p:sp>
      <p:sp>
        <p:nvSpPr>
          <p:cNvPr id="29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91" name="Group 15"/>
          <p:cNvGrpSpPr/>
          <p:nvPr/>
        </p:nvGrpSpPr>
        <p:grpSpPr>
          <a:xfrm>
            <a:off x="431640" y="396000"/>
            <a:ext cx="514800" cy="439200"/>
            <a:chOff x="431640" y="396000"/>
            <a:chExt cx="514800" cy="439200"/>
          </a:xfrm>
        </p:grpSpPr>
        <p:sp>
          <p:nvSpPr>
            <p:cNvPr id="292"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93"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94"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95"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96"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97"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98"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99"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00"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01"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02"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03"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04"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05"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06"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07"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08"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09"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10"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11"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312"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3" name="AutoShape 3"/>
          <p:cNvSpPr/>
          <p:nvPr/>
        </p:nvSpPr>
        <p:spPr>
          <a:xfrm>
            <a:off x="304920" y="1631880"/>
            <a:ext cx="6595560" cy="488160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14"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3045FD"/>
                </a:solidFill>
                <a:latin typeface="Arial"/>
                <a:ea typeface="微软雅黑"/>
              </a:rPr>
              <a:t>结语</a:t>
            </a:r>
            <a:endParaRPr lang="en-US" sz="3000" b="0" strike="noStrike" spc="-1">
              <a:solidFill>
                <a:schemeClr val="dk1"/>
              </a:solidFill>
              <a:latin typeface="Arial"/>
            </a:endParaRPr>
          </a:p>
        </p:txBody>
      </p:sp>
      <p:sp>
        <p:nvSpPr>
          <p:cNvPr id="315" name="content"/>
          <p:cNvSpPr/>
          <p:nvPr/>
        </p:nvSpPr>
        <p:spPr>
          <a:xfrm>
            <a:off x="780480" y="2049840"/>
            <a:ext cx="4956480" cy="3485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通过学习本章内容，学生将全面了解中医骨伤诊断的重要性和方法。加强实践和案例分析，提高诊断水平，为将来的医疗实践做好准备。</a:t>
            </a:r>
            <a:endParaRPr lang="en-US" sz="1800" b="0" strike="noStrike" spc="-1">
              <a:solidFill>
                <a:srgbClr val="000000"/>
              </a:solidFill>
              <a:latin typeface="Arial"/>
            </a:endParaRPr>
          </a:p>
        </p:txBody>
      </p:sp>
      <p:grpSp>
        <p:nvGrpSpPr>
          <p:cNvPr id="316" name="Group 15"/>
          <p:cNvGrpSpPr/>
          <p:nvPr/>
        </p:nvGrpSpPr>
        <p:grpSpPr>
          <a:xfrm>
            <a:off x="435960" y="378720"/>
            <a:ext cx="515160" cy="439560"/>
            <a:chOff x="435960" y="378720"/>
            <a:chExt cx="515160" cy="439560"/>
          </a:xfrm>
        </p:grpSpPr>
        <p:sp>
          <p:nvSpPr>
            <p:cNvPr id="317"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18"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19"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20"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21"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22"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23"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24"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25"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26"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27"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28"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29"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30"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31"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32"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33"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34"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35"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36"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337" name="图片 99" descr="C:/Users/Administrator/Desktop/ppt模板/图片素材/QQ截图20240309233835.pngQQ截图20240309233835"/>
          <p:cNvPicPr/>
          <p:nvPr/>
        </p:nvPicPr>
        <p:blipFill>
          <a:blip r:embed="rId3"/>
          <a:srcRect t="20386" b="20386"/>
          <a:stretch>
            <a:fillRect/>
          </a:stretch>
        </p:blipFill>
        <p:spPr>
          <a:xfrm>
            <a:off x="6095880" y="1329840"/>
            <a:ext cx="5830920" cy="3636360"/>
          </a:xfrm>
          <a:prstGeom prst="rect">
            <a:avLst/>
          </a:prstGeom>
          <a:ln w="9525">
            <a:noFill/>
          </a:ln>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8"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04</a:t>
            </a:r>
            <a:endParaRPr lang="en-US" sz="7600" b="0" strike="noStrike" spc="148">
              <a:solidFill>
                <a:schemeClr val="dk1">
                  <a:lumMod val="65000"/>
                  <a:lumOff val="35000"/>
                </a:schemeClr>
              </a:solidFill>
              <a:latin typeface="Arial"/>
            </a:endParaRPr>
          </a:p>
        </p:txBody>
      </p:sp>
      <p:sp>
        <p:nvSpPr>
          <p:cNvPr id="339"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4</a:t>
            </a:r>
            <a:r>
              <a:rPr lang="zh-CN" sz="5200" b="1" strike="noStrike" spc="299">
                <a:solidFill>
                  <a:srgbClr val="3045FD"/>
                </a:solidFill>
                <a:latin typeface="Arial"/>
                <a:ea typeface="微软雅黑"/>
              </a:rPr>
              <a:t>章 中医骨科治疗</a:t>
            </a:r>
            <a:endParaRPr lang="en-US" sz="5200" b="0" strike="noStrike" spc="-1">
              <a:solidFill>
                <a:schemeClr val="dk1"/>
              </a:solidFill>
              <a:latin typeface="Arial"/>
            </a:endParaRPr>
          </a:p>
        </p:txBody>
      </p:sp>
      <p:sp>
        <p:nvSpPr>
          <p:cNvPr id="34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1" name="AutoShape 3"/>
          <p:cNvSpPr/>
          <p:nvPr/>
        </p:nvSpPr>
        <p:spPr>
          <a:xfrm>
            <a:off x="472320" y="1375560"/>
            <a:ext cx="11246760" cy="469908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42"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43"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44"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45"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46"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47"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348"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34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50"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针灸疗法</a:t>
            </a:r>
            <a:endParaRPr lang="en-US" sz="3600" b="0" strike="noStrike" spc="-1">
              <a:solidFill>
                <a:srgbClr val="000000"/>
              </a:solidFill>
              <a:latin typeface="Arial"/>
            </a:endParaRPr>
          </a:p>
        </p:txBody>
      </p:sp>
      <p:sp>
        <p:nvSpPr>
          <p:cNvPr id="351"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针灸疗法是中医骨科常用的治疗方法之一。通过刺激穴位，调理经络，促进气血运行，加速骨折愈合。针灸疗法在中医骨科的应用非常广泛，具有独特的疗效和优势。</a:t>
            </a:r>
            <a:endParaRPr lang="en-US" sz="1800" b="0" strike="noStrike" spc="-1">
              <a:solidFill>
                <a:srgbClr val="000000"/>
              </a:solidFill>
              <a:latin typeface="Arial"/>
            </a:endParaRPr>
          </a:p>
        </p:txBody>
      </p:sp>
      <p:sp>
        <p:nvSpPr>
          <p:cNvPr id="35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353" name="Group 15"/>
          <p:cNvGrpSpPr/>
          <p:nvPr/>
        </p:nvGrpSpPr>
        <p:grpSpPr>
          <a:xfrm>
            <a:off x="431640" y="396000"/>
            <a:ext cx="514800" cy="439200"/>
            <a:chOff x="431640" y="396000"/>
            <a:chExt cx="514800" cy="439200"/>
          </a:xfrm>
        </p:grpSpPr>
        <p:sp>
          <p:nvSpPr>
            <p:cNvPr id="354"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55"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56"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57"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58"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59"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60"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61"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62"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63"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64"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65"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66"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67"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68"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69"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70"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71"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72"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73"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374"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https://d.book118.com/047131022033006054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15</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15</vt:i4>
      </vt:variant>
    </vt:vector>
  </HeadingPairs>
  <TitlesOfParts>
    <vt:vector baseType="lpstr" size="23">
      <vt:lpstr>Arial</vt:lpstr>
      <vt:lpstr>Calibri</vt:lpstr>
      <vt:lpstr>微软雅黑</vt:lpstr>
      <vt:lpstr>Times New Roman</vt:lpstr>
      <vt:lpstr>Wingdings</vt:lpstr>
      <vt:lpstr>Symbol</vt:lpstr>
      <vt:lpstr>DejaVu Sans</vt:lpstr>
      <vt:lpstr>Office Theme</vt:lpstr>
      <vt:lpstr>中医骨科教学查房</vt:lpstr>
      <vt:lpstr>目录</vt:lpstr>
      <vt:lpstr>第一章 简介</vt:lpstr>
      <vt:lpstr> </vt:lpstr>
      <vt:lpstr>课程安排</vt:lpstr>
      <vt:lpstr>第2章 骨科基础知识</vt:lpstr>
      <vt:lpstr> </vt:lpstr>
      <vt:lpstr>中医骨科独特理论</vt:lpstr>
      <vt:lpstr>总结</vt:lpstr>
      <vt:lpstr>第3章 中医骨伤诊断</vt:lpstr>
      <vt:lpstr> </vt:lpstr>
      <vt:lpstr>结语</vt:lpstr>
      <vt:lpstr>第4章 中医骨科治疗</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2024-09-28T10:04:39.510</cp:lastPrinted>
  <dcterms:created xsi:type="dcterms:W3CDTF">2024-09-28T02:04:39Z</dcterms:created>
  <dcterms:modified xsi:type="dcterms:W3CDTF">2024-09-28T02:04:41Z</dcterms:modified>
</cp:coreProperties>
</file>