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3BAAD81-F419-4E0F-9620-D8F573E0713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353BDB-91D3-4ADF-BE96-E0C999CF3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627598-D7F3-4F4F-A0C8-496816F18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117AE2-61EC-44CF-A994-C2726D654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BF5332-8813-41D4-AC11-EEAA31156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9AF44C-9D71-4A8A-93CA-762B51E9F2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1AA78F-3E21-4409-8AF4-FA09980FFB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6F6800-F803-403A-AC93-587ADE09A6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AA86AA-5B84-44E6-9AEB-236530DEB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8576DC-06E2-411F-8B73-D04E986090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98D63C-E660-43ED-9952-CA6B6337D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4D0B56-A3B0-4A42-A731-60E94FB9A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08F83D6-F26B-46E5-A4AA-688AD1B7CB5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1D92F83-2F9B-46CC-99A0-CBD84475A27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5.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3205615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58544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清明节火灾事故预防工作的规划与部署</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0404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50000"/>
              </a:lnSpc>
            </a:pPr>
            <a:r>
              <a:rPr lang="zh-CN" sz="2000" b="1" strike="noStrike" spc="-1">
                <a:solidFill>
                  <a:schemeClr val="dk1"/>
                </a:solidFill>
                <a:latin typeface="微软雅黑"/>
                <a:ea typeface="微软雅黑"/>
              </a:rPr>
              <a:t>制作人：</a:t>
            </a:r>
            <a:r>
              <a:rPr lang="en-US" sz="2000" b="1" strike="noStrike" spc="-1">
                <a:solidFill>
                  <a:schemeClr val="dk1"/>
                </a:solidFill>
                <a:latin typeface="微软雅黑"/>
                <a:ea typeface="微软雅黑"/>
              </a:rPr>
              <a:t>XX </a:t>
            </a:r>
            <a:endParaRPr lang="en-US" sz="2000" b="0" strike="noStrike" spc="-1">
              <a:solidFill>
                <a:srgbClr val="000000"/>
              </a:solidFill>
              <a:latin typeface="Arial"/>
            </a:endParaRPr>
          </a:p>
          <a:p>
            <a:pPr defTabSz="914400">
              <a:lnSpc>
                <a:spcPct val="150000"/>
              </a:lnSpc>
            </a:pPr>
            <a:r>
              <a:rPr lang="zh-CN" sz="2000" b="1" strike="noStrike" spc="-1">
                <a:solidFill>
                  <a:schemeClr val="dk1"/>
                </a:solidFill>
                <a:latin typeface="微软雅黑"/>
                <a:ea typeface="微软雅黑"/>
              </a:rPr>
              <a:t>时间：</a:t>
            </a:r>
            <a:r>
              <a:rPr lang="en-US" sz="2000" b="1" strike="noStrike" spc="-1">
                <a:solidFill>
                  <a:schemeClr val="dk1"/>
                </a:solidFill>
                <a:latin typeface="微软雅黑"/>
                <a:ea typeface="微软雅黑"/>
              </a:rPr>
              <a:t>2024</a:t>
            </a:r>
            <a:r>
              <a:rPr lang="zh-CN" sz="2000" b="1" strike="noStrike" spc="-1">
                <a:solidFill>
                  <a:schemeClr val="dk1"/>
                </a:solidFill>
                <a:latin typeface="微软雅黑"/>
                <a:ea typeface="微软雅黑"/>
              </a:rPr>
              <a:t>年</a:t>
            </a:r>
            <a:r>
              <a:rPr lang="en-US" sz="2000" b="1" strike="noStrike" spc="-1">
                <a:solidFill>
                  <a:schemeClr val="dk1"/>
                </a:solidFill>
                <a:latin typeface="微软雅黑"/>
                <a:ea typeface="微软雅黑"/>
              </a:rPr>
              <a:t>X</a:t>
            </a:r>
            <a:r>
              <a:rPr lang="zh-CN" sz="2000" b="1" strike="noStrike" spc="-1">
                <a:solidFill>
                  <a:schemeClr val="dk1"/>
                </a:solidFill>
                <a:latin typeface="微软雅黑"/>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63120" y="5047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1</a:t>
            </a:r>
            <a:r>
              <a:rPr lang="zh-CN" sz="2400" b="1" strike="noStrike" spc="-1">
                <a:solidFill>
                  <a:schemeClr val="lt2">
                    <a:lumMod val="25000"/>
                  </a:schemeClr>
                </a:solidFill>
                <a:latin typeface="微软雅黑"/>
                <a:ea typeface="微软雅黑"/>
              </a:rPr>
              <a:t>章  清明节火灾事故概况</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2</a:t>
            </a:r>
            <a:r>
              <a:rPr lang="zh-CN" sz="2400" b="1" strike="noStrike" spc="-1">
                <a:solidFill>
                  <a:schemeClr val="lt2">
                    <a:lumMod val="25000"/>
                  </a:schemeClr>
                </a:solidFill>
                <a:latin typeface="微软雅黑"/>
                <a:ea typeface="微软雅黑"/>
              </a:rPr>
              <a:t>章  清明节火灾事故预防工作机制</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3</a:t>
            </a:r>
            <a:r>
              <a:rPr lang="zh-CN" sz="2400" b="1" strike="noStrike" spc="-1">
                <a:solidFill>
                  <a:schemeClr val="lt2">
                    <a:lumMod val="25000"/>
                  </a:schemeClr>
                </a:solidFill>
                <a:latin typeface="微软雅黑"/>
                <a:ea typeface="微软雅黑"/>
              </a:rPr>
              <a:t>章  清明节火灾事故应急救援机制</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4</a:t>
            </a:r>
            <a:r>
              <a:rPr lang="zh-CN" sz="2400" b="1" strike="noStrike" spc="-1">
                <a:solidFill>
                  <a:schemeClr val="lt2">
                    <a:lumMod val="25000"/>
                  </a:schemeClr>
                </a:solidFill>
                <a:latin typeface="微软雅黑"/>
                <a:ea typeface="微软雅黑"/>
              </a:rPr>
              <a:t>章  清明节火灾事故宣传教育工作</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5</a:t>
            </a:r>
            <a:r>
              <a:rPr lang="zh-CN" sz="2400" b="1" strike="noStrike" spc="-1">
                <a:solidFill>
                  <a:schemeClr val="lt2">
                    <a:lumMod val="25000"/>
                  </a:schemeClr>
                </a:solidFill>
                <a:latin typeface="微软雅黑"/>
                <a:ea typeface="微软雅黑"/>
              </a:rPr>
              <a:t>章  清明节火灾事故风险评估与管理</a:t>
            </a:r>
            <a:endParaRPr lang="en-US" sz="2400" b="0" strike="noStrike" spc="-1">
              <a:solidFill>
                <a:srgbClr val="000000"/>
              </a:solidFill>
              <a:latin typeface="Arial"/>
            </a:endParaRPr>
          </a:p>
          <a:p>
            <a:pPr defTabSz="914400">
              <a:lnSpc>
                <a:spcPct val="100000"/>
              </a:lnSpc>
            </a:pPr>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6</a:t>
            </a:r>
            <a:r>
              <a:rPr lang="zh-CN" sz="2400" b="1" strike="noStrike" spc="-1">
                <a:solidFill>
                  <a:schemeClr val="lt2">
                    <a:lumMod val="25000"/>
                  </a:schemeClr>
                </a:solidFill>
                <a:latin typeface="微软雅黑"/>
                <a:ea typeface="微软雅黑"/>
              </a:rPr>
              <a:t>章  清明节火灾事故总结及展望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01</a:t>
            </a:r>
            <a:endParaRPr lang="en-US" sz="40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第一章 清明节火灾事故概况</a:t>
            </a:r>
            <a:endParaRPr lang="en-US" sz="40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清明节火灾事故发生现状</a:t>
            </a:r>
            <a:endParaRPr lang="en-US" sz="2200" b="0" strike="noStrike" spc="-1">
              <a:solidFill>
                <a:srgbClr val="000000"/>
              </a:solidFill>
              <a:latin typeface="Arial"/>
            </a:endParaRPr>
          </a:p>
        </p:txBody>
      </p:sp>
      <p:sp>
        <p:nvSpPr>
          <p:cNvPr id="82"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清明节是我国传统节日，但近年来火灾事故频发，造成人员伤亡和财产损失严重，引起社会广泛关注和重视。</a:t>
            </a:r>
            <a:endParaRPr lang="en-US" sz="18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清明节火灾事故原因分析</a:t>
            </a:r>
            <a:endParaRPr lang="en-US" sz="3600" b="0" strike="noStrike" spc="-1">
              <a:solidFill>
                <a:srgbClr val="000000"/>
              </a:solidFill>
              <a:latin typeface="Arial"/>
            </a:endParaRPr>
          </a:p>
        </p:txBody>
      </p:sp>
      <p:sp>
        <p:nvSpPr>
          <p:cNvPr id="86"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火源不明导致火灾风险增加</a:t>
            </a:r>
            <a:endParaRPr lang="en-US" sz="1600" b="0" strike="noStrike" spc="-1">
              <a:solidFill>
                <a:srgbClr val="000000"/>
              </a:solidFill>
              <a:latin typeface="Arial"/>
            </a:endParaRPr>
          </a:p>
        </p:txBody>
      </p:sp>
      <p:sp>
        <p:nvSpPr>
          <p:cNvPr id="87"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花烛引发的明火</a:t>
            </a:r>
            <a:endParaRPr lang="en-US" sz="2000" b="0" strike="noStrike" spc="-1">
              <a:solidFill>
                <a:srgbClr val="000000"/>
              </a:solidFill>
              <a:latin typeface="Arial"/>
            </a:endParaRPr>
          </a:p>
        </p:txBody>
      </p:sp>
      <p:sp>
        <p:nvSpPr>
          <p:cNvPr id="88"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人员密集易造成火灾蔓延</a:t>
            </a:r>
            <a:endParaRPr lang="en-US" sz="1600" b="0" strike="noStrike" spc="-1">
              <a:solidFill>
                <a:srgbClr val="000000"/>
              </a:solidFill>
              <a:latin typeface="Arial"/>
            </a:endParaRPr>
          </a:p>
        </p:txBody>
      </p:sp>
      <p:sp>
        <p:nvSpPr>
          <p:cNvPr id="89"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人员聚集引发的火灾</a:t>
            </a:r>
            <a:endParaRPr lang="en-US" sz="2000" b="0" strike="noStrike" spc="-1">
              <a:solidFill>
                <a:srgbClr val="000000"/>
              </a:solidFill>
              <a:latin typeface="Arial"/>
            </a:endParaRPr>
          </a:p>
        </p:txBody>
      </p:sp>
      <p:sp>
        <p:nvSpPr>
          <p:cNvPr id="90"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对火灾危害认识不足</a:t>
            </a:r>
            <a:endParaRPr lang="en-US" sz="1600" b="0" strike="noStrike" spc="-1">
              <a:solidFill>
                <a:srgbClr val="000000"/>
              </a:solidFill>
              <a:latin typeface="Arial"/>
            </a:endParaRPr>
          </a:p>
        </p:txBody>
      </p:sp>
      <p:sp>
        <p:nvSpPr>
          <p:cNvPr id="91"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防火意识淡漠</a:t>
            </a:r>
            <a:endParaRPr lang="en-US" sz="2000" b="0" strike="noStrike" spc="-1">
              <a:solidFill>
                <a:srgbClr val="000000"/>
              </a:solidFill>
              <a:latin typeface="Arial"/>
            </a:endParaRPr>
          </a:p>
        </p:txBody>
      </p:sp>
      <p:sp>
        <p:nvSpPr>
          <p:cNvPr id="92"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93"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4"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fontScale="84166"/>
          </a:bodyPr>
          <a:lstStyle/>
          <a:p>
            <a:pPr defTabSz="914400">
              <a:lnSpc>
                <a:spcPct val="100000"/>
              </a:lnSpc>
            </a:pPr>
            <a:r>
              <a:rPr lang="zh-CN" sz="3600" b="1" strike="noStrike" spc="299">
                <a:solidFill>
                  <a:schemeClr val="dk1">
                    <a:lumMod val="85000"/>
                    <a:lumOff val="15000"/>
                  </a:schemeClr>
                </a:solidFill>
                <a:latin typeface="Arial"/>
                <a:ea typeface="微软雅黑"/>
              </a:rPr>
              <a:t>清明节火灾事故预防意义</a:t>
            </a:r>
            <a:endParaRPr lang="en-US" sz="3600" b="0" strike="noStrike" spc="-1">
              <a:solidFill>
                <a:srgbClr val="000000"/>
              </a:solidFill>
              <a:latin typeface="Arial"/>
            </a:endParaRPr>
          </a:p>
        </p:txBody>
      </p:sp>
      <p:sp>
        <p:nvSpPr>
          <p:cNvPr id="95"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96"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火灾预防工作紧迫重要</a:t>
            </a:r>
            <a:endParaRPr lang="en-US" sz="1800" b="0" strike="noStrike" spc="-1">
              <a:solidFill>
                <a:srgbClr val="000000"/>
              </a:solidFill>
              <a:latin typeface="Arial"/>
            </a:endParaRPr>
          </a:p>
        </p:txBody>
      </p:sp>
      <p:sp>
        <p:nvSpPr>
          <p:cNvPr id="97"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保障人民生命财产安全</a:t>
            </a:r>
            <a:endParaRPr lang="en-US" sz="2400" b="0" strike="noStrike" spc="-1">
              <a:solidFill>
                <a:srgbClr val="000000"/>
              </a:solidFill>
              <a:latin typeface="Arial"/>
            </a:endParaRPr>
          </a:p>
        </p:txBody>
      </p:sp>
      <p:sp>
        <p:nvSpPr>
          <p:cNvPr id="98"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0"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加强火灾防控提升社会品质</a:t>
            </a:r>
            <a:endParaRPr lang="en-US" sz="1400" b="0" strike="noStrike" spc="-1">
              <a:solidFill>
                <a:srgbClr val="000000"/>
              </a:solidFill>
              <a:latin typeface="Arial"/>
            </a:endParaRPr>
          </a:p>
        </p:txBody>
      </p:sp>
      <p:sp>
        <p:nvSpPr>
          <p:cNvPr id="101"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促进社会文明进步</a:t>
            </a:r>
            <a:endParaRPr lang="en-US" sz="2400" b="0" strike="noStrike" spc="-1">
              <a:solidFill>
                <a:srgbClr val="000000"/>
              </a:solidFill>
              <a:latin typeface="Arial"/>
            </a:endParaRPr>
          </a:p>
        </p:txBody>
      </p:sp>
      <p:sp>
        <p:nvSpPr>
          <p:cNvPr id="102"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3"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防止火灾事故对社会造成不良影响</a:t>
            </a:r>
            <a:endParaRPr lang="en-US" sz="1800" b="0" strike="noStrike" spc="-1">
              <a:solidFill>
                <a:srgbClr val="000000"/>
              </a:solidFill>
              <a:latin typeface="Arial"/>
            </a:endParaRPr>
          </a:p>
        </p:txBody>
      </p:sp>
      <p:sp>
        <p:nvSpPr>
          <p:cNvPr id="104"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维护社会稳定和谐</a:t>
            </a:r>
            <a:endParaRPr lang="en-US" sz="2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4"/>
          <p:cNvSpPr/>
          <p:nvPr/>
        </p:nvSpPr>
        <p:spPr>
          <a:xfrm>
            <a:off x="346212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2.title"/>
          <p:cNvSpPr/>
          <p:nvPr/>
        </p:nvSpPr>
        <p:spPr>
          <a:xfrm>
            <a:off x="367812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快速应对火灾现场</a:t>
            </a:r>
            <a:endParaRPr lang="en-US" sz="2000" b="0" strike="noStrike" spc="-1">
              <a:solidFill>
                <a:srgbClr val="000000"/>
              </a:solidFill>
              <a:latin typeface="Arial"/>
            </a:endParaRPr>
          </a:p>
        </p:txBody>
      </p:sp>
      <p:sp>
        <p:nvSpPr>
          <p:cNvPr id="107" name="content.2.content"/>
          <p:cNvSpPr/>
          <p:nvPr/>
        </p:nvSpPr>
        <p:spPr>
          <a:xfrm>
            <a:off x="3665160" y="3231360"/>
            <a:ext cx="2067120" cy="29192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第一时间赶到火灾现场</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展开救援工作</a:t>
            </a:r>
            <a:endParaRPr lang="en-US" sz="1800" b="0" strike="noStrike" spc="-1">
              <a:solidFill>
                <a:srgbClr val="000000"/>
              </a:solidFill>
              <a:latin typeface="Arial"/>
            </a:endParaRPr>
          </a:p>
        </p:txBody>
      </p:sp>
      <p:sp>
        <p:nvSpPr>
          <p:cNvPr id="108" name="矩形 7"/>
          <p:cNvSpPr/>
          <p:nvPr/>
        </p:nvSpPr>
        <p:spPr>
          <a:xfrm>
            <a:off x="619704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3.title"/>
          <p:cNvSpPr/>
          <p:nvPr/>
        </p:nvSpPr>
        <p:spPr>
          <a:xfrm>
            <a:off x="649980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救援和医疗工作</a:t>
            </a:r>
            <a:endParaRPr lang="en-US" sz="2000" b="0" strike="noStrike" spc="-1">
              <a:solidFill>
                <a:srgbClr val="000000"/>
              </a:solidFill>
              <a:latin typeface="Arial"/>
            </a:endParaRPr>
          </a:p>
        </p:txBody>
      </p:sp>
      <p:sp>
        <p:nvSpPr>
          <p:cNvPr id="110" name="content.3.content"/>
          <p:cNvSpPr/>
          <p:nvPr/>
        </p:nvSpPr>
        <p:spPr>
          <a:xfrm>
            <a:off x="6413040" y="3231360"/>
            <a:ext cx="209592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提供伤员紧急救治</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保障生命安全</a:t>
            </a:r>
            <a:endParaRPr lang="en-US" sz="1800" b="0" strike="noStrike" spc="-1">
              <a:solidFill>
                <a:srgbClr val="000000"/>
              </a:solidFill>
              <a:latin typeface="Arial"/>
            </a:endParaRPr>
          </a:p>
        </p:txBody>
      </p:sp>
      <p:sp>
        <p:nvSpPr>
          <p:cNvPr id="111" name="矩形 10"/>
          <p:cNvSpPr/>
          <p:nvPr/>
        </p:nvSpPr>
        <p:spPr>
          <a:xfrm>
            <a:off x="893052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4.title"/>
          <p:cNvSpPr/>
          <p:nvPr/>
        </p:nvSpPr>
        <p:spPr>
          <a:xfrm>
            <a:off x="916632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3" name="content.4.content"/>
          <p:cNvSpPr/>
          <p:nvPr/>
        </p:nvSpPr>
        <p:spPr>
          <a:xfrm>
            <a:off x="9166320" y="323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14"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清明节火灾事故应急响应</a:t>
            </a:r>
            <a:endParaRPr lang="en-US" sz="3600" b="0" strike="noStrike" spc="-1">
              <a:solidFill>
                <a:srgbClr val="000000"/>
              </a:solidFill>
              <a:latin typeface="Arial"/>
            </a:endParaRPr>
          </a:p>
        </p:txBody>
      </p:sp>
      <p:sp>
        <p:nvSpPr>
          <p:cNvPr id="115" name="矩形 14"/>
          <p:cNvSpPr/>
          <p:nvPr/>
        </p:nvSpPr>
        <p:spPr>
          <a:xfrm>
            <a:off x="71820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1.title"/>
          <p:cNvSpPr/>
          <p:nvPr/>
        </p:nvSpPr>
        <p:spPr>
          <a:xfrm>
            <a:off x="87084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协调多方力量</a:t>
            </a:r>
            <a:endParaRPr lang="en-US" sz="2000" b="0" strike="noStrike" spc="-1">
              <a:solidFill>
                <a:srgbClr val="000000"/>
              </a:solidFill>
              <a:latin typeface="Arial"/>
            </a:endParaRPr>
          </a:p>
        </p:txBody>
      </p:sp>
      <p:sp>
        <p:nvSpPr>
          <p:cNvPr id="117" name="content.1.content"/>
          <p:cNvSpPr/>
          <p:nvPr/>
        </p:nvSpPr>
        <p:spPr>
          <a:xfrm>
            <a:off x="870480" y="3231360"/>
            <a:ext cx="2082960" cy="298728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联合消防部门</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协助民政等部门</a:t>
            </a:r>
            <a:endParaRPr lang="en-US" sz="1800" b="0" strike="noStrike" spc="-1">
              <a:solidFill>
                <a:srgbClr val="000000"/>
              </a:solidFill>
              <a:latin typeface="Arial"/>
            </a:endParaRPr>
          </a:p>
        </p:txBody>
      </p:sp>
      <p:sp>
        <p:nvSpPr>
          <p:cNvPr id="118" name="流程图: 联系 1"/>
          <p:cNvSpPr/>
          <p:nvPr/>
        </p:nvSpPr>
        <p:spPr>
          <a:xfrm>
            <a:off x="78948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1</a:t>
            </a:r>
            <a:endParaRPr lang="en-US" sz="2300" b="0" strike="noStrike" spc="-1">
              <a:solidFill>
                <a:srgbClr val="FFFFFF"/>
              </a:solidFill>
              <a:latin typeface="Arial"/>
            </a:endParaRPr>
          </a:p>
        </p:txBody>
      </p:sp>
      <p:sp>
        <p:nvSpPr>
          <p:cNvPr id="119" name="流程图: 联系 2"/>
          <p:cNvSpPr/>
          <p:nvPr/>
        </p:nvSpPr>
        <p:spPr>
          <a:xfrm>
            <a:off x="37692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2</a:t>
            </a:r>
            <a:endParaRPr lang="en-US" sz="2300" b="0" strike="noStrike" spc="-1">
              <a:solidFill>
                <a:srgbClr val="FFFFFF"/>
              </a:solidFill>
              <a:latin typeface="Arial"/>
            </a:endParaRPr>
          </a:p>
        </p:txBody>
      </p:sp>
      <p:sp>
        <p:nvSpPr>
          <p:cNvPr id="120" name="流程图: 联系 3"/>
          <p:cNvSpPr/>
          <p:nvPr/>
        </p:nvSpPr>
        <p:spPr>
          <a:xfrm>
            <a:off x="64998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3</a:t>
            </a:r>
            <a:endParaRPr lang="en-US" sz="2300" b="0" strike="noStrike" spc="-1">
              <a:solidFill>
                <a:srgbClr val="FFFFFF"/>
              </a:solidFill>
              <a:latin typeface="Arial"/>
            </a:endParaRPr>
          </a:p>
        </p:txBody>
      </p:sp>
      <p:sp>
        <p:nvSpPr>
          <p:cNvPr id="121" name="流程图: 联系 17"/>
          <p:cNvSpPr/>
          <p:nvPr/>
        </p:nvSpPr>
        <p:spPr>
          <a:xfrm>
            <a:off x="92304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4</a:t>
            </a:r>
            <a:endParaRPr lang="en-US" sz="23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2"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02</a:t>
            </a:r>
            <a:endParaRPr lang="en-US" sz="4000" b="0" strike="noStrike" spc="148">
              <a:solidFill>
                <a:schemeClr val="dk1">
                  <a:lumMod val="65000"/>
                  <a:lumOff val="35000"/>
                </a:schemeClr>
              </a:solidFill>
              <a:latin typeface="Arial"/>
            </a:endParaRPr>
          </a:p>
        </p:txBody>
      </p:sp>
      <p:sp>
        <p:nvSpPr>
          <p:cNvPr id="123"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2</a:t>
            </a:r>
            <a:r>
              <a:rPr lang="zh-CN" sz="4000" b="1" strike="noStrike" spc="299">
                <a:solidFill>
                  <a:schemeClr val="dk1">
                    <a:lumMod val="85000"/>
                    <a:lumOff val="15000"/>
                  </a:schemeClr>
                </a:solidFill>
                <a:latin typeface="Arial"/>
                <a:ea typeface="微软雅黑"/>
              </a:rPr>
              <a:t>章 清明节火灾事故预防工作机制</a:t>
            </a:r>
            <a:endParaRPr lang="en-US" sz="4000" b="0" strike="noStrike" spc="-1">
              <a:solidFill>
                <a:schemeClr val="dk1"/>
              </a:solidFill>
              <a:latin typeface="Arial"/>
            </a:endParaRPr>
          </a:p>
        </p:txBody>
      </p:sp>
      <p:sp>
        <p:nvSpPr>
          <p:cNvPr id="12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政府部门责任</a:t>
            </a:r>
            <a:endParaRPr lang="en-US" sz="2200" b="0" strike="noStrike" spc="-1">
              <a:solidFill>
                <a:srgbClr val="000000"/>
              </a:solidFill>
              <a:latin typeface="Arial"/>
            </a:endParaRPr>
          </a:p>
        </p:txBody>
      </p:sp>
      <p:sp>
        <p:nvSpPr>
          <p:cNvPr id="127"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政府部门在清明节火灾事故预防工作中扮演着重要角色。首先，应划定责任区域，明确各部门的责任范围。其次，提出防火措施，确保火灾预防措施全面有效。最后，定期检查整改情况，及时发现问题并加以解决。</a:t>
            </a:r>
            <a:endParaRPr lang="en-US" sz="18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29"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社会组织参与</a:t>
            </a:r>
            <a:endParaRPr lang="en-US" sz="3600" b="0" strike="noStrike" spc="-1">
              <a:solidFill>
                <a:srgbClr val="000000"/>
              </a:solidFill>
              <a:latin typeface="Arial"/>
            </a:endParaRPr>
          </a:p>
        </p:txBody>
      </p:sp>
      <p:sp>
        <p:nvSpPr>
          <p:cNvPr id="131"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2"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提升火灾防范意识</a:t>
            </a:r>
            <a:endParaRPr lang="en-US" sz="1800" b="0" strike="noStrike" spc="-1">
              <a:solidFill>
                <a:srgbClr val="000000"/>
              </a:solidFill>
              <a:latin typeface="Arial"/>
            </a:endParaRPr>
          </a:p>
        </p:txBody>
      </p:sp>
      <p:sp>
        <p:nvSpPr>
          <p:cNvPr id="133"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社区居民宣传教育</a:t>
            </a:r>
            <a:endParaRPr lang="en-US" sz="2400" b="0" strike="noStrike" spc="-1">
              <a:solidFill>
                <a:srgbClr val="000000"/>
              </a:solidFill>
              <a:latin typeface="Arial"/>
            </a:endParaRPr>
          </a:p>
        </p:txBody>
      </p:sp>
      <p:sp>
        <p:nvSpPr>
          <p:cNvPr id="134"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6"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支持防火物资的筹备</a:t>
            </a:r>
            <a:endParaRPr lang="en-US" sz="1400" b="0" strike="noStrike" spc="-1">
              <a:solidFill>
                <a:srgbClr val="000000"/>
              </a:solidFill>
              <a:latin typeface="Arial"/>
            </a:endParaRPr>
          </a:p>
        </p:txBody>
      </p:sp>
      <p:sp>
        <p:nvSpPr>
          <p:cNvPr id="137"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企业单位提供物资支持</a:t>
            </a:r>
            <a:endParaRPr lang="en-US" sz="2400" b="0" strike="noStrike" spc="-1">
              <a:solidFill>
                <a:srgbClr val="000000"/>
              </a:solidFill>
              <a:latin typeface="Arial"/>
            </a:endParaRPr>
          </a:p>
        </p:txBody>
      </p:sp>
      <p:sp>
        <p:nvSpPr>
          <p:cNvPr id="138"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提供更多救援资源</a:t>
            </a:r>
            <a:endParaRPr lang="en-US" sz="1800" b="0" strike="noStrike" spc="-1">
              <a:solidFill>
                <a:srgbClr val="000000"/>
              </a:solidFill>
              <a:latin typeface="Arial"/>
            </a:endParaRPr>
          </a:p>
        </p:txBody>
      </p:sp>
      <p:sp>
        <p:nvSpPr>
          <p:cNvPr id="140"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公益组织协助应急救援</a:t>
            </a:r>
            <a:endParaRPr lang="en-US" sz="24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4"/>
          <p:cNvSpPr/>
          <p:nvPr/>
        </p:nvSpPr>
        <p:spPr>
          <a:xfrm>
            <a:off x="346212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367812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安全用火习惯养成</a:t>
            </a:r>
            <a:endParaRPr lang="en-US" sz="2000" b="0" strike="noStrike" spc="-1">
              <a:solidFill>
                <a:srgbClr val="000000"/>
              </a:solidFill>
              <a:latin typeface="Arial"/>
            </a:endParaRPr>
          </a:p>
        </p:txBody>
      </p:sp>
      <p:sp>
        <p:nvSpPr>
          <p:cNvPr id="143" name="content.2.content"/>
          <p:cNvSpPr/>
          <p:nvPr/>
        </p:nvSpPr>
        <p:spPr>
          <a:xfrm>
            <a:off x="3665160" y="3231360"/>
            <a:ext cx="2067120" cy="29192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禁止乱倒烟蒂</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使用电器安全常识</a:t>
            </a:r>
            <a:endParaRPr lang="en-US" sz="1800" b="0" strike="noStrike" spc="-1">
              <a:solidFill>
                <a:srgbClr val="000000"/>
              </a:solidFill>
              <a:latin typeface="Arial"/>
            </a:endParaRPr>
          </a:p>
        </p:txBody>
      </p:sp>
      <p:sp>
        <p:nvSpPr>
          <p:cNvPr id="144" name="矩形 7"/>
          <p:cNvSpPr/>
          <p:nvPr/>
        </p:nvSpPr>
        <p:spPr>
          <a:xfrm>
            <a:off x="619704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649980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灭火器材常规检查</a:t>
            </a:r>
            <a:endParaRPr lang="en-US" sz="2000" b="0" strike="noStrike" spc="-1">
              <a:solidFill>
                <a:srgbClr val="000000"/>
              </a:solidFill>
              <a:latin typeface="Arial"/>
            </a:endParaRPr>
          </a:p>
        </p:txBody>
      </p:sp>
      <p:sp>
        <p:nvSpPr>
          <p:cNvPr id="146" name="content.3.content"/>
          <p:cNvSpPr/>
          <p:nvPr/>
        </p:nvSpPr>
        <p:spPr>
          <a:xfrm>
            <a:off x="6413040" y="3231360"/>
            <a:ext cx="209592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定期检查灭火器材状态</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确保灭火器材处于可用状态</a:t>
            </a:r>
            <a:endParaRPr lang="en-US" sz="1800" b="0" strike="noStrike" spc="-1">
              <a:solidFill>
                <a:srgbClr val="000000"/>
              </a:solidFill>
              <a:latin typeface="Arial"/>
            </a:endParaRPr>
          </a:p>
        </p:txBody>
      </p:sp>
      <p:sp>
        <p:nvSpPr>
          <p:cNvPr id="147" name="矩形 10"/>
          <p:cNvSpPr/>
          <p:nvPr/>
        </p:nvSpPr>
        <p:spPr>
          <a:xfrm>
            <a:off x="893052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16632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9" name="content.4.content"/>
          <p:cNvSpPr/>
          <p:nvPr/>
        </p:nvSpPr>
        <p:spPr>
          <a:xfrm>
            <a:off x="9166320" y="323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50"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个人防火意识培养</a:t>
            </a:r>
            <a:endParaRPr lang="en-US" sz="3600" b="0" strike="noStrike" spc="-1">
              <a:solidFill>
                <a:srgbClr val="000000"/>
              </a:solidFill>
              <a:latin typeface="Arial"/>
            </a:endParaRPr>
          </a:p>
        </p:txBody>
      </p:sp>
      <p:sp>
        <p:nvSpPr>
          <p:cNvPr id="151" name="矩形 14"/>
          <p:cNvSpPr/>
          <p:nvPr/>
        </p:nvSpPr>
        <p:spPr>
          <a:xfrm>
            <a:off x="71820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87084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防火知识普及</a:t>
            </a:r>
            <a:endParaRPr lang="en-US" sz="2000" b="0" strike="noStrike" spc="-1">
              <a:solidFill>
                <a:srgbClr val="000000"/>
              </a:solidFill>
              <a:latin typeface="Arial"/>
            </a:endParaRPr>
          </a:p>
        </p:txBody>
      </p:sp>
      <p:sp>
        <p:nvSpPr>
          <p:cNvPr id="153" name="content.1.content"/>
          <p:cNvSpPr/>
          <p:nvPr/>
        </p:nvSpPr>
        <p:spPr>
          <a:xfrm>
            <a:off x="870480" y="3231360"/>
            <a:ext cx="2082960" cy="298728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火灾逃生常识</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灭火器材使用方法</a:t>
            </a:r>
            <a:endParaRPr lang="en-US" sz="1800" b="0" strike="noStrike" spc="-1">
              <a:solidFill>
                <a:srgbClr val="000000"/>
              </a:solidFill>
              <a:latin typeface="Arial"/>
            </a:endParaRPr>
          </a:p>
        </p:txBody>
      </p:sp>
      <p:sp>
        <p:nvSpPr>
          <p:cNvPr id="154" name="流程图: 联系 1"/>
          <p:cNvSpPr/>
          <p:nvPr/>
        </p:nvSpPr>
        <p:spPr>
          <a:xfrm>
            <a:off x="78948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1</a:t>
            </a:r>
            <a:endParaRPr lang="en-US" sz="2300" b="0" strike="noStrike" spc="-1">
              <a:solidFill>
                <a:srgbClr val="FFFFFF"/>
              </a:solidFill>
              <a:latin typeface="Arial"/>
            </a:endParaRPr>
          </a:p>
        </p:txBody>
      </p:sp>
      <p:sp>
        <p:nvSpPr>
          <p:cNvPr id="155" name="流程图: 联系 2"/>
          <p:cNvSpPr/>
          <p:nvPr/>
        </p:nvSpPr>
        <p:spPr>
          <a:xfrm>
            <a:off x="37692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2</a:t>
            </a:r>
            <a:endParaRPr lang="en-US" sz="2300" b="0" strike="noStrike" spc="-1">
              <a:solidFill>
                <a:srgbClr val="FFFFFF"/>
              </a:solidFill>
              <a:latin typeface="Arial"/>
            </a:endParaRPr>
          </a:p>
        </p:txBody>
      </p:sp>
      <p:sp>
        <p:nvSpPr>
          <p:cNvPr id="156" name="流程图: 联系 3"/>
          <p:cNvSpPr/>
          <p:nvPr/>
        </p:nvSpPr>
        <p:spPr>
          <a:xfrm>
            <a:off x="64998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3</a:t>
            </a:r>
            <a:endParaRPr lang="en-US" sz="2300" b="0" strike="noStrike" spc="-1">
              <a:solidFill>
                <a:srgbClr val="FFFFFF"/>
              </a:solidFill>
              <a:latin typeface="Arial"/>
            </a:endParaRPr>
          </a:p>
        </p:txBody>
      </p:sp>
      <p:sp>
        <p:nvSpPr>
          <p:cNvPr id="157" name="流程图: 联系 17"/>
          <p:cNvSpPr/>
          <p:nvPr/>
        </p:nvSpPr>
        <p:spPr>
          <a:xfrm>
            <a:off x="92304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4</a:t>
            </a:r>
            <a:endParaRPr lang="en-US" sz="23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预防工作效果评估</a:t>
            </a:r>
            <a:endParaRPr lang="en-US" sz="3600" b="0" strike="noStrike" spc="-1">
              <a:solidFill>
                <a:srgbClr val="000000"/>
              </a:solidFill>
              <a:latin typeface="Arial"/>
            </a:endParaRPr>
          </a:p>
        </p:txBody>
      </p:sp>
      <p:sp>
        <p:nvSpPr>
          <p:cNvPr id="159"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制定合理的评估标准</a:t>
            </a:r>
            <a:endParaRPr lang="en-US" sz="1600" b="0" strike="noStrike" spc="-1">
              <a:solidFill>
                <a:srgbClr val="000000"/>
              </a:solidFill>
              <a:latin typeface="Arial"/>
            </a:endParaRPr>
          </a:p>
        </p:txBody>
      </p:sp>
      <p:sp>
        <p:nvSpPr>
          <p:cNvPr id="160"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效果评估指标设定</a:t>
            </a:r>
            <a:endParaRPr lang="en-US" sz="2000" b="0" strike="noStrike" spc="-1">
              <a:solidFill>
                <a:srgbClr val="000000"/>
              </a:solidFill>
              <a:latin typeface="Arial"/>
            </a:endParaRPr>
          </a:p>
        </p:txBody>
      </p:sp>
      <p:sp>
        <p:nvSpPr>
          <p:cNvPr id="161"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检验应急预案的实施情况</a:t>
            </a:r>
            <a:endParaRPr lang="en-US" sz="1600" b="0" strike="noStrike" spc="-1">
              <a:solidFill>
                <a:srgbClr val="000000"/>
              </a:solidFill>
              <a:latin typeface="Arial"/>
            </a:endParaRPr>
          </a:p>
        </p:txBody>
      </p:sp>
      <p:sp>
        <p:nvSpPr>
          <p:cNvPr id="162"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定期组织演练检验</a:t>
            </a:r>
            <a:endParaRPr lang="en-US" sz="2000" b="0" strike="noStrike" spc="-1">
              <a:solidFill>
                <a:srgbClr val="000000"/>
              </a:solidFill>
              <a:latin typeface="Arial"/>
            </a:endParaRPr>
          </a:p>
        </p:txBody>
      </p:sp>
      <p:sp>
        <p:nvSpPr>
          <p:cNvPr id="163"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分析事故发生的原因和趋势</a:t>
            </a:r>
            <a:endParaRPr lang="en-US" sz="1600" b="0" strike="noStrike" spc="-1">
              <a:solidFill>
                <a:srgbClr val="000000"/>
              </a:solidFill>
              <a:latin typeface="Arial"/>
            </a:endParaRPr>
          </a:p>
        </p:txBody>
      </p:sp>
      <p:sp>
        <p:nvSpPr>
          <p:cNvPr id="164"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统计分析事故发生频率</a:t>
            </a:r>
            <a:endParaRPr lang="en-US" sz="2000" b="0" strike="noStrike" spc="-1">
              <a:solidFill>
                <a:srgbClr val="000000"/>
              </a:solidFill>
              <a:latin typeface="Arial"/>
            </a:endParaRPr>
          </a:p>
        </p:txBody>
      </p:sp>
      <p:sp>
        <p:nvSpPr>
          <p:cNvPr id="165"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66"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8"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清明节火灾事故预防工作需要政府、社会组织和个人齐心协力，共同制定有效的预防机制。只有通过全社会的努力，才能有效减少火灾事故的发生，确保人民生命财产安全。</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9"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03</a:t>
            </a:r>
            <a:endParaRPr lang="en-US" sz="4000" b="0" strike="noStrike" spc="148">
              <a:solidFill>
                <a:schemeClr val="dk1">
                  <a:lumMod val="65000"/>
                  <a:lumOff val="35000"/>
                </a:schemeClr>
              </a:solidFill>
              <a:latin typeface="Arial"/>
            </a:endParaRPr>
          </a:p>
        </p:txBody>
      </p:sp>
      <p:sp>
        <p:nvSpPr>
          <p:cNvPr id="170"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3</a:t>
            </a:r>
            <a:r>
              <a:rPr lang="zh-CN" sz="4000" b="1" strike="noStrike" spc="299">
                <a:solidFill>
                  <a:schemeClr val="dk1">
                    <a:lumMod val="85000"/>
                    <a:lumOff val="15000"/>
                  </a:schemeClr>
                </a:solidFill>
                <a:latin typeface="Arial"/>
                <a:ea typeface="微软雅黑"/>
              </a:rPr>
              <a:t>章 清明节火灾事故应急救援机制</a:t>
            </a:r>
            <a:endParaRPr lang="en-US" sz="4000" b="0" strike="noStrike" spc="-1">
              <a:solidFill>
                <a:schemeClr val="dk1"/>
              </a:solidFill>
              <a:latin typeface="Arial"/>
            </a:endParaRPr>
          </a:p>
        </p:txBody>
      </p:sp>
      <p:sp>
        <p:nvSpPr>
          <p:cNvPr id="1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应急预案制定</a:t>
            </a:r>
            <a:endParaRPr lang="en-US" sz="2200" b="0" strike="noStrike" spc="-1">
              <a:solidFill>
                <a:srgbClr val="000000"/>
              </a:solidFill>
              <a:latin typeface="Arial"/>
            </a:endParaRPr>
          </a:p>
        </p:txBody>
      </p:sp>
      <p:sp>
        <p:nvSpPr>
          <p:cNvPr id="174"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清明节火灾事故应急救援机制中，制定应急预案是至关重要的步骤。预案需要详细规定应急救援的流程和措施，以便在发生火灾时能够快速有效地处置。此外，还要确定应急队伍和装备，并定期演练应急预案，以确保应对火灾事故的能力和效率。</a:t>
            </a:r>
            <a:endParaRPr lang="en-US" sz="1800" b="0" strike="noStrike" spc="-1">
              <a:solidFill>
                <a:srgbClr val="000000"/>
              </a:solidFill>
              <a:latin typeface="Arial"/>
            </a:endParaRPr>
          </a:p>
        </p:txBody>
      </p:sp>
      <p:sp>
        <p:nvSpPr>
          <p:cNvPr id="17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76"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应急救援队伍构建</a:t>
            </a:r>
            <a:endParaRPr lang="en-US" sz="3600" b="0" strike="noStrike" spc="-1">
              <a:solidFill>
                <a:srgbClr val="000000"/>
              </a:solidFill>
              <a:latin typeface="Arial"/>
            </a:endParaRPr>
          </a:p>
        </p:txBody>
      </p:sp>
      <p:sp>
        <p:nvSpPr>
          <p:cNvPr id="178"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招募培训队员</a:t>
            </a:r>
            <a:endParaRPr lang="en-US" sz="1600" b="0" strike="noStrike" spc="-1">
              <a:solidFill>
                <a:srgbClr val="000000"/>
              </a:solidFill>
              <a:latin typeface="Arial"/>
            </a:endParaRPr>
          </a:p>
        </p:txBody>
      </p:sp>
      <p:sp>
        <p:nvSpPr>
          <p:cNvPr id="179"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建立应急救援队伍</a:t>
            </a:r>
            <a:endParaRPr lang="en-US" sz="2000" b="0" strike="noStrike" spc="-1">
              <a:solidFill>
                <a:srgbClr val="000000"/>
              </a:solidFill>
              <a:latin typeface="Arial"/>
            </a:endParaRPr>
          </a:p>
        </p:txBody>
      </p:sp>
      <p:sp>
        <p:nvSpPr>
          <p:cNvPr id="180"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持续学习提升</a:t>
            </a:r>
            <a:endParaRPr lang="en-US" sz="1600" b="0" strike="noStrike" spc="-1">
              <a:solidFill>
                <a:srgbClr val="000000"/>
              </a:solidFill>
              <a:latin typeface="Arial"/>
            </a:endParaRPr>
          </a:p>
        </p:txBody>
      </p:sp>
      <p:sp>
        <p:nvSpPr>
          <p:cNvPr id="181"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提高救援队伍技能水平</a:t>
            </a:r>
            <a:endParaRPr lang="en-US" sz="2000" b="0" strike="noStrike" spc="-1">
              <a:solidFill>
                <a:srgbClr val="000000"/>
              </a:solidFill>
              <a:latin typeface="Arial"/>
            </a:endParaRPr>
          </a:p>
        </p:txBody>
      </p:sp>
      <p:sp>
        <p:nvSpPr>
          <p:cNvPr id="182"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确保装备齐全</a:t>
            </a:r>
            <a:endParaRPr lang="en-US" sz="1600" b="0" strike="noStrike" spc="-1">
              <a:solidFill>
                <a:srgbClr val="000000"/>
              </a:solidFill>
              <a:latin typeface="Arial"/>
            </a:endParaRPr>
          </a:p>
        </p:txBody>
      </p:sp>
      <p:sp>
        <p:nvSpPr>
          <p:cNvPr id="183"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配备必要的救援装备</a:t>
            </a:r>
            <a:endParaRPr lang="en-US" sz="2000" b="0" strike="noStrike" spc="-1">
              <a:solidFill>
                <a:srgbClr val="000000"/>
              </a:solidFill>
              <a:latin typeface="Arial"/>
            </a:endParaRPr>
          </a:p>
        </p:txBody>
      </p:sp>
      <p:sp>
        <p:nvSpPr>
          <p:cNvPr id="184"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85"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应急救援指挥体系</a:t>
            </a:r>
            <a:endParaRPr lang="en-US" sz="3600" b="0" strike="noStrike" spc="-1">
              <a:solidFill>
                <a:srgbClr val="000000"/>
              </a:solidFill>
              <a:latin typeface="Arial"/>
            </a:endParaRPr>
          </a:p>
        </p:txBody>
      </p:sp>
      <p:sp>
        <p:nvSpPr>
          <p:cNvPr id="187"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solidFill>
            <a:srgbClr val="729FCF"/>
          </a:solid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8"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明确指挥地点</a:t>
            </a:r>
            <a:endParaRPr lang="en-US" sz="1800" b="0" strike="noStrike" spc="-1">
              <a:solidFill>
                <a:srgbClr val="000000"/>
              </a:solidFill>
              <a:latin typeface="Arial"/>
            </a:endParaRPr>
          </a:p>
        </p:txBody>
      </p:sp>
      <p:sp>
        <p:nvSpPr>
          <p:cNvPr id="189"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指定应急救援指挥中心</a:t>
            </a:r>
            <a:endParaRPr lang="en-US" sz="2400" b="0" strike="noStrike" spc="-1">
              <a:solidFill>
                <a:srgbClr val="000000"/>
              </a:solidFill>
              <a:latin typeface="Arial"/>
            </a:endParaRPr>
          </a:p>
        </p:txBody>
      </p:sp>
      <p:sp>
        <p:nvSpPr>
          <p:cNvPr id="190"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1"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2"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确保信息畅通</a:t>
            </a:r>
            <a:endParaRPr lang="en-US" sz="1400" b="0" strike="noStrike" spc="-1">
              <a:solidFill>
                <a:srgbClr val="000000"/>
              </a:solidFill>
              <a:latin typeface="Arial"/>
            </a:endParaRPr>
          </a:p>
        </p:txBody>
      </p:sp>
      <p:sp>
        <p:nvSpPr>
          <p:cNvPr id="193"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完善指挥协调机制</a:t>
            </a:r>
            <a:endParaRPr lang="en-US" sz="2400" b="0" strike="noStrike" spc="-1">
              <a:solidFill>
                <a:srgbClr val="000000"/>
              </a:solidFill>
              <a:latin typeface="Arial"/>
            </a:endParaRPr>
          </a:p>
        </p:txBody>
      </p:sp>
      <p:sp>
        <p:nvSpPr>
          <p:cNvPr id="194"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建立指挥流程</a:t>
            </a:r>
            <a:endParaRPr lang="en-US" sz="1800" b="0" strike="noStrike" spc="-1">
              <a:solidFill>
                <a:srgbClr val="000000"/>
              </a:solidFill>
              <a:latin typeface="Arial"/>
            </a:endParaRPr>
          </a:p>
        </p:txBody>
      </p:sp>
      <p:sp>
        <p:nvSpPr>
          <p:cNvPr id="196"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制定指挥系统和流程</a:t>
            </a:r>
            <a:endParaRPr lang="en-US" sz="24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应急救援社会支持</a:t>
            </a:r>
            <a:endParaRPr lang="en-US" sz="3600" b="0" strike="noStrike" spc="-1">
              <a:solidFill>
                <a:srgbClr val="000000"/>
              </a:solidFill>
              <a:latin typeface="Arial"/>
            </a:endParaRPr>
          </a:p>
        </p:txBody>
      </p:sp>
      <p:sp>
        <p:nvSpPr>
          <p:cNvPr id="198"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拓展救援资源</a:t>
            </a:r>
            <a:endParaRPr lang="en-US" sz="1600" b="0" strike="noStrike" spc="-1">
              <a:solidFill>
                <a:srgbClr val="000000"/>
              </a:solidFill>
              <a:latin typeface="Arial"/>
            </a:endParaRPr>
          </a:p>
        </p:txBody>
      </p:sp>
      <p:sp>
        <p:nvSpPr>
          <p:cNvPr id="199"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健全应急救援志愿者队伍</a:t>
            </a:r>
            <a:endParaRPr lang="en-US" sz="2000" b="0" strike="noStrike" spc="-1">
              <a:solidFill>
                <a:srgbClr val="000000"/>
              </a:solidFill>
              <a:latin typeface="Arial"/>
            </a:endParaRPr>
          </a:p>
        </p:txBody>
      </p:sp>
      <p:sp>
        <p:nvSpPr>
          <p:cNvPr id="200"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建立合作网络</a:t>
            </a:r>
            <a:endParaRPr lang="en-US" sz="1600" b="0" strike="noStrike" spc="-1">
              <a:solidFill>
                <a:srgbClr val="000000"/>
              </a:solidFill>
              <a:latin typeface="Arial"/>
            </a:endParaRPr>
          </a:p>
        </p:txBody>
      </p:sp>
      <p:sp>
        <p:nvSpPr>
          <p:cNvPr id="201"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加强与相关机构合作</a:t>
            </a:r>
            <a:endParaRPr lang="en-US" sz="2000" b="0" strike="noStrike" spc="-1">
              <a:solidFill>
                <a:srgbClr val="000000"/>
              </a:solidFill>
              <a:latin typeface="Arial"/>
            </a:endParaRPr>
          </a:p>
        </p:txBody>
      </p:sp>
      <p:sp>
        <p:nvSpPr>
          <p:cNvPr id="202"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凝聚社会力量</a:t>
            </a:r>
            <a:endParaRPr lang="en-US" sz="1600" b="0" strike="noStrike" spc="-1">
              <a:solidFill>
                <a:srgbClr val="000000"/>
              </a:solidFill>
              <a:latin typeface="Arial"/>
            </a:endParaRPr>
          </a:p>
        </p:txBody>
      </p:sp>
      <p:sp>
        <p:nvSpPr>
          <p:cNvPr id="203"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社会力量参与应急救援</a:t>
            </a:r>
            <a:endParaRPr lang="en-US" sz="2000" b="0" strike="noStrike" spc="-1">
              <a:solidFill>
                <a:srgbClr val="000000"/>
              </a:solidFill>
              <a:latin typeface="Arial"/>
            </a:endParaRPr>
          </a:p>
        </p:txBody>
      </p:sp>
      <p:sp>
        <p:nvSpPr>
          <p:cNvPr id="204"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05"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7"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清明节火灾事故应急救援机制的建设是保障人民生命财产安全的重要举措。只有做好预案制定、队伍构建、指挥体系和社会支持等工作，才能在火灾事故发生时迅速有效地进行救援，最大程度减少损失。</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8"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04</a:t>
            </a:r>
            <a:endParaRPr lang="en-US" sz="4000" b="0" strike="noStrike" spc="148">
              <a:solidFill>
                <a:schemeClr val="dk1">
                  <a:lumMod val="65000"/>
                  <a:lumOff val="35000"/>
                </a:schemeClr>
              </a:solidFill>
              <a:latin typeface="Arial"/>
            </a:endParaRPr>
          </a:p>
        </p:txBody>
      </p:sp>
      <p:sp>
        <p:nvSpPr>
          <p:cNvPr id="209"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4</a:t>
            </a:r>
            <a:r>
              <a:rPr lang="zh-CN" sz="4000" b="1" strike="noStrike" spc="299">
                <a:solidFill>
                  <a:schemeClr val="dk1">
                    <a:lumMod val="85000"/>
                    <a:lumOff val="15000"/>
                  </a:schemeClr>
                </a:solidFill>
                <a:latin typeface="Arial"/>
                <a:ea typeface="微软雅黑"/>
              </a:rPr>
              <a:t>章 清明节火灾事故宣传教育工作</a:t>
            </a:r>
            <a:endParaRPr lang="en-US" sz="4000" b="0" strike="noStrike" spc="-1">
              <a:solidFill>
                <a:schemeClr val="dk1"/>
              </a:solidFill>
              <a:latin typeface="Arial"/>
            </a:endParaRPr>
          </a:p>
        </p:txBody>
      </p:sp>
      <p:sp>
        <p:nvSpPr>
          <p:cNvPr id="2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防火常识宣传</a:t>
            </a:r>
            <a:endParaRPr lang="en-US" sz="2200" b="0" strike="noStrike" spc="-1">
              <a:solidFill>
                <a:srgbClr val="000000"/>
              </a:solidFill>
              <a:latin typeface="Arial"/>
            </a:endParaRPr>
          </a:p>
        </p:txBody>
      </p:sp>
      <p:sp>
        <p:nvSpPr>
          <p:cNvPr id="213"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防火常识宣传是预防火灾事故的基础，包括火灾的危害、预防火灾的方法等，通过图文并茂的方式向民众传达火灾防范意识。</a:t>
            </a:r>
            <a:endParaRPr lang="en-US" sz="1800" b="0" strike="noStrike" spc="-1">
              <a:solidFill>
                <a:srgbClr val="000000"/>
              </a:solidFill>
              <a:latin typeface="Arial"/>
            </a:endParaRPr>
          </a:p>
        </p:txBody>
      </p:sp>
      <p:sp>
        <p:nvSpPr>
          <p:cNvPr id="2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15"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https://d.book118.com/047132056152006051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清明节火灾事故预防工作的规划与部署</vt:lpstr>
      <vt:lpstr>目录</vt:lpstr>
      <vt:lpstr>第一章 清明节火灾事故概况</vt:lpstr>
      <vt:lpstr> </vt:lpstr>
      <vt:lpstr>PowerPoint Presentation</vt:lpstr>
      <vt:lpstr>PowerPoint Presentation</vt:lpstr>
      <vt:lpstr>PowerPoint Presentation</vt:lpstr>
      <vt:lpstr>第2章 清明节火灾事故预防工作机制</vt:lpstr>
      <vt:lpstr> </vt:lpstr>
      <vt:lpstr>PowerPoint Presentation</vt:lpstr>
      <vt:lpstr>PowerPoint Presentation</vt:lpstr>
      <vt:lpstr>PowerPoint Presentation</vt:lpstr>
      <vt:lpstr>总结</vt:lpstr>
      <vt:lpstr>第3章 清明节火灾事故应急救援机制</vt:lpstr>
      <vt:lpstr> </vt:lpstr>
      <vt:lpstr>PowerPoint Presentation</vt:lpstr>
      <vt:lpstr>PowerPoint Presentation</vt:lpstr>
      <vt:lpstr>PowerPoint Presentation</vt:lpstr>
      <vt:lpstr>总结</vt:lpstr>
      <vt:lpstr>第4章 清明节火灾事故宣传教育工作</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2024-09-25T03:00:48.068</cp:lastPrinted>
  <dcterms:created xsi:type="dcterms:W3CDTF">2024-09-24T19:00:48Z</dcterms:created>
  <dcterms:modified xsi:type="dcterms:W3CDTF">2024-09-24T19:00:50Z</dcterms:modified>
</cp:coreProperties>
</file>