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D58B42-4777-480E-AF39-065A28E44F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4D3682-68D3-489E-BE52-9BB8ADC46F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12BBCD-884A-42B2-9301-81FDAF2E6F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B17B10-0F72-47D3-96AE-2725DFFBA6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3B41960-D387-434E-B61D-8A67E5C440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D95613E-FFF2-48CE-B8BF-97E24154B1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EB5FDDE-5BDE-4D41-A939-34787FEB1A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7B1966-B0A4-41A9-AEA1-3077BCE435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01104C-0CD8-4540-B983-F4660E2135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0CE722-A96D-4E9C-9F4B-189D6F5A03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652080-ABAE-473B-8B3E-E29FEDF6D3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7134042101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高考数学真题解析考点剖析讲座案例研究教学方法实践应用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高考数学真题解析与考点剖析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讲座案例研究：成功教学经验分享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教学方法探讨与实践应用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学生自主学习能力培养策略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高考数学备考建议及心理辅导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高考数学真题解析与考点剖析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601" r="5601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回顾近五年高考数学真题，分析试卷结构、题型、分值等。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总结历年高考数学真题的命题规律和特点，为考生提供备考方向。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通过真题演练，让考生熟悉考试形式和难度，提高应试能力。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历年高考数学真题回顾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414098"/>
            <a:ext cx="2139982" cy="2139982"/>
            <a:chOff x="1207034" y="3414098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62026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474591" y="3601169"/>
            <a:ext cx="492347" cy="492347"/>
            <a:chOff x="1474591" y="3601169"/>
            <a:chExt cx="492347" cy="492347"/>
          </a:xfrm>
        </p:grpSpPr>
        <p:sp>
          <p:nvSpPr>
            <p:cNvPr id="6" name="AutoShape 6"/>
            <p:cNvSpPr/>
            <p:nvPr/>
          </p:nvSpPr>
          <p:spPr>
            <a:xfrm rot="2700000">
              <a:off x="1474591" y="3601169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2372036" y="2275003"/>
            <a:ext cx="2139982" cy="2139982"/>
            <a:chOff x="2372036" y="2275003"/>
            <a:chExt cx="2139982" cy="2139982"/>
          </a:xfrm>
        </p:grpSpPr>
        <p:sp>
          <p:nvSpPr>
            <p:cNvPr id="8" name="Freeform 8"/>
            <p:cNvSpPr/>
            <p:nvPr/>
          </p:nvSpPr>
          <p:spPr>
            <a:xfrm rot="2700000">
              <a:off x="2372036" y="2275003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74244" y="3123014"/>
            <a:ext cx="330613" cy="588550"/>
            <a:chOff x="3274244" y="3123014"/>
            <a:chExt cx="330613" cy="588550"/>
          </a:xfrm>
        </p:grpSpPr>
        <p:sp>
          <p:nvSpPr>
            <p:cNvPr id="10" name="Freeform 10"/>
            <p:cNvSpPr/>
            <p:nvPr/>
          </p:nvSpPr>
          <p:spPr>
            <a:xfrm>
              <a:off x="3274244" y="3123014"/>
              <a:ext cx="330613" cy="588550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370066" y="3021001"/>
            <a:ext cx="145256" cy="300799"/>
            <a:chOff x="3370066" y="3021001"/>
            <a:chExt cx="145256" cy="300799"/>
          </a:xfrm>
        </p:grpSpPr>
        <p:sp>
          <p:nvSpPr>
            <p:cNvPr id="12" name="Freeform 12"/>
            <p:cNvSpPr/>
            <p:nvPr/>
          </p:nvSpPr>
          <p:spPr>
            <a:xfrm>
              <a:off x="3446361" y="3211596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87319" y="3131586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46361" y="3173877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492557" y="3173877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474365" y="3060339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481699" y="3096915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372352" y="3211596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390545" y="3096915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76352" y="3173877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421882" y="3021001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446361" y="3021001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13309" y="3047099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399784" y="3060339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382639" y="3131586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446361" y="3245220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03023" y="3131586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14929" y="3060339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399117" y="3173877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46361" y="3131586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446361" y="3060339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446361" y="3096915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409309" y="3096915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94450" y="3282843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396831" y="3211596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395117" y="3245220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370066" y="3245220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98844" y="324522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3496558" y="3211596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12643" y="3051672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65125" y="3051672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305167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405404" y="3087676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2079" y="3087676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087676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9784" y="3123014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78365" y="3123014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12301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4450" y="3165305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3985" y="3165305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16530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90545" y="3202929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87985" y="3202929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202929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8830" y="3236647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0938" y="3236647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23664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3387211" y="3274271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3492557" y="3274271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3439027" y="327427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3439027" y="331322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3195854" y="2092028"/>
            <a:ext cx="492347" cy="492347"/>
            <a:chOff x="3195854" y="2092028"/>
            <a:chExt cx="492347" cy="492347"/>
          </a:xfrm>
        </p:grpSpPr>
        <p:sp>
          <p:nvSpPr>
            <p:cNvPr id="63" name="AutoShape 63"/>
            <p:cNvSpPr/>
            <p:nvPr/>
          </p:nvSpPr>
          <p:spPr>
            <a:xfrm rot="2700000">
              <a:off x="3195854" y="2092028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4" name="Group 64"/>
          <p:cNvGrpSpPr/>
          <p:nvPr/>
        </p:nvGrpSpPr>
        <p:grpSpPr>
          <a:xfrm>
            <a:off x="3543612" y="3414098"/>
            <a:ext cx="2139982" cy="2139982"/>
            <a:chOff x="3543612" y="3414098"/>
            <a:chExt cx="2139982" cy="2139982"/>
          </a:xfrm>
        </p:grpSpPr>
        <p:sp>
          <p:nvSpPr>
            <p:cNvPr id="65" name="Freeform 65"/>
            <p:cNvSpPr/>
            <p:nvPr/>
          </p:nvSpPr>
          <p:spPr>
            <a:xfrm rot="13500000">
              <a:off x="3543612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4422579" y="4332117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7" name="Group 67"/>
          <p:cNvGrpSpPr/>
          <p:nvPr/>
        </p:nvGrpSpPr>
        <p:grpSpPr>
          <a:xfrm>
            <a:off x="4948930" y="3611741"/>
            <a:ext cx="492347" cy="492347"/>
            <a:chOff x="4948930" y="3611741"/>
            <a:chExt cx="492347" cy="492347"/>
          </a:xfrm>
        </p:grpSpPr>
        <p:sp>
          <p:nvSpPr>
            <p:cNvPr id="68" name="AutoShape 68"/>
            <p:cNvSpPr/>
            <p:nvPr/>
          </p:nvSpPr>
          <p:spPr>
            <a:xfrm rot="2700000">
              <a:off x="4948930" y="3611741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9" name="AutoShape 69"/>
          <p:cNvSpPr/>
          <p:nvPr/>
        </p:nvSpPr>
        <p:spPr>
          <a:xfrm>
            <a:off x="1428725" y="3672826"/>
            <a:ext cx="599097" cy="3307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70" name="AutoShape 70"/>
          <p:cNvSpPr/>
          <p:nvPr/>
        </p:nvSpPr>
        <p:spPr>
          <a:xfrm>
            <a:off x="3138709" y="2155516"/>
            <a:ext cx="599097" cy="277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71" name="AutoShape 71"/>
          <p:cNvSpPr/>
          <p:nvPr/>
        </p:nvSpPr>
        <p:spPr>
          <a:xfrm>
            <a:off x="4890841" y="3681858"/>
            <a:ext cx="599097" cy="248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grpSp>
        <p:nvGrpSpPr>
          <p:cNvPr id="72" name="Group 72"/>
          <p:cNvGrpSpPr/>
          <p:nvPr/>
        </p:nvGrpSpPr>
        <p:grpSpPr>
          <a:xfrm>
            <a:off x="6649402" y="2138986"/>
            <a:ext cx="587026" cy="585597"/>
            <a:chOff x="6649402" y="2138986"/>
            <a:chExt cx="587026" cy="585597"/>
          </a:xfrm>
        </p:grpSpPr>
        <p:sp>
          <p:nvSpPr>
            <p:cNvPr id="73" name="AutoShape 73"/>
            <p:cNvSpPr/>
            <p:nvPr/>
          </p:nvSpPr>
          <p:spPr>
            <a:xfrm>
              <a:off x="6649402" y="2138986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731888" y="2359775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5" name="Group 75"/>
          <p:cNvGrpSpPr/>
          <p:nvPr/>
        </p:nvGrpSpPr>
        <p:grpSpPr>
          <a:xfrm>
            <a:off x="6649402" y="3402766"/>
            <a:ext cx="587026" cy="585597"/>
            <a:chOff x="6649402" y="3402766"/>
            <a:chExt cx="587026" cy="585597"/>
          </a:xfrm>
        </p:grpSpPr>
        <p:sp>
          <p:nvSpPr>
            <p:cNvPr id="76" name="AutoShape 76"/>
            <p:cNvSpPr/>
            <p:nvPr/>
          </p:nvSpPr>
          <p:spPr>
            <a:xfrm>
              <a:off x="6649402" y="3402766"/>
              <a:ext cx="587026" cy="585597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7" name="Group 77"/>
          <p:cNvGrpSpPr/>
          <p:nvPr/>
        </p:nvGrpSpPr>
        <p:grpSpPr>
          <a:xfrm>
            <a:off x="6833234" y="3535589"/>
            <a:ext cx="224504" cy="467677"/>
            <a:chOff x="6833234" y="3535589"/>
            <a:chExt cx="224504" cy="467677"/>
          </a:xfrm>
        </p:grpSpPr>
        <p:sp>
          <p:nvSpPr>
            <p:cNvPr id="78" name="Freeform 78"/>
            <p:cNvSpPr/>
            <p:nvPr/>
          </p:nvSpPr>
          <p:spPr>
            <a:xfrm>
              <a:off x="6833234" y="3604645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>
              <a:off x="6950105" y="366465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6977919" y="361055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6950105" y="363912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6981538" y="363912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6969155" y="356216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6974109" y="358702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6899909" y="366465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>
              <a:off x="6912196" y="358702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Freeform 87"/>
            <p:cNvSpPr/>
            <p:nvPr/>
          </p:nvSpPr>
          <p:spPr>
            <a:xfrm>
              <a:off x="6902576" y="363912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Freeform 88"/>
            <p:cNvSpPr/>
            <p:nvPr/>
          </p:nvSpPr>
          <p:spPr>
            <a:xfrm>
              <a:off x="6933532" y="353558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>
              <a:off x="6950105" y="353558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6927722" y="355321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18483" y="356216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6906862" y="361055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6950105" y="368741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6920769" y="361055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6928770" y="356216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>
              <a:off x="6918006" y="363912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Freeform 97"/>
            <p:cNvSpPr/>
            <p:nvPr/>
          </p:nvSpPr>
          <p:spPr>
            <a:xfrm>
              <a:off x="6950105" y="361055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Freeform 98"/>
            <p:cNvSpPr/>
            <p:nvPr/>
          </p:nvSpPr>
          <p:spPr>
            <a:xfrm>
              <a:off x="6950105" y="356216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950105" y="358702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6924960" y="358702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6914863" y="371294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6916482" y="366465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Freeform 103"/>
            <p:cNvSpPr/>
            <p:nvPr/>
          </p:nvSpPr>
          <p:spPr>
            <a:xfrm>
              <a:off x="6915340" y="368741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898289" y="368741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85729" y="368741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Freeform 106"/>
            <p:cNvSpPr/>
            <p:nvPr/>
          </p:nvSpPr>
          <p:spPr>
            <a:xfrm>
              <a:off x="6984205" y="366465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27246" y="355635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62869" y="355635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>
              <a:off x="6945153" y="355635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922293" y="358073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67632" y="358073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>
              <a:off x="6945153" y="358073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18483" y="3604645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71918" y="3604645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>
              <a:off x="6945153" y="3604645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4863" y="363331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75728" y="363331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6945153" y="363331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2196" y="365884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78395" y="365884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6945153" y="365884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Freeform 122"/>
            <p:cNvSpPr/>
            <p:nvPr/>
          </p:nvSpPr>
          <p:spPr>
            <a:xfrm>
              <a:off x="6911053" y="3681607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Freeform 123"/>
            <p:cNvSpPr/>
            <p:nvPr/>
          </p:nvSpPr>
          <p:spPr>
            <a:xfrm>
              <a:off x="6980395" y="3681607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>
              <a:off x="6945153" y="3681607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910006" y="370713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Freeform 126"/>
            <p:cNvSpPr/>
            <p:nvPr/>
          </p:nvSpPr>
          <p:spPr>
            <a:xfrm>
              <a:off x="6981538" y="370713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AutoShape 127"/>
            <p:cNvSpPr/>
            <p:nvPr/>
          </p:nvSpPr>
          <p:spPr>
            <a:xfrm>
              <a:off x="6945153" y="370713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>
              <a:off x="6945153" y="373351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9" name="Group 129"/>
          <p:cNvGrpSpPr/>
          <p:nvPr/>
        </p:nvGrpSpPr>
        <p:grpSpPr>
          <a:xfrm>
            <a:off x="6649402" y="4666547"/>
            <a:ext cx="587026" cy="585502"/>
            <a:chOff x="6649402" y="4666547"/>
            <a:chExt cx="587026" cy="585502"/>
          </a:xfrm>
        </p:grpSpPr>
        <p:sp>
          <p:nvSpPr>
            <p:cNvPr id="130" name="AutoShape 130"/>
            <p:cNvSpPr/>
            <p:nvPr/>
          </p:nvSpPr>
          <p:spPr>
            <a:xfrm>
              <a:off x="6649402" y="4666547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6793896" y="4847236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2" name="TextBox 132"/>
          <p:cNvSpPr txBox="1"/>
          <p:nvPr/>
        </p:nvSpPr>
        <p:spPr>
          <a:xfrm>
            <a:off x="7288006" y="2140272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分析高考数学考点的分布情况，梳理出重要考点和常考知识点。</a:t>
            </a:r>
          </a:p>
        </p:txBody>
      </p:sp>
      <p:sp>
        <p:nvSpPr>
          <p:cNvPr id="133" name="TextBox 133"/>
          <p:cNvSpPr txBox="1"/>
          <p:nvPr/>
        </p:nvSpPr>
        <p:spPr>
          <a:xfrm>
            <a:off x="7288006" y="338780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结合历年真题，探讨高考数学的命题趋势和变化，为考生提供备考策略。</a:t>
            </a:r>
          </a:p>
        </p:txBody>
      </p:sp>
      <p:sp>
        <p:nvSpPr>
          <p:cNvPr id="134" name="TextBox 134"/>
          <p:cNvSpPr txBox="1"/>
          <p:nvPr/>
        </p:nvSpPr>
        <p:spPr>
          <a:xfrm>
            <a:off x="7288006" y="4658974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针对未来高考数学的命题方向，给出预测和建议。</a:t>
            </a:r>
          </a:p>
        </p:txBody>
      </p:sp>
      <p:grpSp>
        <p:nvGrpSpPr>
          <p:cNvPr id="135" name="Group 13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6" name="AutoShape 13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AutoShape 15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AutoShape 15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AutoShape 15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AutoShape 15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6" name="TextBox 15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考点分布与命题趋势分析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2" name="AutoShape 12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18" name="Freeform 18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2" name="AutoShape 22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5" name="Freeform 25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1" name="Connector 31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2" name="Connector 32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3" name="Group 33"/>
          <p:cNvGrpSpPr/>
          <p:nvPr/>
        </p:nvGrpSpPr>
        <p:grpSpPr>
          <a:xfrm>
            <a:off x="7860526" y="2433468"/>
            <a:ext cx="1038363" cy="440204"/>
            <a:chOff x="7860526" y="2433468"/>
            <a:chExt cx="1038363" cy="440204"/>
          </a:xfrm>
        </p:grpSpPr>
        <p:cxnSp>
          <p:nvCxnSpPr>
            <p:cNvPr id="34" name="Connector 34"/>
            <p:cNvCxnSpPr/>
            <p:nvPr/>
          </p:nvCxnSpPr>
          <p:spPr>
            <a:xfrm>
              <a:off x="7860526" y="2433468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8305083" y="2866340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6" name="TextBox 36"/>
          <p:cNvSpPr txBox="1"/>
          <p:nvPr/>
        </p:nvSpPr>
        <p:spPr>
          <a:xfrm>
            <a:off x="1062867" y="3065722"/>
            <a:ext cx="2447925" cy="193415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针对高考数学中的重点题型和难点题型，进行深入剖析和讲解。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053162" y="1245013"/>
            <a:ext cx="2447925" cy="22876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通过典型例题的分析和解答，帮助考生理解和掌握解题方法。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066398" y="3843528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提供针对性的练习和模拟试题，让考生在实战中巩固所学知识。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0" name="AutoShape 4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TextBox 6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重点难点题型精讲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2" name="Connector 6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63" name="Connector 6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讲座案例研究：成功教学经验分享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深入浅出地讲解数学知识点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优秀教师能够用通俗易懂的语言和生动的例子，帮助学生快速理解和掌握数学知识点。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灵活运用多种教学方法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根据学生的实际情况和课程要求，优秀教师能够灵活运用讲授、讨论、案例分析等多种教学方法，提高学生的学习兴趣和积极性。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注重数学思维培养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优秀教师不仅注重数学知识的传授，更加重视学生数学思维的培养，通过引导学生思考、探索数学问题，提高学生的数学素养和解决问题的能力。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优秀教师授课方法与技巧展示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精准把握考试要求和命题规律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通过对历年高考数学真题的深入研究和剖析，精准把握考试要求和命题规律，指导学生进行有针对性的备考。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强化训练和模拟考试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通过大量的强化训练和模拟考试，帮助学生熟悉考试形式和流程，提高答题速度和准确度，增强学生的应试能力。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制定个性化学习计划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针对不同学生的实际情况和需求，制定个性化的学习计划，合理安排学习时间和内容，帮助学生有计划地进行复习和提高。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学生成绩提升案例剖析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互动环节：现场答疑解惑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鼓励学生现场提问，针对学生的问题和困惑进行详细的解答和指导，帮助学生及时解决学习中的难题。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邀请优秀学生代表分享自己的学习心得和经验，为其他学生提供借鉴和参考，促进学生之间的交流和学习。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组织学生进行互动交流和讨论，引导学生积极参与课堂讨论和思考数学问题，提高学生的思维活跃度和表达能力。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现场提问和解答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分享学习心得和经验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互动交流和讨论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教学方法探讨与实践应用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翻转课堂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小组合作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创新型课堂教学模式尝试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鼓励学生分组合作，共同解决问题，提高团队协作和沟通能力。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引入经典案例，让学生了解知识在实际问题中的应用，培养分析和解决问题的能力。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让学生在课前预习，课堂上通过讨论、互动等形式深入理解和掌握知识点。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学情分析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针对学生的数学基础、学习习惯等方面进行全面分析，制定个性化的辅导方案。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一对一辅导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针对学生的薄弱环节进行有针对性的辅导，提高学生的学习效果。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效果评估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通过定期测试和作业成绩等方式，对学生的学习效果进行评估，及时调整辅导方案。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个性化辅导方案制定及实施效果评估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https://d.book118.com/047134042101006036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2024-09-11T11:34:11.984</cp:lastPrinted>
  <dcterms:created xsi:type="dcterms:W3CDTF">2024-09-11T03:34:12Z</dcterms:created>
  <dcterms:modified xsi:type="dcterms:W3CDTF">2024-09-11T03:34:14Z</dcterms:modified>
</cp:coreProperties>
</file>