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2413B9E-3100-46E5-95E4-E5AE6AB4625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CF2BBD5-E497-441B-84D1-EA67A0E8B5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38F6359-8CA4-485F-822F-814ABB04ECF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B4948A9-2AA4-4435-8871-A1DAED4A165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B95C9B-975B-4BED-9D36-DBF603948E2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B833F4C-BF42-4F7C-9335-0EB63AC64C7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B4478E1-E91B-4720-912C-927648044A6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DAF6344-8F3F-4961-BC8D-F624609EE26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3EB71AB-6A85-44E8-B38A-5C6B91E3E8D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85EAF35-E259-4D4E-AD75-3766A31F26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1063AA-6D09-49C3-9366-43AFB4FD9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0.jpeg" /><Relationship Id="rId4" Type="http://schemas.openxmlformats.org/officeDocument/2006/relationships/image" Target="../media/image21.jpeg" /><Relationship Id="rId5"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3.jpeg" /><Relationship Id="rId4" Type="http://schemas.openxmlformats.org/officeDocument/2006/relationships/image" Target="../media/image24.jpeg" /><Relationship Id="rId5"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47136045044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3242648" y="1870418"/>
            <a:ext cx="6503541" cy="200025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ct val="0"/>
              </a:spcBef>
            </a:pPr>
            <a:r>
              <a:rPr lang="en-US" sz="5400" b="1">
                <a:solidFill>
                  <a:schemeClr val="dk1">
                    <a:alpha val="100000"/>
                  </a:schemeClr>
                </a:solidFill>
                <a:latin typeface="Microsoft Yahei"/>
                <a:ea typeface="Microsoft Yahei"/>
                <a:cs typeface="Microsoft Yahei"/>
              </a:rPr>
              <a:t>重症肌无力病人麻醉管理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重症肌无力病人麻醉管理概述</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重症肌无力病人麻醉前的评估与准备</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重症肌无力病人麻醉方法选择</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重症肌无力病人麻醉中的监测与管理</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4699635" y="353186"/>
            <a:ext cx="2792730" cy="97726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rgbClr val="FFFFFF">
                    <a:alpha val="100000"/>
                  </a:srgbClr>
                </a:solidFill>
                <a:latin typeface="Microsoft Yahei"/>
                <a:ea typeface="Microsoft Yahei"/>
                <a:cs typeface="Microsoft Yahei"/>
              </a:rPr>
              <a:t>目录</a:t>
            </a:r>
          </a:p>
        </p:txBody>
      </p:sp>
      <p:sp>
        <p:nvSpPr>
          <p:cNvPr id="4" name="TextBox 4"/>
          <p:cNvSpPr txBox="1"/>
          <p:nvPr/>
        </p:nvSpPr>
        <p:spPr>
          <a:xfrm>
            <a:off x="2509269" y="1632546"/>
            <a:ext cx="7173462" cy="414029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重症肌无力病人麻醉后的护理与观察</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重症肌无力病人麻醉管理的案例分享与经验总结</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01</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重症肌无力病人麻醉管理概述</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重症肌无力可累及全身骨骼肌，表现为波动性肌无力，晨轻暮重，活动后加重，休息后减轻。</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重症肌无力的症状和严重程度差异较大，可在数月至数年内逐渐加重。</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t="8771" b="8771"/>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4522" r="4522"/>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重症肌无力是一种自身免疫性疾病，主要特点是神经-肌肉接头处传递功能障碍，导致肌肉收缩无力。</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重症肌无力的定义与特点</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16625" r="1662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需要密切监测和及时处理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麻醉期间需密切监测病人的呼吸、循环和神经功能，及时发现和处理任何异常情况。</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麻醉药物可能加重肌无力症状</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某些麻醉药物可能导致神经-肌肉传导障碍，加重肌肉松弛和呼吸困难。</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手术刺激可能导致肌无力危象</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手术创伤、疼痛、应激等因素可能诱发肌无力危象，表现为呼吸肌无力、呼吸困难甚至窒息。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重症肌无力病人麻醉管理的挑战</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4821867" y="3896294"/>
            <a:ext cx="2573020" cy="2567940"/>
          </a:xfrm>
          <a:custGeom>
            <a:rect l="l" t="t" r="r" b="b"/>
            <a:pathLst>
              <a:path w="110" h="110">
                <a:moveTo>
                  <a:pt x="56" y="0"/>
                </a:moveTo>
                <a:cubicBezTo>
                  <a:pt x="71" y="0"/>
                  <a:pt x="85" y="6"/>
                  <a:pt x="95" y="16"/>
                </a:cubicBezTo>
                <a:cubicBezTo>
                  <a:pt x="105" y="26"/>
                  <a:pt x="111" y="40"/>
                  <a:pt x="111" y="55"/>
                </a:cubicBezTo>
                <a:cubicBezTo>
                  <a:pt x="111" y="71"/>
                  <a:pt x="105" y="84"/>
                  <a:pt x="95" y="94"/>
                </a:cubicBezTo>
                <a:cubicBezTo>
                  <a:pt x="85" y="104"/>
                  <a:pt x="71" y="111"/>
                  <a:pt x="56" y="111"/>
                </a:cubicBezTo>
                <a:cubicBezTo>
                  <a:pt x="40" y="111"/>
                  <a:pt x="27" y="104"/>
                  <a:pt x="16" y="94"/>
                </a:cubicBezTo>
                <a:cubicBezTo>
                  <a:pt x="6" y="84"/>
                  <a:pt x="0" y="71"/>
                  <a:pt x="0" y="55"/>
                </a:cubicBezTo>
                <a:cubicBezTo>
                  <a:pt x="0" y="40"/>
                  <a:pt x="6" y="26"/>
                  <a:pt x="16" y="16"/>
                </a:cubicBezTo>
                <a:cubicBezTo>
                  <a:pt x="27" y="6"/>
                  <a:pt x="40" y="0"/>
                  <a:pt x="56" y="0"/>
                </a:cubicBezTo>
                <a:close/>
                <a:moveTo>
                  <a:pt x="51" y="100"/>
                </a:moveTo>
                <a:cubicBezTo>
                  <a:pt x="51" y="87"/>
                  <a:pt x="51" y="87"/>
                  <a:pt x="51" y="87"/>
                </a:cubicBezTo>
                <a:cubicBezTo>
                  <a:pt x="47" y="87"/>
                  <a:pt x="42" y="86"/>
                  <a:pt x="38" y="85"/>
                </a:cubicBezTo>
                <a:cubicBezTo>
                  <a:pt x="39" y="87"/>
                  <a:pt x="40" y="88"/>
                  <a:pt x="40" y="89"/>
                </a:cubicBezTo>
                <a:cubicBezTo>
                  <a:pt x="43" y="94"/>
                  <a:pt x="47" y="98"/>
                  <a:pt x="51" y="100"/>
                </a:cubicBezTo>
                <a:close/>
                <a:moveTo>
                  <a:pt x="51" y="77"/>
                </a:moveTo>
                <a:cubicBezTo>
                  <a:pt x="51" y="60"/>
                  <a:pt x="51" y="60"/>
                  <a:pt x="51" y="60"/>
                </a:cubicBezTo>
                <a:cubicBezTo>
                  <a:pt x="33" y="60"/>
                  <a:pt x="33" y="60"/>
                  <a:pt x="33" y="60"/>
                </a:cubicBezTo>
                <a:cubicBezTo>
                  <a:pt x="33" y="65"/>
                  <a:pt x="34" y="70"/>
                  <a:pt x="35" y="75"/>
                </a:cubicBezTo>
                <a:cubicBezTo>
                  <a:pt x="40" y="76"/>
                  <a:pt x="45" y="77"/>
                  <a:pt x="51" y="77"/>
                </a:cubicBezTo>
                <a:close/>
                <a:moveTo>
                  <a:pt x="51" y="50"/>
                </a:moveTo>
                <a:cubicBezTo>
                  <a:pt x="51" y="33"/>
                  <a:pt x="51" y="33"/>
                  <a:pt x="51" y="33"/>
                </a:cubicBezTo>
                <a:cubicBezTo>
                  <a:pt x="45" y="34"/>
                  <a:pt x="40" y="34"/>
                  <a:pt x="35" y="36"/>
                </a:cubicBezTo>
                <a:cubicBezTo>
                  <a:pt x="34" y="40"/>
                  <a:pt x="33" y="45"/>
                  <a:pt x="33" y="50"/>
                </a:cubicBezTo>
                <a:cubicBezTo>
                  <a:pt x="51" y="50"/>
                  <a:pt x="51" y="50"/>
                  <a:pt x="51" y="50"/>
                </a:cubicBezTo>
                <a:close/>
                <a:moveTo>
                  <a:pt x="51" y="24"/>
                </a:moveTo>
                <a:cubicBezTo>
                  <a:pt x="51" y="10"/>
                  <a:pt x="51" y="10"/>
                  <a:pt x="51" y="10"/>
                </a:cubicBezTo>
                <a:cubicBezTo>
                  <a:pt x="47" y="12"/>
                  <a:pt x="43" y="16"/>
                  <a:pt x="40" y="22"/>
                </a:cubicBezTo>
                <a:cubicBezTo>
                  <a:pt x="40" y="23"/>
                  <a:pt x="39" y="24"/>
                  <a:pt x="38" y="25"/>
                </a:cubicBezTo>
                <a:cubicBezTo>
                  <a:pt x="42" y="24"/>
                  <a:pt x="47" y="24"/>
                  <a:pt x="51" y="24"/>
                </a:cubicBezTo>
                <a:close/>
                <a:moveTo>
                  <a:pt x="61" y="10"/>
                </a:moveTo>
                <a:cubicBezTo>
                  <a:pt x="61" y="24"/>
                  <a:pt x="61" y="24"/>
                  <a:pt x="61" y="24"/>
                </a:cubicBezTo>
                <a:cubicBezTo>
                  <a:pt x="65" y="24"/>
                  <a:pt x="69" y="24"/>
                  <a:pt x="73" y="25"/>
                </a:cubicBezTo>
                <a:cubicBezTo>
                  <a:pt x="72" y="24"/>
                  <a:pt x="72" y="23"/>
                  <a:pt x="71" y="22"/>
                </a:cubicBezTo>
                <a:cubicBezTo>
                  <a:pt x="68" y="16"/>
                  <a:pt x="65" y="12"/>
                  <a:pt x="61" y="10"/>
                </a:cubicBezTo>
                <a:close/>
                <a:moveTo>
                  <a:pt x="61" y="33"/>
                </a:moveTo>
                <a:cubicBezTo>
                  <a:pt x="61" y="50"/>
                  <a:pt x="61" y="50"/>
                  <a:pt x="61" y="50"/>
                </a:cubicBezTo>
                <a:cubicBezTo>
                  <a:pt x="79" y="50"/>
                  <a:pt x="79" y="50"/>
                  <a:pt x="79" y="50"/>
                </a:cubicBezTo>
                <a:cubicBezTo>
                  <a:pt x="78" y="45"/>
                  <a:pt x="78" y="40"/>
                  <a:pt x="77" y="36"/>
                </a:cubicBezTo>
                <a:cubicBezTo>
                  <a:pt x="72" y="34"/>
                  <a:pt x="66" y="34"/>
                  <a:pt x="61" y="33"/>
                </a:cubicBezTo>
                <a:close/>
                <a:moveTo>
                  <a:pt x="61" y="60"/>
                </a:moveTo>
                <a:cubicBezTo>
                  <a:pt x="61" y="77"/>
                  <a:pt x="61" y="77"/>
                  <a:pt x="61" y="77"/>
                </a:cubicBezTo>
                <a:cubicBezTo>
                  <a:pt x="66" y="77"/>
                  <a:pt x="72" y="76"/>
                  <a:pt x="77" y="75"/>
                </a:cubicBezTo>
                <a:cubicBezTo>
                  <a:pt x="78" y="70"/>
                  <a:pt x="78" y="65"/>
                  <a:pt x="79" y="60"/>
                </a:cubicBezTo>
                <a:cubicBezTo>
                  <a:pt x="61" y="60"/>
                  <a:pt x="61" y="60"/>
                  <a:pt x="61" y="60"/>
                </a:cubicBezTo>
                <a:close/>
                <a:moveTo>
                  <a:pt x="61" y="87"/>
                </a:moveTo>
                <a:cubicBezTo>
                  <a:pt x="61" y="100"/>
                  <a:pt x="61" y="100"/>
                  <a:pt x="61" y="100"/>
                </a:cubicBezTo>
                <a:cubicBezTo>
                  <a:pt x="65" y="98"/>
                  <a:pt x="68" y="94"/>
                  <a:pt x="71" y="89"/>
                </a:cubicBezTo>
                <a:cubicBezTo>
                  <a:pt x="72" y="88"/>
                  <a:pt x="72" y="87"/>
                  <a:pt x="73" y="85"/>
                </a:cubicBezTo>
                <a:cubicBezTo>
                  <a:pt x="69" y="86"/>
                  <a:pt x="65" y="87"/>
                  <a:pt x="61" y="87"/>
                </a:cubicBezTo>
                <a:close/>
                <a:moveTo>
                  <a:pt x="11" y="50"/>
                </a:moveTo>
                <a:cubicBezTo>
                  <a:pt x="23" y="50"/>
                  <a:pt x="23" y="50"/>
                  <a:pt x="23" y="50"/>
                </a:cubicBezTo>
                <a:cubicBezTo>
                  <a:pt x="23" y="47"/>
                  <a:pt x="24" y="43"/>
                  <a:pt x="24" y="39"/>
                </a:cubicBezTo>
                <a:cubicBezTo>
                  <a:pt x="24" y="40"/>
                  <a:pt x="23" y="40"/>
                  <a:pt x="22" y="40"/>
                </a:cubicBezTo>
                <a:cubicBezTo>
                  <a:pt x="17" y="43"/>
                  <a:pt x="13" y="47"/>
                  <a:pt x="11" y="50"/>
                </a:cubicBezTo>
                <a:close/>
                <a:moveTo>
                  <a:pt x="88" y="50"/>
                </a:moveTo>
                <a:cubicBezTo>
                  <a:pt x="100" y="50"/>
                  <a:pt x="100" y="50"/>
                  <a:pt x="100" y="50"/>
                </a:cubicBezTo>
                <a:cubicBezTo>
                  <a:pt x="99" y="47"/>
                  <a:pt x="95" y="43"/>
                  <a:pt x="89" y="40"/>
                </a:cubicBezTo>
                <a:cubicBezTo>
                  <a:pt x="89" y="40"/>
                  <a:pt x="88" y="40"/>
                  <a:pt x="87" y="39"/>
                </a:cubicBezTo>
                <a:cubicBezTo>
                  <a:pt x="88" y="43"/>
                  <a:pt x="88" y="47"/>
                  <a:pt x="88" y="50"/>
                </a:cubicBezTo>
                <a:close/>
                <a:moveTo>
                  <a:pt x="100" y="60"/>
                </a:moveTo>
                <a:cubicBezTo>
                  <a:pt x="88" y="60"/>
                  <a:pt x="88" y="60"/>
                  <a:pt x="88" y="60"/>
                </a:cubicBezTo>
                <a:cubicBezTo>
                  <a:pt x="88" y="64"/>
                  <a:pt x="88" y="67"/>
                  <a:pt x="87" y="71"/>
                </a:cubicBezTo>
                <a:cubicBezTo>
                  <a:pt x="88" y="71"/>
                  <a:pt x="89" y="70"/>
                  <a:pt x="89" y="70"/>
                </a:cubicBezTo>
                <a:cubicBezTo>
                  <a:pt x="95" y="67"/>
                  <a:pt x="99" y="64"/>
                  <a:pt x="100" y="60"/>
                </a:cubicBezTo>
                <a:close/>
                <a:moveTo>
                  <a:pt x="23" y="60"/>
                </a:moveTo>
                <a:cubicBezTo>
                  <a:pt x="11" y="60"/>
                  <a:pt x="11" y="60"/>
                  <a:pt x="11" y="60"/>
                </a:cubicBezTo>
                <a:cubicBezTo>
                  <a:pt x="13" y="64"/>
                  <a:pt x="17" y="67"/>
                  <a:pt x="22" y="70"/>
                </a:cubicBezTo>
                <a:cubicBezTo>
                  <a:pt x="23" y="70"/>
                  <a:pt x="24" y="71"/>
                  <a:pt x="24" y="71"/>
                </a:cubicBezTo>
                <a:cubicBezTo>
                  <a:pt x="24" y="67"/>
                  <a:pt x="23" y="64"/>
                  <a:pt x="23" y="60"/>
                </a:cubicBezTo>
                <a:close/>
                <a:moveTo>
                  <a:pt x="96" y="77"/>
                </a:moveTo>
                <a:cubicBezTo>
                  <a:pt x="95" y="78"/>
                  <a:pt x="95" y="78"/>
                  <a:pt x="94" y="78"/>
                </a:cubicBezTo>
                <a:cubicBezTo>
                  <a:pt x="91" y="80"/>
                  <a:pt x="88" y="81"/>
                  <a:pt x="84" y="82"/>
                </a:cubicBezTo>
                <a:cubicBezTo>
                  <a:pt x="83" y="86"/>
                  <a:pt x="81" y="90"/>
                  <a:pt x="80" y="93"/>
                </a:cubicBezTo>
                <a:cubicBezTo>
                  <a:pt x="79" y="94"/>
                  <a:pt x="79" y="94"/>
                  <a:pt x="79" y="95"/>
                </a:cubicBezTo>
                <a:cubicBezTo>
                  <a:pt x="82" y="93"/>
                  <a:pt x="85" y="90"/>
                  <a:pt x="88" y="88"/>
                </a:cubicBezTo>
                <a:cubicBezTo>
                  <a:pt x="91" y="85"/>
                  <a:pt x="94" y="81"/>
                  <a:pt x="96" y="77"/>
                </a:cubicBezTo>
                <a:close/>
                <a:moveTo>
                  <a:pt x="27" y="82"/>
                </a:moveTo>
                <a:cubicBezTo>
                  <a:pt x="24" y="81"/>
                  <a:pt x="20" y="80"/>
                  <a:pt x="18" y="78"/>
                </a:cubicBezTo>
                <a:cubicBezTo>
                  <a:pt x="17" y="78"/>
                  <a:pt x="16" y="78"/>
                  <a:pt x="15" y="77"/>
                </a:cubicBezTo>
                <a:cubicBezTo>
                  <a:pt x="18" y="81"/>
                  <a:pt x="20" y="85"/>
                  <a:pt x="23" y="88"/>
                </a:cubicBezTo>
                <a:cubicBezTo>
                  <a:pt x="26" y="90"/>
                  <a:pt x="29" y="93"/>
                  <a:pt x="33" y="95"/>
                </a:cubicBezTo>
                <a:cubicBezTo>
                  <a:pt x="32" y="94"/>
                  <a:pt x="32" y="94"/>
                  <a:pt x="32" y="93"/>
                </a:cubicBezTo>
                <a:cubicBezTo>
                  <a:pt x="30" y="90"/>
                  <a:pt x="28" y="86"/>
                  <a:pt x="27" y="82"/>
                </a:cubicBezTo>
                <a:close/>
                <a:moveTo>
                  <a:pt x="15" y="33"/>
                </a:moveTo>
                <a:cubicBezTo>
                  <a:pt x="16" y="33"/>
                  <a:pt x="17" y="32"/>
                  <a:pt x="18" y="32"/>
                </a:cubicBezTo>
                <a:cubicBezTo>
                  <a:pt x="20" y="30"/>
                  <a:pt x="24" y="29"/>
                  <a:pt x="27" y="28"/>
                </a:cubicBezTo>
                <a:cubicBezTo>
                  <a:pt x="28" y="24"/>
                  <a:pt x="30" y="20"/>
                  <a:pt x="32" y="17"/>
                </a:cubicBezTo>
                <a:cubicBezTo>
                  <a:pt x="32" y="17"/>
                  <a:pt x="32" y="16"/>
                  <a:pt x="33" y="16"/>
                </a:cubicBezTo>
                <a:cubicBezTo>
                  <a:pt x="29" y="18"/>
                  <a:pt x="26" y="20"/>
                  <a:pt x="23" y="23"/>
                </a:cubicBezTo>
                <a:cubicBezTo>
                  <a:pt x="20" y="26"/>
                  <a:pt x="18" y="29"/>
                  <a:pt x="15" y="33"/>
                </a:cubicBezTo>
                <a:close/>
                <a:moveTo>
                  <a:pt x="84" y="28"/>
                </a:moveTo>
                <a:cubicBezTo>
                  <a:pt x="88" y="29"/>
                  <a:pt x="91" y="30"/>
                  <a:pt x="94" y="32"/>
                </a:cubicBezTo>
                <a:cubicBezTo>
                  <a:pt x="95" y="32"/>
                  <a:pt x="95" y="33"/>
                  <a:pt x="96" y="33"/>
                </a:cubicBezTo>
                <a:cubicBezTo>
                  <a:pt x="94" y="29"/>
                  <a:pt x="91" y="26"/>
                  <a:pt x="88" y="23"/>
                </a:cubicBezTo>
                <a:cubicBezTo>
                  <a:pt x="85" y="20"/>
                  <a:pt x="82" y="18"/>
                  <a:pt x="79" y="16"/>
                </a:cubicBezTo>
                <a:cubicBezTo>
                  <a:pt x="79" y="16"/>
                  <a:pt x="79" y="17"/>
                  <a:pt x="80" y="17"/>
                </a:cubicBezTo>
                <a:cubicBezTo>
                  <a:pt x="81" y="20"/>
                  <a:pt x="83" y="24"/>
                  <a:pt x="84" y="2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flipH="1">
            <a:off x="4362496" y="5185660"/>
            <a:ext cx="90872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4" name="Connector 4"/>
          <p:cNvCxnSpPr/>
          <p:nvPr/>
        </p:nvCxnSpPr>
        <p:spPr>
          <a:xfrm>
            <a:off x="6118543" y="5185660"/>
            <a:ext cx="1756048" cy="0"/>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5" name="Connector 5"/>
          <p:cNvCxnSpPr/>
          <p:nvPr/>
        </p:nvCxnSpPr>
        <p:spPr>
          <a:xfrm flipH="1" flipV="1">
            <a:off x="6101402" y="3472461"/>
            <a:ext cx="0" cy="654844"/>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flipH="1" flipV="1">
            <a:off x="4912508" y="3912538"/>
            <a:ext cx="494998" cy="36308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cxnSp>
        <p:nvCxnSpPr>
          <p:cNvPr id="7" name="Connector 7"/>
          <p:cNvCxnSpPr/>
          <p:nvPr/>
        </p:nvCxnSpPr>
        <p:spPr>
          <a:xfrm flipV="1">
            <a:off x="6740069" y="3998248"/>
            <a:ext cx="501771" cy="242369"/>
          </a:xfrm>
          <a:prstGeom prst="line">
            <a:avLst/>
          </a:prstGeom>
          <a:ln w="1270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8" name="AutoShape 8"/>
          <p:cNvSpPr/>
          <p:nvPr/>
        </p:nvSpPr>
        <p:spPr>
          <a:xfrm>
            <a:off x="31601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820875"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594450" y="226884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192587" y="2921071"/>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339" y="4638125"/>
            <a:ext cx="1067456" cy="1084278"/>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378325" y="4638125"/>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术中密切监测病人的呼吸、循环和神经功能，及时处理任何异常情况。</a:t>
            </a:r>
          </a:p>
        </p:txBody>
      </p:sp>
      <p:sp>
        <p:nvSpPr>
          <p:cNvPr id="14" name="TextBox 14"/>
          <p:cNvSpPr txBox="1"/>
          <p:nvPr/>
        </p:nvSpPr>
        <p:spPr>
          <a:xfrm>
            <a:off x="971766" y="2377910"/>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避免使用非去极化肌松药和琥珀酰胆碱等可能加重肌无力症状的药物。</a:t>
            </a:r>
          </a:p>
        </p:txBody>
      </p:sp>
      <p:sp>
        <p:nvSpPr>
          <p:cNvPr id="15" name="TextBox 15"/>
          <p:cNvSpPr txBox="1"/>
          <p:nvPr/>
        </p:nvSpPr>
        <p:spPr>
          <a:xfrm>
            <a:off x="4807262" y="1101076"/>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尽量选择对神经-肌肉传导影响小的麻醉药物。</a:t>
            </a:r>
          </a:p>
        </p:txBody>
      </p:sp>
      <p:sp>
        <p:nvSpPr>
          <p:cNvPr id="16" name="TextBox 16"/>
          <p:cNvSpPr txBox="1"/>
          <p:nvPr/>
        </p:nvSpPr>
        <p:spPr>
          <a:xfrm>
            <a:off x="8445647" y="244625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术前充分评估病人的病情和风险，制定详细的麻醉计划。</a:t>
            </a:r>
          </a:p>
        </p:txBody>
      </p:sp>
      <p:sp>
        <p:nvSpPr>
          <p:cNvPr id="17" name="TextBox 17"/>
          <p:cNvSpPr txBox="1"/>
          <p:nvPr/>
        </p:nvSpPr>
        <p:spPr>
          <a:xfrm>
            <a:off x="9210378" y="4554638"/>
            <a:ext cx="2602230" cy="1167765"/>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ct val="0"/>
              </a:spcBef>
            </a:pPr>
            <a:r>
              <a:rPr lang="en-US" sz="1500">
                <a:solidFill>
                  <a:schemeClr val="dk1">
                    <a:alpha val="100000"/>
                  </a:schemeClr>
                </a:solidFill>
                <a:latin typeface="Microsoft Yahei"/>
                <a:ea typeface="Microsoft Yahei"/>
                <a:cs typeface="Microsoft Yahei"/>
              </a:rPr>
              <a:t>术后加强护理和观察，及时处理可能出现的并发症。</a:t>
            </a:r>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重症肌无力病人麻醉管理的原则</a:t>
              </a:r>
            </a:p>
          </p:txBody>
        </p:sp>
      </p:grpSp>
      <p:sp>
        <p:nvSpPr>
          <p:cNvPr id="40" name="TextBox 40"/>
          <p:cNvSpPr txBox="1"/>
          <p:nvPr/>
        </p:nvSpPr>
        <p:spPr>
          <a:xfrm>
            <a:off x="5654863" y="251761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01</a:t>
            </a:r>
          </a:p>
        </p:txBody>
      </p:sp>
      <p:sp>
        <p:nvSpPr>
          <p:cNvPr id="41" name="TextBox 41"/>
          <p:cNvSpPr txBox="1"/>
          <p:nvPr/>
        </p:nvSpPr>
        <p:spPr>
          <a:xfrm>
            <a:off x="7272801"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03</a:t>
            </a:r>
          </a:p>
        </p:txBody>
      </p:sp>
      <p:sp>
        <p:nvSpPr>
          <p:cNvPr id="42" name="TextBox 42"/>
          <p:cNvSpPr txBox="1"/>
          <p:nvPr/>
        </p:nvSpPr>
        <p:spPr>
          <a:xfrm>
            <a:off x="3901089" y="3169840"/>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02</a:t>
            </a:r>
          </a:p>
        </p:txBody>
      </p:sp>
      <p:sp>
        <p:nvSpPr>
          <p:cNvPr id="43" name="TextBox 43"/>
          <p:cNvSpPr txBox="1"/>
          <p:nvPr/>
        </p:nvSpPr>
        <p:spPr>
          <a:xfrm>
            <a:off x="32403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04</a:t>
            </a:r>
          </a:p>
        </p:txBody>
      </p:sp>
      <p:sp>
        <p:nvSpPr>
          <p:cNvPr id="44" name="TextBox 44"/>
          <p:cNvSpPr txBox="1"/>
          <p:nvPr/>
        </p:nvSpPr>
        <p:spPr>
          <a:xfrm>
            <a:off x="8077553" y="4886894"/>
            <a:ext cx="907027" cy="586740"/>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925">
                <a:solidFill>
                  <a:srgbClr val="FFFFFF">
                    <a:alpha val="100000"/>
                  </a:srgbClr>
                </a:solidFill>
                <a:latin typeface="Microsoft Yahei"/>
                <a:ea typeface="Microsoft Yahei"/>
                <a:cs typeface="Microsoft Yahei"/>
              </a:rPr>
              <a:t>05</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02</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重症肌无力病人麻醉前的评估与准备</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详细了解病人的重症肌无力症状、用药情况、有无并发症等。</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病史采集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身体状况评估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药物浓度监测</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评估病人的整体身体状况，包括心肺功能、肝肾功能、营养状况等。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对正在使用免疫抑制剂或抗胆碱酯酶药物的病人，应监测药物浓度，以避免药物相互作用或过量。</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病人状况评估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确保呼吸道通畅，必要时进行气管插管或气管切开。</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12500" r="12500"/>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呼吸道准备</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对心血管系统进行评估和必要的药物治疗，以稳定病人状况。</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心血管系统准备</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根据病人状况和手术需要，选择适当的术前用药，如镇静药、抗胆碱药等。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术前用药</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麻醉前准备</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5273" r="35273"/>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30365" r="30365"/>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选择适当的镇静药，如苯二氮䓬类药物，以减轻病人的焦虑和紧张情绪。</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镇静药</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使用抗胆碱药物，如阿托品，以减少呼吸道分泌物和减轻迷走神经的兴奋性。</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抗胆碱药</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麻醉前用药选择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确保麻醉机功能正常，能够提供足够的氧气和必要的麻醉气体。</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检查心电图机、血压计、血氧饱和度监测仪等设备是否正常工作，确保术中能够实时监测病人的生命体征。</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麻醉设备检查</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监测设备检查</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麻醉机检查</a:t>
            </a:r>
            <a:endParaRPr lang="en-US" sz="1100"/>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4244653" y="2010053"/>
            <a:ext cx="3702695" cy="1138956"/>
            <a:chOff x="4244653" y="2010053"/>
            <a:chExt cx="3702695" cy="1138956"/>
          </a:xfrm>
        </p:grpSpPr>
        <p:sp>
          <p:nvSpPr>
            <p:cNvPr id="3" name="TextBox 3"/>
            <p:cNvSpPr txBox="1"/>
            <p:nvPr/>
          </p:nvSpPr>
          <p:spPr>
            <a:xfrm>
              <a:off x="4244653" y="2010053"/>
              <a:ext cx="370269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600" b="1">
                  <a:solidFill>
                    <a:srgbClr val="FFFFFF">
                      <a:alpha val="100000"/>
                    </a:srgbClr>
                  </a:solidFill>
                  <a:latin typeface="Microsoft Yahei"/>
                  <a:ea typeface="Microsoft Yahei"/>
                  <a:cs typeface="Microsoft Yahei"/>
                </a:rPr>
                <a:t>03</a:t>
              </a:r>
            </a:p>
          </p:txBody>
        </p:sp>
      </p:grpSp>
      <p:sp>
        <p:nvSpPr>
          <p:cNvPr id="4" name="TextBox 4"/>
          <p:cNvSpPr txBox="1"/>
          <p:nvPr/>
        </p:nvSpPr>
        <p:spPr>
          <a:xfrm>
            <a:off x="3454233" y="3601814"/>
            <a:ext cx="5283534" cy="12725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ct val="0"/>
              </a:spcBef>
            </a:pPr>
            <a:r>
              <a:rPr lang="en-US" sz="3600" b="1">
                <a:solidFill>
                  <a:schemeClr val="dk1">
                    <a:alpha val="100000"/>
                  </a:schemeClr>
                </a:solidFill>
                <a:latin typeface="Microsoft Yahei"/>
                <a:ea typeface="Microsoft Yahei"/>
                <a:cs typeface="Microsoft Yahei"/>
              </a:rPr>
              <a:t>重症肌无力病人麻醉方法选择</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全身麻醉适用于重症肌无力病人的各种手术，尤其适用于胸腺摘除术和胸腺切除术等涉及胸部的手术。</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全身麻醉可以有效地抑制病人的应激反应，减轻手术对病人的刺激，有利于手术的顺利进行。</a:t>
            </a:r>
          </a:p>
        </p:txBody>
      </p:sp>
      <p:pic>
        <p:nvPicPr>
          <p:cNvPr id="6" name="Picture 6"/>
          <p:cNvPicPr>
            <a:picLocks noChangeAspect="1"/>
          </p:cNvPicPr>
          <p:nvPr/>
        </p:nvPicPr>
        <p:blipFill>
          <a:blip r:embed="rId2"/>
          <a:srcRect t="21899" b="21899"/>
          <a:stretch>
            <a:fillRect/>
          </a:stretch>
        </p:blipFill>
        <p:spPr>
          <a:xfrm>
            <a:off x="539110" y="1388510"/>
            <a:ext cx="2256056" cy="1267968"/>
          </a:xfrm>
          <a:prstGeom prst="rect">
            <a:avLst/>
          </a:prstGeom>
        </p:spPr>
      </p:pic>
      <p:pic>
        <p:nvPicPr>
          <p:cNvPr id="7" name="Picture 7"/>
          <p:cNvPicPr>
            <a:picLocks noChangeAspect="1"/>
          </p:cNvPicPr>
          <p:nvPr/>
        </p:nvPicPr>
        <p:blipFill>
          <a:blip r:embed="rId3"/>
          <a:srcRect t="21899" b="21899"/>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全身麻醉过程中需要密切监测病人的呼吸、循环和神经系统功能，防止出现呼吸衰竭、心脏骤停等严重并发症。</a:t>
            </a:r>
          </a:p>
        </p:txBody>
      </p:sp>
      <p:pic>
        <p:nvPicPr>
          <p:cNvPr id="10" name="Picture 10"/>
          <p:cNvPicPr>
            <a:picLocks noChangeAspect="1"/>
          </p:cNvPicPr>
          <p:nvPr/>
        </p:nvPicPr>
        <p:blipFill>
          <a:blip r:embed="rId4"/>
          <a:srcRect t="21899" b="21899"/>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全身麻醉</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652455" y="1326357"/>
            <a:ext cx="3050440" cy="3050440"/>
          </a:xfrm>
          <a:prstGeom prst="roundRect">
            <a:avLst/>
          </a:prstGeom>
        </p:spPr>
      </p:pic>
      <p:pic>
        <p:nvPicPr>
          <p:cNvPr id="6" name="Picture 6"/>
          <p:cNvPicPr>
            <a:picLocks noChangeAspect="1"/>
          </p:cNvPicPr>
          <p:nvPr/>
        </p:nvPicPr>
        <p:blipFill>
          <a:blip r:embed="rId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区域麻醉适用于一些小型手术或局部手术，如四肢手术、会阴部手术等。</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区域麻醉可以有效地阻断手术区域的神经传导，减轻手术对病人的刺激，有利于手术的顺利进行。</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区域麻醉过程中需要密切监测病人的感觉和运动功能，防止出现神经损伤等并发症。</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区域麻醉</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https://d.book118.com/047136045044006031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DDEDFF"/>
      </a:lt1>
      <a:dk2>
        <a:srgbClr val="000000"/>
      </a:dk2>
      <a:lt2>
        <a:srgbClr val="FFFFFF"/>
      </a:lt2>
      <a:accent1>
        <a:srgbClr val="3490F4"/>
      </a:accent1>
      <a:accent2>
        <a:srgbClr val="71A6E6"/>
      </a:accent2>
      <a:accent3>
        <a:srgbClr val="4CC8E3"/>
      </a:accent3>
      <a:accent4>
        <a:srgbClr val="5CB887"/>
      </a:accent4>
      <a:accent5>
        <a:srgbClr val="F6B048"/>
      </a:accent5>
      <a:accent6>
        <a:srgbClr val="A5A8F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2024-09-03T09:26:30.310</cp:lastPrinted>
  <dcterms:created xsi:type="dcterms:W3CDTF">2024-09-03T01:26:30Z</dcterms:created>
  <dcterms:modified xsi:type="dcterms:W3CDTF">2024-09-03T01:26:32Z</dcterms:modified>
</cp:coreProperties>
</file>