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8288000" cy="10287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200DC-DD53-43B1-B510-CC498E1E3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F76AD8-D7B6-4BD1-8255-FD5C1D238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C280FB-160B-4E8B-B7E5-782B9B2BA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0D4F44-E2C8-489F-85E1-57B353C09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194365-E081-4FFF-AAD6-95B3CEE50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E00A81-BC79-4C95-91EF-672D1B51F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04510F-DBF8-4299-B619-BAC52D7B4E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E9915E-94AD-45F5-855D-53ABB7714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5BF642-A4E5-41A6-A21A-04A483396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B3939F-C592-4BC7-AB98-BCBE9DB72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EF550-4EFA-4353-8CCF-1D9FF19AB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71600" y="3195640"/>
            <a:ext cx="15544800" cy="2205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4626" y="6610352"/>
            <a:ext cx="15544800" cy="20431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828800" y="2400302"/>
            <a:ext cx="16306800" cy="67889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440400" y="2400302"/>
            <a:ext cx="16306800" cy="67889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2302670"/>
            <a:ext cx="8080376" cy="9596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14400" y="3262313"/>
            <a:ext cx="8080376" cy="5926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9290051" y="2302670"/>
            <a:ext cx="8083550" cy="9596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9290051" y="3262313"/>
            <a:ext cx="8083550" cy="5926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1" y="409575"/>
            <a:ext cx="6016626" cy="1743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50100" y="409577"/>
            <a:ext cx="10223500" cy="87796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1" y="2152652"/>
            <a:ext cx="6016626" cy="70365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6517600" y="411959"/>
            <a:ext cx="8229600" cy="87772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828800" y="411959"/>
            <a:ext cx="24384000" cy="87772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914400" y="412750"/>
            <a:ext cx="16459200" cy="17145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914400" y="2400300"/>
            <a:ext cx="16459200" cy="67897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914400" y="9534525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C7E99F-6750-45D8-BDFC-A53073EB6BA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248400" y="9534525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3106400" y="9534525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16.png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4.png" /><Relationship Id="rId6" Type="http://schemas.openxmlformats.org/officeDocument/2006/relationships/image" Target="../media/image12.png" /><Relationship Id="rId7" Type="http://schemas.openxmlformats.org/officeDocument/2006/relationships/image" Target="../media/image13.png" /><Relationship Id="rId8" Type="http://schemas.openxmlformats.org/officeDocument/2006/relationships/image" Target="../media/image14.png" /><Relationship Id="rId9" Type="http://schemas.openxmlformats.org/officeDocument/2006/relationships/image" Target="../media/image1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23.png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4.png" /><Relationship Id="rId6" Type="http://schemas.openxmlformats.org/officeDocument/2006/relationships/image" Target="../media/image20.png" /><Relationship Id="rId7" Type="http://schemas.openxmlformats.org/officeDocument/2006/relationships/image" Target="../media/image21.png" /><Relationship Id="rId8" Type="http://schemas.openxmlformats.org/officeDocument/2006/relationships/image" Target="../media/image22.png" /><Relationship Id="rId9" Type="http://schemas.openxmlformats.org/officeDocument/2006/relationships/image" Target="../media/image1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30.png" /><Relationship Id="rId2" Type="http://schemas.openxmlformats.org/officeDocument/2006/relationships/image" Target="../media/image24.png" /><Relationship Id="rId3" Type="http://schemas.openxmlformats.org/officeDocument/2006/relationships/image" Target="../media/image25.png" /><Relationship Id="rId4" Type="http://schemas.openxmlformats.org/officeDocument/2006/relationships/image" Target="../media/image26.png" /><Relationship Id="rId5" Type="http://schemas.openxmlformats.org/officeDocument/2006/relationships/image" Target="../media/image4.png" /><Relationship Id="rId6" Type="http://schemas.openxmlformats.org/officeDocument/2006/relationships/image" Target="../media/image27.png" /><Relationship Id="rId7" Type="http://schemas.openxmlformats.org/officeDocument/2006/relationships/image" Target="../media/image28.png" /><Relationship Id="rId8" Type="http://schemas.openxmlformats.org/officeDocument/2006/relationships/image" Target="../media/image29.png" /><Relationship Id="rId9" Type="http://schemas.openxmlformats.org/officeDocument/2006/relationships/image" Target="../media/image1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37.png" /><Relationship Id="rId11" Type="http://schemas.openxmlformats.org/officeDocument/2006/relationships/image" Target="../media/image38.png" /><Relationship Id="rId12" Type="http://schemas.openxmlformats.org/officeDocument/2006/relationships/image" Target="../media/image39.png" /><Relationship Id="rId2" Type="http://schemas.openxmlformats.org/officeDocument/2006/relationships/image" Target="../media/image31.png" /><Relationship Id="rId3" Type="http://schemas.openxmlformats.org/officeDocument/2006/relationships/image" Target="../media/image32.png" /><Relationship Id="rId4" Type="http://schemas.openxmlformats.org/officeDocument/2006/relationships/image" Target="../media/image33.png" /><Relationship Id="rId5" Type="http://schemas.openxmlformats.org/officeDocument/2006/relationships/image" Target="../media/image4.png" /><Relationship Id="rId6" Type="http://schemas.openxmlformats.org/officeDocument/2006/relationships/image" Target="../media/image34.png" /><Relationship Id="rId7" Type="http://schemas.openxmlformats.org/officeDocument/2006/relationships/image" Target="../media/image35.png" /><Relationship Id="rId8" Type="http://schemas.openxmlformats.org/officeDocument/2006/relationships/image" Target="../media/image36.png" /><Relationship Id="rId9" Type="http://schemas.openxmlformats.org/officeDocument/2006/relationships/image" Target="../media/image1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6.png" /><Relationship Id="rId11" Type="http://schemas.openxmlformats.org/officeDocument/2006/relationships/image" Target="../media/image47.png" /><Relationship Id="rId12" Type="http://schemas.openxmlformats.org/officeDocument/2006/relationships/image" Target="../media/image48.png" /><Relationship Id="rId13" Type="http://schemas.openxmlformats.org/officeDocument/2006/relationships/image" Target="../media/image49.png" /><Relationship Id="rId14" Type="http://schemas.openxmlformats.org/officeDocument/2006/relationships/image" Target="../media/image50.png" /><Relationship Id="rId2" Type="http://schemas.openxmlformats.org/officeDocument/2006/relationships/image" Target="../media/image40.png" /><Relationship Id="rId3" Type="http://schemas.openxmlformats.org/officeDocument/2006/relationships/image" Target="../media/image41.png" /><Relationship Id="rId4" Type="http://schemas.openxmlformats.org/officeDocument/2006/relationships/image" Target="../media/image42.png" /><Relationship Id="rId5" Type="http://schemas.openxmlformats.org/officeDocument/2006/relationships/image" Target="../media/image4.png" /><Relationship Id="rId6" Type="http://schemas.openxmlformats.org/officeDocument/2006/relationships/image" Target="../media/image43.png" /><Relationship Id="rId7" Type="http://schemas.openxmlformats.org/officeDocument/2006/relationships/image" Target="../media/image44.png" /><Relationship Id="rId8" Type="http://schemas.openxmlformats.org/officeDocument/2006/relationships/image" Target="../media/image45.png" /><Relationship Id="rId9" Type="http://schemas.openxmlformats.org/officeDocument/2006/relationships/image" Target="../media/image1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57.png" /><Relationship Id="rId2" Type="http://schemas.openxmlformats.org/officeDocument/2006/relationships/image" Target="../media/image51.png" /><Relationship Id="rId3" Type="http://schemas.openxmlformats.org/officeDocument/2006/relationships/image" Target="../media/image52.png" /><Relationship Id="rId4" Type="http://schemas.openxmlformats.org/officeDocument/2006/relationships/image" Target="../media/image53.png" /><Relationship Id="rId5" Type="http://schemas.openxmlformats.org/officeDocument/2006/relationships/image" Target="../media/image4.png" /><Relationship Id="rId6" Type="http://schemas.openxmlformats.org/officeDocument/2006/relationships/image" Target="../media/image54.png" /><Relationship Id="rId7" Type="http://schemas.openxmlformats.org/officeDocument/2006/relationships/image" Target="../media/image55.png" /><Relationship Id="rId8" Type="http://schemas.openxmlformats.org/officeDocument/2006/relationships/image" Target="../media/image56.png" /><Relationship Id="rId9" Type="http://schemas.openxmlformats.org/officeDocument/2006/relationships/image" Target="../media/image1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64.png" /><Relationship Id="rId2" Type="http://schemas.openxmlformats.org/officeDocument/2006/relationships/image" Target="../media/image58.png" /><Relationship Id="rId3" Type="http://schemas.openxmlformats.org/officeDocument/2006/relationships/image" Target="../media/image59.png" /><Relationship Id="rId4" Type="http://schemas.openxmlformats.org/officeDocument/2006/relationships/image" Target="../media/image60.png" /><Relationship Id="rId5" Type="http://schemas.openxmlformats.org/officeDocument/2006/relationships/image" Target="../media/image4.png" /><Relationship Id="rId6" Type="http://schemas.openxmlformats.org/officeDocument/2006/relationships/image" Target="../media/image61.png" /><Relationship Id="rId7" Type="http://schemas.openxmlformats.org/officeDocument/2006/relationships/image" Target="../media/image62.png" /><Relationship Id="rId8" Type="http://schemas.openxmlformats.org/officeDocument/2006/relationships/image" Target="../media/image63.png" /><Relationship Id="rId9" Type="http://schemas.openxmlformats.org/officeDocument/2006/relationships/image" Target="../media/image1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71.png" /><Relationship Id="rId11" Type="http://schemas.openxmlformats.org/officeDocument/2006/relationships/image" Target="../media/image72.png" /><Relationship Id="rId2" Type="http://schemas.openxmlformats.org/officeDocument/2006/relationships/image" Target="../media/image65.png" /><Relationship Id="rId3" Type="http://schemas.openxmlformats.org/officeDocument/2006/relationships/image" Target="../media/image66.png" /><Relationship Id="rId4" Type="http://schemas.openxmlformats.org/officeDocument/2006/relationships/image" Target="../media/image67.png" /><Relationship Id="rId5" Type="http://schemas.openxmlformats.org/officeDocument/2006/relationships/image" Target="../media/image4.png" /><Relationship Id="rId6" Type="http://schemas.openxmlformats.org/officeDocument/2006/relationships/image" Target="../media/image68.png" /><Relationship Id="rId7" Type="http://schemas.openxmlformats.org/officeDocument/2006/relationships/image" Target="../media/image69.png" /><Relationship Id="rId8" Type="http://schemas.openxmlformats.org/officeDocument/2006/relationships/image" Target="../media/image70.png" /><Relationship Id="rId9" Type="http://schemas.openxmlformats.org/officeDocument/2006/relationships/image" Target="../media/image1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79.png" /><Relationship Id="rId11" Type="http://schemas.openxmlformats.org/officeDocument/2006/relationships/image" Target="../media/image80.png" /><Relationship Id="rId12" Type="http://schemas.openxmlformats.org/officeDocument/2006/relationships/image" Target="../media/image81.png" /><Relationship Id="rId13" Type="http://schemas.openxmlformats.org/officeDocument/2006/relationships/image" Target="../media/image82.png" /><Relationship Id="rId2" Type="http://schemas.openxmlformats.org/officeDocument/2006/relationships/image" Target="../media/image73.png" /><Relationship Id="rId3" Type="http://schemas.openxmlformats.org/officeDocument/2006/relationships/image" Target="../media/image74.png" /><Relationship Id="rId4" Type="http://schemas.openxmlformats.org/officeDocument/2006/relationships/image" Target="../media/image75.png" /><Relationship Id="rId5" Type="http://schemas.openxmlformats.org/officeDocument/2006/relationships/image" Target="../media/image4.png" /><Relationship Id="rId6" Type="http://schemas.openxmlformats.org/officeDocument/2006/relationships/image" Target="../media/image76.png" /><Relationship Id="rId7" Type="http://schemas.openxmlformats.org/officeDocument/2006/relationships/image" Target="../media/image77.png" /><Relationship Id="rId8" Type="http://schemas.openxmlformats.org/officeDocument/2006/relationships/image" Target="../media/image78.png" /><Relationship Id="rId9" Type="http://schemas.openxmlformats.org/officeDocument/2006/relationships/image" Target="../media/image1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14602511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7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646400" y="0"/>
            <a:ext cx="1054100" cy="1714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8" name="TextBox 9"/>
          <p:cNvSpPr txBox="1"/>
          <p:nvPr/>
        </p:nvSpPr>
        <p:spPr>
          <a:xfrm>
            <a:off x="16002000" y="863600"/>
            <a:ext cx="431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1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2059" name="TextBox 10"/>
          <p:cNvSpPr txBox="1"/>
          <p:nvPr/>
        </p:nvSpPr>
        <p:spPr>
          <a:xfrm>
            <a:off x="2324100" y="4178300"/>
            <a:ext cx="12319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8100">
                <a:solidFill>
                  <a:srgbClr val="EBEBEB"/>
                </a:solidFill>
                <a:latin typeface="CenturyGothic"/>
                <a:ea typeface="宋体" panose="02010600030101010101" pitchFamily="2" charset="-122"/>
              </a:rPr>
              <a:t>Adobe Premiere Pro CC </a:t>
            </a:r>
            <a:endParaRPr lang="zh-CN" altLang="en-US" sz="8100">
              <a:solidFill>
                <a:srgbClr val="EBEBEB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2060" name="TextBox 11"/>
          <p:cNvSpPr txBox="1"/>
          <p:nvPr/>
        </p:nvSpPr>
        <p:spPr>
          <a:xfrm>
            <a:off x="7594600" y="2146300"/>
            <a:ext cx="1955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3100">
                <a:solidFill>
                  <a:srgbClr val="EBEBEB"/>
                </a:solidFill>
                <a:latin typeface="CenturyGothic"/>
                <a:ea typeface="宋体" panose="02010600030101010101" pitchFamily="2" charset="-122"/>
              </a:rPr>
              <a:t>Pr </a:t>
            </a:r>
            <a:endParaRPr lang="zh-CN" altLang="en-US" sz="13100">
              <a:solidFill>
                <a:srgbClr val="EBEBEB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2061" name="TextBox 12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2062" name="TextBox 13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63" name="TextBox 14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2064" name="TextBox 15"/>
          <p:cNvSpPr txBox="1"/>
          <p:nvPr/>
        </p:nvSpPr>
        <p:spPr>
          <a:xfrm>
            <a:off x="4229100" y="5626100"/>
            <a:ext cx="8229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08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基础视频剪辑</a:t>
            </a:r>
            <a:endParaRPr lang="zh-CN" altLang="en-US" sz="108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65" name="TextBox 16"/>
          <p:cNvSpPr txBox="1"/>
          <p:nvPr/>
        </p:nvSpPr>
        <p:spPr>
          <a:xfrm>
            <a:off x="12458700" y="5626100"/>
            <a:ext cx="368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08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108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66" name="TextBox 2065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8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9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0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582900" y="-63500"/>
            <a:ext cx="11684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图片 9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13068300" y="1778000"/>
            <a:ext cx="2501900" cy="195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3" name="TextBox 10"/>
          <p:cNvSpPr txBox="1"/>
          <p:nvPr/>
        </p:nvSpPr>
        <p:spPr>
          <a:xfrm>
            <a:off x="1104900" y="723900"/>
            <a:ext cx="736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3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63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3084" name="TextBox 11"/>
          <p:cNvSpPr txBox="1"/>
          <p:nvPr/>
        </p:nvSpPr>
        <p:spPr>
          <a:xfrm>
            <a:off x="8547100" y="723900"/>
            <a:ext cx="250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的介绍</a:t>
            </a:r>
            <a:endParaRPr lang="zh-CN" altLang="en-US" sz="63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85" name="TextBox 12"/>
          <p:cNvSpPr txBox="1"/>
          <p:nvPr/>
        </p:nvSpPr>
        <p:spPr>
          <a:xfrm>
            <a:off x="11125200" y="723900"/>
            <a:ext cx="215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63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86" name="TextBox 13"/>
          <p:cNvSpPr txBox="1"/>
          <p:nvPr/>
        </p:nvSpPr>
        <p:spPr>
          <a:xfrm>
            <a:off x="1790700" y="3467100"/>
            <a:ext cx="368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300">
                <a:solidFill>
                  <a:srgbClr val="89D0D5"/>
                </a:solidFill>
                <a:latin typeface="Wingdings3"/>
                <a:ea typeface="宋体" panose="02010600030101010101" pitchFamily="2" charset="-122"/>
              </a:rPr>
              <a:t>?</a:t>
            </a:r>
            <a:endParaRPr lang="zh-CN" altLang="en-US" sz="3300">
              <a:solidFill>
                <a:srgbClr val="89D0D5"/>
              </a:solidFill>
              <a:latin typeface="Wingdings3"/>
              <a:ea typeface="宋体" panose="02010600030101010101" pitchFamily="2" charset="-122"/>
            </a:endParaRPr>
          </a:p>
        </p:txBody>
      </p:sp>
      <p:sp>
        <p:nvSpPr>
          <p:cNvPr id="3087" name="TextBox 14"/>
          <p:cNvSpPr txBox="1"/>
          <p:nvPr/>
        </p:nvSpPr>
        <p:spPr>
          <a:xfrm>
            <a:off x="16002000" y="863600"/>
            <a:ext cx="431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2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3088" name="TextBox 15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3089" name="TextBox 16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90" name="TextBox 17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3091" name="TextBox 18"/>
          <p:cNvSpPr txBox="1"/>
          <p:nvPr/>
        </p:nvSpPr>
        <p:spPr>
          <a:xfrm>
            <a:off x="2298700" y="33655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</a:t>
            </a:r>
            <a:endParaRPr lang="zh-CN" altLang="en-US" sz="41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92" name="TextBox 19"/>
          <p:cNvSpPr txBox="1"/>
          <p:nvPr/>
        </p:nvSpPr>
        <p:spPr>
          <a:xfrm>
            <a:off x="2832100" y="3365500"/>
            <a:ext cx="1816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Adobe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3093" name="TextBox 20"/>
          <p:cNvSpPr txBox="1"/>
          <p:nvPr/>
        </p:nvSpPr>
        <p:spPr>
          <a:xfrm>
            <a:off x="4648200" y="3365500"/>
            <a:ext cx="6921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公司推出，后期视频制作工具</a:t>
            </a:r>
            <a:endParaRPr lang="zh-CN" altLang="en-US" sz="41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94" name="TextBox 21"/>
          <p:cNvSpPr txBox="1"/>
          <p:nvPr/>
        </p:nvSpPr>
        <p:spPr>
          <a:xfrm>
            <a:off x="11582400" y="3365500"/>
            <a:ext cx="139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3095" name="TextBox 22"/>
          <p:cNvSpPr txBox="1"/>
          <p:nvPr/>
        </p:nvSpPr>
        <p:spPr>
          <a:xfrm>
            <a:off x="11734800" y="33655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41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96" name="TextBox 23"/>
          <p:cNvSpPr txBox="1"/>
          <p:nvPr/>
        </p:nvSpPr>
        <p:spPr>
          <a:xfrm>
            <a:off x="12268200" y="3365500"/>
            <a:ext cx="139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3097" name="TextBox 24"/>
          <p:cNvSpPr txBox="1"/>
          <p:nvPr/>
        </p:nvSpPr>
        <p:spPr>
          <a:xfrm>
            <a:off x="1790700" y="4610100"/>
            <a:ext cx="368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300">
                <a:solidFill>
                  <a:srgbClr val="89D0D5"/>
                </a:solidFill>
                <a:latin typeface="Wingdings3"/>
                <a:ea typeface="宋体" panose="02010600030101010101" pitchFamily="2" charset="-122"/>
              </a:rPr>
              <a:t>?</a:t>
            </a:r>
            <a:endParaRPr lang="zh-CN" altLang="en-US" sz="3300">
              <a:solidFill>
                <a:srgbClr val="89D0D5"/>
              </a:solidFill>
              <a:latin typeface="Wingdings3"/>
              <a:ea typeface="宋体" panose="02010600030101010101" pitchFamily="2" charset="-122"/>
            </a:endParaRPr>
          </a:p>
        </p:txBody>
      </p:sp>
      <p:sp>
        <p:nvSpPr>
          <p:cNvPr id="3098" name="TextBox 25"/>
          <p:cNvSpPr txBox="1"/>
          <p:nvPr/>
        </p:nvSpPr>
        <p:spPr>
          <a:xfrm>
            <a:off x="2298700" y="4521200"/>
            <a:ext cx="13843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是一款编辑画面质量比较好的软件，拥有较好的兼容性，且</a:t>
            </a:r>
            <a:endParaRPr lang="zh-CN" altLang="en-US" sz="41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99" name="TextBox 26"/>
          <p:cNvSpPr txBox="1"/>
          <p:nvPr/>
        </p:nvSpPr>
        <p:spPr>
          <a:xfrm>
            <a:off x="2298700" y="5511800"/>
            <a:ext cx="1587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可以与</a:t>
            </a:r>
            <a:endParaRPr lang="zh-CN" altLang="en-US" sz="41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00" name="TextBox 27"/>
          <p:cNvSpPr txBox="1"/>
          <p:nvPr/>
        </p:nvSpPr>
        <p:spPr>
          <a:xfrm>
            <a:off x="3898900" y="5511800"/>
            <a:ext cx="1778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adobe</a:t>
            </a:r>
            <a:endParaRPr lang="zh-CN" altLang="en-US" sz="4100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01" name="TextBox 28"/>
          <p:cNvSpPr txBox="1"/>
          <p:nvPr/>
        </p:nvSpPr>
        <p:spPr>
          <a:xfrm>
            <a:off x="5689600" y="5511800"/>
            <a:ext cx="1012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公司推出的其他软件相互协作。目前这款软</a:t>
            </a:r>
            <a:endParaRPr lang="zh-CN" altLang="en-US" sz="41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02" name="TextBox 29"/>
          <p:cNvSpPr txBox="1"/>
          <p:nvPr/>
        </p:nvSpPr>
        <p:spPr>
          <a:xfrm>
            <a:off x="2298700" y="6477000"/>
            <a:ext cx="1012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件广泛应用于广告制作和电视节目制作中。</a:t>
            </a:r>
            <a:endParaRPr lang="zh-CN" altLang="en-US" sz="41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03" name="TextBox 30"/>
          <p:cNvSpPr txBox="1"/>
          <p:nvPr/>
        </p:nvSpPr>
        <p:spPr>
          <a:xfrm>
            <a:off x="12420600" y="6477000"/>
            <a:ext cx="139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1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4100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04" name="TextBox 31"/>
          <p:cNvSpPr txBox="1"/>
          <p:nvPr/>
        </p:nvSpPr>
        <p:spPr>
          <a:xfrm>
            <a:off x="2298700" y="7353300"/>
            <a:ext cx="114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2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4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5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582900" y="-63500"/>
            <a:ext cx="11684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6" name="图片 9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8597900" y="2349500"/>
            <a:ext cx="9410700" cy="7099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7" name="TextBox 10"/>
          <p:cNvSpPr txBox="1"/>
          <p:nvPr/>
        </p:nvSpPr>
        <p:spPr>
          <a:xfrm>
            <a:off x="1104900" y="723900"/>
            <a:ext cx="736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3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63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08" name="TextBox 11"/>
          <p:cNvSpPr txBox="1"/>
          <p:nvPr/>
        </p:nvSpPr>
        <p:spPr>
          <a:xfrm>
            <a:off x="8547100" y="723900"/>
            <a:ext cx="250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的介绍</a:t>
            </a:r>
            <a:endParaRPr lang="zh-CN" altLang="en-US" sz="63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09" name="TextBox 12"/>
          <p:cNvSpPr txBox="1"/>
          <p:nvPr/>
        </p:nvSpPr>
        <p:spPr>
          <a:xfrm>
            <a:off x="11125200" y="723900"/>
            <a:ext cx="215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63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0" name="TextBox 13"/>
          <p:cNvSpPr txBox="1"/>
          <p:nvPr/>
        </p:nvSpPr>
        <p:spPr>
          <a:xfrm>
            <a:off x="762000" y="28194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100">
                <a:solidFill>
                  <a:srgbClr val="89D0D5"/>
                </a:solidFill>
                <a:latin typeface="Wingdings 3" panose="05040102010807070707" pitchFamily="18" charset="2"/>
                <a:ea typeface="宋体" panose="02010600030101010101" pitchFamily="2" charset="-122"/>
              </a:rPr>
              <a:t>?</a:t>
            </a:r>
            <a:endParaRPr lang="zh-CN" altLang="en-US" sz="3100">
              <a:solidFill>
                <a:srgbClr val="89D0D5"/>
              </a:solidFill>
              <a:latin typeface="Wingdings 3" panose="05040102010807070707" pitchFamily="18" charset="2"/>
              <a:ea typeface="宋体" panose="02010600030101010101" pitchFamily="2" charset="-122"/>
            </a:endParaRPr>
          </a:p>
        </p:txBody>
      </p:sp>
      <p:sp>
        <p:nvSpPr>
          <p:cNvPr id="4111" name="TextBox 14"/>
          <p:cNvSpPr txBox="1"/>
          <p:nvPr/>
        </p:nvSpPr>
        <p:spPr>
          <a:xfrm>
            <a:off x="16002000" y="863600"/>
            <a:ext cx="431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3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12" name="TextBox 15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13" name="TextBox 16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14" name="TextBox 17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15" name="TextBox 18"/>
          <p:cNvSpPr txBox="1"/>
          <p:nvPr/>
        </p:nvSpPr>
        <p:spPr>
          <a:xfrm>
            <a:off x="1270000" y="2717800"/>
            <a:ext cx="4381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主界面的简单介绍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16" name="TextBox 19"/>
          <p:cNvSpPr txBox="1"/>
          <p:nvPr/>
        </p:nvSpPr>
        <p:spPr>
          <a:xfrm>
            <a:off x="5715000" y="2717800"/>
            <a:ext cx="127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900" b="1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7" name="TextBox 20"/>
          <p:cNvSpPr txBox="1"/>
          <p:nvPr/>
        </p:nvSpPr>
        <p:spPr>
          <a:xfrm>
            <a:off x="762000" y="3594100"/>
            <a:ext cx="495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   </a:t>
            </a:r>
            <a:endParaRPr lang="zh-CN" altLang="en-US" sz="36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18" name="TextBox 21"/>
          <p:cNvSpPr txBox="1"/>
          <p:nvPr/>
        </p:nvSpPr>
        <p:spPr>
          <a:xfrm>
            <a:off x="1257300" y="36703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19" name="TextBox 22"/>
          <p:cNvSpPr txBox="1"/>
          <p:nvPr/>
        </p:nvSpPr>
        <p:spPr>
          <a:xfrm>
            <a:off x="1371600" y="3670300"/>
            <a:ext cx="317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1.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20" name="TextBox 23"/>
          <p:cNvSpPr txBox="1"/>
          <p:nvPr/>
        </p:nvSpPr>
        <p:spPr>
          <a:xfrm>
            <a:off x="1676400" y="3670300"/>
            <a:ext cx="6858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项目窗口：用于观察素材动态；在这里插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21" name="TextBox 24"/>
          <p:cNvSpPr txBox="1"/>
          <p:nvPr/>
        </p:nvSpPr>
        <p:spPr>
          <a:xfrm>
            <a:off x="762000" y="4394200"/>
            <a:ext cx="7620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入原素材（需要剪辑的视频）及其他需要用到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22" name="TextBox 25"/>
          <p:cNvSpPr txBox="1"/>
          <p:nvPr/>
        </p:nvSpPr>
        <p:spPr>
          <a:xfrm>
            <a:off x="762000" y="5041900"/>
            <a:ext cx="5334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的格式的素材文件（比如图片、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23" name="TextBox 26"/>
          <p:cNvSpPr txBox="1"/>
          <p:nvPr/>
        </p:nvSpPr>
        <p:spPr>
          <a:xfrm>
            <a:off x="6096000" y="5041900"/>
            <a:ext cx="8255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logo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24" name="TextBox 27"/>
          <p:cNvSpPr txBox="1"/>
          <p:nvPr/>
        </p:nvSpPr>
        <p:spPr>
          <a:xfrm>
            <a:off x="6934200" y="5041900"/>
            <a:ext cx="381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25" name="TextBox 28"/>
          <p:cNvSpPr txBox="1"/>
          <p:nvPr/>
        </p:nvSpPr>
        <p:spPr>
          <a:xfrm>
            <a:off x="7315200" y="50419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26" name="TextBox 29"/>
          <p:cNvSpPr txBox="1"/>
          <p:nvPr/>
        </p:nvSpPr>
        <p:spPr>
          <a:xfrm>
            <a:off x="762000" y="5816600"/>
            <a:ext cx="939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</a:t>
            </a:r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2.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27" name="TextBox 30"/>
          <p:cNvSpPr txBox="1"/>
          <p:nvPr/>
        </p:nvSpPr>
        <p:spPr>
          <a:xfrm>
            <a:off x="1701800" y="58166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28" name="TextBox 31"/>
          <p:cNvSpPr txBox="1"/>
          <p:nvPr/>
        </p:nvSpPr>
        <p:spPr>
          <a:xfrm>
            <a:off x="1803400" y="5816600"/>
            <a:ext cx="5715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时间轴：用于观察时间线以及编辑</a:t>
            </a:r>
            <a:endParaRPr lang="zh-CN" altLang="en-US" sz="30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29" name="TextBox 32"/>
          <p:cNvSpPr txBox="1"/>
          <p:nvPr/>
        </p:nvSpPr>
        <p:spPr>
          <a:xfrm>
            <a:off x="7531100" y="58166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30" name="TextBox 33"/>
          <p:cNvSpPr txBox="1"/>
          <p:nvPr/>
        </p:nvSpPr>
        <p:spPr>
          <a:xfrm>
            <a:off x="762000" y="6642100"/>
            <a:ext cx="10414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</a:t>
            </a:r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3.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31" name="TextBox 34"/>
          <p:cNvSpPr txBox="1"/>
          <p:nvPr/>
        </p:nvSpPr>
        <p:spPr>
          <a:xfrm>
            <a:off x="1803400" y="6642100"/>
            <a:ext cx="4953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视频窗口：用于观察视频情况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32" name="TextBox 35"/>
          <p:cNvSpPr txBox="1"/>
          <p:nvPr/>
        </p:nvSpPr>
        <p:spPr>
          <a:xfrm>
            <a:off x="6769100" y="6642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33" name="TextBox 36"/>
          <p:cNvSpPr txBox="1"/>
          <p:nvPr/>
        </p:nvSpPr>
        <p:spPr>
          <a:xfrm>
            <a:off x="762000" y="7467600"/>
            <a:ext cx="939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</a:t>
            </a:r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4.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34" name="TextBox 37"/>
          <p:cNvSpPr txBox="1"/>
          <p:nvPr/>
        </p:nvSpPr>
        <p:spPr>
          <a:xfrm>
            <a:off x="1701800" y="7467600"/>
            <a:ext cx="6858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编辑窗口（效果方面）：用于处理视频及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35" name="TextBox 38"/>
          <p:cNvSpPr txBox="1"/>
          <p:nvPr/>
        </p:nvSpPr>
        <p:spPr>
          <a:xfrm>
            <a:off x="762000" y="8166100"/>
            <a:ext cx="1524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音频情况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36" name="TextBox 39"/>
          <p:cNvSpPr txBox="1"/>
          <p:nvPr/>
        </p:nvSpPr>
        <p:spPr>
          <a:xfrm>
            <a:off x="2286000" y="81661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4137" name="TextBox 40"/>
          <p:cNvSpPr txBox="1"/>
          <p:nvPr/>
        </p:nvSpPr>
        <p:spPr>
          <a:xfrm>
            <a:off x="762000" y="89408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6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7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8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9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582900" y="-63500"/>
            <a:ext cx="11684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30" name="图片 9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12204700" y="3289300"/>
            <a:ext cx="1130300" cy="516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31" name="TextBox 10"/>
          <p:cNvSpPr txBox="1"/>
          <p:nvPr/>
        </p:nvSpPr>
        <p:spPr>
          <a:xfrm>
            <a:off x="1104900" y="723900"/>
            <a:ext cx="736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3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63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32" name="TextBox 11"/>
          <p:cNvSpPr txBox="1"/>
          <p:nvPr/>
        </p:nvSpPr>
        <p:spPr>
          <a:xfrm>
            <a:off x="8547100" y="723900"/>
            <a:ext cx="250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的介绍</a:t>
            </a:r>
            <a:endParaRPr lang="zh-CN" altLang="en-US" sz="63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33" name="TextBox 12"/>
          <p:cNvSpPr txBox="1"/>
          <p:nvPr/>
        </p:nvSpPr>
        <p:spPr>
          <a:xfrm>
            <a:off x="11125200" y="723900"/>
            <a:ext cx="215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63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4" name="TextBox 13"/>
          <p:cNvSpPr txBox="1"/>
          <p:nvPr/>
        </p:nvSpPr>
        <p:spPr>
          <a:xfrm>
            <a:off x="1409700" y="27559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100">
                <a:solidFill>
                  <a:srgbClr val="89D0D5"/>
                </a:solidFill>
                <a:latin typeface="Wingdings 3" panose="05040102010807070707" pitchFamily="18" charset="2"/>
                <a:ea typeface="宋体" panose="02010600030101010101" pitchFamily="2" charset="-122"/>
              </a:rPr>
              <a:t>?</a:t>
            </a:r>
            <a:endParaRPr lang="zh-CN" altLang="en-US" sz="3100">
              <a:solidFill>
                <a:srgbClr val="89D0D5"/>
              </a:solidFill>
              <a:latin typeface="Wingdings 3" panose="05040102010807070707" pitchFamily="18" charset="2"/>
              <a:ea typeface="宋体" panose="02010600030101010101" pitchFamily="2" charset="-122"/>
            </a:endParaRPr>
          </a:p>
        </p:txBody>
      </p:sp>
      <p:sp>
        <p:nvSpPr>
          <p:cNvPr id="5135" name="TextBox 14"/>
          <p:cNvSpPr txBox="1"/>
          <p:nvPr/>
        </p:nvSpPr>
        <p:spPr>
          <a:xfrm>
            <a:off x="16002000" y="863600"/>
            <a:ext cx="431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4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36" name="TextBox 15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37" name="TextBox 16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38" name="TextBox 17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39" name="TextBox 18"/>
          <p:cNvSpPr txBox="1"/>
          <p:nvPr/>
        </p:nvSpPr>
        <p:spPr>
          <a:xfrm>
            <a:off x="1917700" y="2667000"/>
            <a:ext cx="495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40" name="TextBox 19"/>
          <p:cNvSpPr txBox="1"/>
          <p:nvPr/>
        </p:nvSpPr>
        <p:spPr>
          <a:xfrm>
            <a:off x="2476500" y="2667000"/>
            <a:ext cx="3822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界面的简单介绍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41" name="TextBox 20"/>
          <p:cNvSpPr txBox="1"/>
          <p:nvPr/>
        </p:nvSpPr>
        <p:spPr>
          <a:xfrm>
            <a:off x="6362700" y="2667000"/>
            <a:ext cx="127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900" b="1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42" name="TextBox 21"/>
          <p:cNvSpPr txBox="1"/>
          <p:nvPr/>
        </p:nvSpPr>
        <p:spPr>
          <a:xfrm>
            <a:off x="13741400" y="3022600"/>
            <a:ext cx="3086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选择工具（快捷键：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43" name="TextBox 22"/>
          <p:cNvSpPr txBox="1"/>
          <p:nvPr/>
        </p:nvSpPr>
        <p:spPr>
          <a:xfrm>
            <a:off x="16827500" y="3022600"/>
            <a:ext cx="228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7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V</a:t>
            </a:r>
            <a:endParaRPr lang="zh-CN" altLang="en-US" sz="27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44" name="TextBox 23"/>
          <p:cNvSpPr txBox="1"/>
          <p:nvPr/>
        </p:nvSpPr>
        <p:spPr>
          <a:xfrm>
            <a:off x="17068800" y="30226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45" name="TextBox 24"/>
          <p:cNvSpPr txBox="1"/>
          <p:nvPr/>
        </p:nvSpPr>
        <p:spPr>
          <a:xfrm>
            <a:off x="17411700" y="30226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46" name="TextBox 25"/>
          <p:cNvSpPr txBox="1"/>
          <p:nvPr/>
        </p:nvSpPr>
        <p:spPr>
          <a:xfrm>
            <a:off x="1409700" y="34798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    </a:t>
            </a:r>
            <a:endParaRPr lang="zh-CN" altLang="en-US" sz="3000">
              <a:solidFill>
                <a:srgbClr val="FFFF00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47" name="TextBox 26"/>
          <p:cNvSpPr txBox="1"/>
          <p:nvPr/>
        </p:nvSpPr>
        <p:spPr>
          <a:xfrm>
            <a:off x="1930400" y="3479800"/>
            <a:ext cx="317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5.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48" name="TextBox 27"/>
          <p:cNvSpPr txBox="1"/>
          <p:nvPr/>
        </p:nvSpPr>
        <p:spPr>
          <a:xfrm>
            <a:off x="2247900" y="3479800"/>
            <a:ext cx="6858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工具栏：主要用于编辑时间轴里的视频及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49" name="TextBox 28"/>
          <p:cNvSpPr txBox="1"/>
          <p:nvPr/>
        </p:nvSpPr>
        <p:spPr>
          <a:xfrm>
            <a:off x="1409700" y="4127500"/>
            <a:ext cx="7620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音频；目前我们暂时只需要知道这两个工具：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50" name="TextBox 29"/>
          <p:cNvSpPr txBox="1"/>
          <p:nvPr/>
        </p:nvSpPr>
        <p:spPr>
          <a:xfrm>
            <a:off x="9042400" y="41275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51" name="TextBox 30"/>
          <p:cNvSpPr txBox="1"/>
          <p:nvPr/>
        </p:nvSpPr>
        <p:spPr>
          <a:xfrm>
            <a:off x="1409700" y="48641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52" name="TextBox 31"/>
          <p:cNvSpPr txBox="1"/>
          <p:nvPr/>
        </p:nvSpPr>
        <p:spPr>
          <a:xfrm>
            <a:off x="1930400" y="48641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53" name="TextBox 32"/>
          <p:cNvSpPr txBox="1"/>
          <p:nvPr/>
        </p:nvSpPr>
        <p:spPr>
          <a:xfrm>
            <a:off x="2311400" y="4864100"/>
            <a:ext cx="203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1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54" name="TextBox 33"/>
          <p:cNvSpPr txBox="1"/>
          <p:nvPr/>
        </p:nvSpPr>
        <p:spPr>
          <a:xfrm>
            <a:off x="2527300" y="4864100"/>
            <a:ext cx="228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）剃刀工具（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55" name="TextBox 34"/>
          <p:cNvSpPr txBox="1"/>
          <p:nvPr/>
        </p:nvSpPr>
        <p:spPr>
          <a:xfrm>
            <a:off x="4813300" y="4864100"/>
            <a:ext cx="304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C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56" name="TextBox 35"/>
          <p:cNvSpPr txBox="1"/>
          <p:nvPr/>
        </p:nvSpPr>
        <p:spPr>
          <a:xfrm>
            <a:off x="5130800" y="4864100"/>
            <a:ext cx="3810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）：顾名思义，跟锋利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57" name="TextBox 36"/>
          <p:cNvSpPr txBox="1"/>
          <p:nvPr/>
        </p:nvSpPr>
        <p:spPr>
          <a:xfrm>
            <a:off x="1409700" y="5511800"/>
            <a:ext cx="7620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的刀片一样，不需要的内容可以用它进行选择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58" name="TextBox 37"/>
          <p:cNvSpPr txBox="1"/>
          <p:nvPr/>
        </p:nvSpPr>
        <p:spPr>
          <a:xfrm>
            <a:off x="1409700" y="6108700"/>
            <a:ext cx="1905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进行剪掉（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59" name="TextBox 38"/>
          <p:cNvSpPr txBox="1"/>
          <p:nvPr/>
        </p:nvSpPr>
        <p:spPr>
          <a:xfrm>
            <a:off x="3314700" y="6108700"/>
            <a:ext cx="5715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注：不需要或者作废的部分视频、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60" name="TextBox 39"/>
          <p:cNvSpPr txBox="1"/>
          <p:nvPr/>
        </p:nvSpPr>
        <p:spPr>
          <a:xfrm>
            <a:off x="1409700" y="6705600"/>
            <a:ext cx="7620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音频的时间范围用剃刀工具在发生时间前面和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61" name="TextBox 40"/>
          <p:cNvSpPr txBox="1"/>
          <p:nvPr/>
        </p:nvSpPr>
        <p:spPr>
          <a:xfrm>
            <a:off x="1409700" y="7289800"/>
            <a:ext cx="2286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后面点击选中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62" name="TextBox 41"/>
          <p:cNvSpPr txBox="1"/>
          <p:nvPr/>
        </p:nvSpPr>
        <p:spPr>
          <a:xfrm>
            <a:off x="3695700" y="7289800"/>
            <a:ext cx="762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）。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63" name="TextBox 42"/>
          <p:cNvSpPr txBox="1"/>
          <p:nvPr/>
        </p:nvSpPr>
        <p:spPr>
          <a:xfrm>
            <a:off x="4470400" y="72898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64" name="TextBox 43"/>
          <p:cNvSpPr txBox="1"/>
          <p:nvPr/>
        </p:nvSpPr>
        <p:spPr>
          <a:xfrm>
            <a:off x="1409700" y="80264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65" name="TextBox 44"/>
          <p:cNvSpPr txBox="1"/>
          <p:nvPr/>
        </p:nvSpPr>
        <p:spPr>
          <a:xfrm>
            <a:off x="1930400" y="80264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66" name="TextBox 45"/>
          <p:cNvSpPr txBox="1"/>
          <p:nvPr/>
        </p:nvSpPr>
        <p:spPr>
          <a:xfrm>
            <a:off x="2311400" y="8026400"/>
            <a:ext cx="203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2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67" name="TextBox 46"/>
          <p:cNvSpPr txBox="1"/>
          <p:nvPr/>
        </p:nvSpPr>
        <p:spPr>
          <a:xfrm>
            <a:off x="2527300" y="8026400"/>
            <a:ext cx="228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）选择工具（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68" name="TextBox 47"/>
          <p:cNvSpPr txBox="1"/>
          <p:nvPr/>
        </p:nvSpPr>
        <p:spPr>
          <a:xfrm>
            <a:off x="4813300" y="8026400"/>
            <a:ext cx="266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V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69" name="TextBox 48"/>
          <p:cNvSpPr txBox="1"/>
          <p:nvPr/>
        </p:nvSpPr>
        <p:spPr>
          <a:xfrm>
            <a:off x="5080000" y="8026400"/>
            <a:ext cx="419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）：跟鼠标的功能一致，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70" name="TextBox 49"/>
          <p:cNvSpPr txBox="1"/>
          <p:nvPr/>
        </p:nvSpPr>
        <p:spPr>
          <a:xfrm>
            <a:off x="13741400" y="5664200"/>
            <a:ext cx="3086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剃刀工具（快捷键：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71" name="TextBox 50"/>
          <p:cNvSpPr txBox="1"/>
          <p:nvPr/>
        </p:nvSpPr>
        <p:spPr>
          <a:xfrm>
            <a:off x="16827500" y="5664200"/>
            <a:ext cx="266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7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C</a:t>
            </a:r>
            <a:endParaRPr lang="zh-CN" altLang="en-US" sz="27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72" name="TextBox 51"/>
          <p:cNvSpPr txBox="1"/>
          <p:nvPr/>
        </p:nvSpPr>
        <p:spPr>
          <a:xfrm>
            <a:off x="17106900" y="56642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73" name="TextBox 52"/>
          <p:cNvSpPr txBox="1"/>
          <p:nvPr/>
        </p:nvSpPr>
        <p:spPr>
          <a:xfrm>
            <a:off x="17449800" y="56642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5174" name="TextBox 53"/>
          <p:cNvSpPr txBox="1"/>
          <p:nvPr/>
        </p:nvSpPr>
        <p:spPr>
          <a:xfrm>
            <a:off x="1409700" y="8674100"/>
            <a:ext cx="6858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点击选中那段不需要的视频及音频范围。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75" name="TextBox 54"/>
          <p:cNvSpPr txBox="1"/>
          <p:nvPr/>
        </p:nvSpPr>
        <p:spPr>
          <a:xfrm>
            <a:off x="8280400" y="86741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76" name="TextBox 55"/>
          <p:cNvSpPr txBox="1"/>
          <p:nvPr/>
        </p:nvSpPr>
        <p:spPr>
          <a:xfrm>
            <a:off x="1409700" y="93980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7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1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582900" y="-63500"/>
            <a:ext cx="11684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4" name="图片 9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11391900" y="3619500"/>
            <a:ext cx="3060700" cy="4864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5" name="图片 10" descr="act.png"/>
          <p:cNvPicPr/>
          <p:nvPr/>
        </p:nvPicPr>
        <p:blipFill>
          <a:blip r:embed="rId11"/>
          <a:stretch>
            <a:fillRect/>
          </a:stretch>
        </p:blipFill>
        <p:spPr>
          <a:xfrm>
            <a:off x="12369800" y="3429000"/>
            <a:ext cx="292100" cy="889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6" name="图片 11" descr="act.png"/>
          <p:cNvPicPr/>
          <p:nvPr/>
        </p:nvPicPr>
        <p:blipFill>
          <a:blip r:embed="rId12"/>
          <a:stretch>
            <a:fillRect/>
          </a:stretch>
        </p:blipFill>
        <p:spPr>
          <a:xfrm>
            <a:off x="12941300" y="4305300"/>
            <a:ext cx="1841500" cy="27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7" name="TextBox 12"/>
          <p:cNvSpPr txBox="1"/>
          <p:nvPr/>
        </p:nvSpPr>
        <p:spPr>
          <a:xfrm>
            <a:off x="1104900" y="723900"/>
            <a:ext cx="736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3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63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58" name="TextBox 13"/>
          <p:cNvSpPr txBox="1"/>
          <p:nvPr/>
        </p:nvSpPr>
        <p:spPr>
          <a:xfrm>
            <a:off x="8547100" y="723900"/>
            <a:ext cx="250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的介绍</a:t>
            </a:r>
            <a:endParaRPr lang="zh-CN" altLang="en-US" sz="63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59" name="TextBox 14"/>
          <p:cNvSpPr txBox="1"/>
          <p:nvPr/>
        </p:nvSpPr>
        <p:spPr>
          <a:xfrm>
            <a:off x="11125200" y="723900"/>
            <a:ext cx="215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63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60" name="TextBox 15"/>
          <p:cNvSpPr txBox="1"/>
          <p:nvPr/>
        </p:nvSpPr>
        <p:spPr>
          <a:xfrm>
            <a:off x="1346200" y="27559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100">
                <a:solidFill>
                  <a:srgbClr val="89D0D5"/>
                </a:solidFill>
                <a:latin typeface="Wingdings 3" panose="05040102010807070707" pitchFamily="18" charset="2"/>
                <a:ea typeface="宋体" panose="02010600030101010101" pitchFamily="2" charset="-122"/>
              </a:rPr>
              <a:t>?</a:t>
            </a:r>
            <a:endParaRPr lang="zh-CN" altLang="en-US" sz="3100">
              <a:solidFill>
                <a:srgbClr val="89D0D5"/>
              </a:solidFill>
              <a:latin typeface="Wingdings 3" panose="05040102010807070707" pitchFamily="18" charset="2"/>
              <a:ea typeface="宋体" panose="02010600030101010101" pitchFamily="2" charset="-122"/>
            </a:endParaRPr>
          </a:p>
        </p:txBody>
      </p:sp>
      <p:sp>
        <p:nvSpPr>
          <p:cNvPr id="6161" name="TextBox 16"/>
          <p:cNvSpPr txBox="1"/>
          <p:nvPr/>
        </p:nvSpPr>
        <p:spPr>
          <a:xfrm>
            <a:off x="16002000" y="863600"/>
            <a:ext cx="431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5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62" name="TextBox 17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63" name="TextBox 18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64" name="TextBox 19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65" name="TextBox 20"/>
          <p:cNvSpPr txBox="1"/>
          <p:nvPr/>
        </p:nvSpPr>
        <p:spPr>
          <a:xfrm>
            <a:off x="1854200" y="2667000"/>
            <a:ext cx="4381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主界面的简单介绍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66" name="TextBox 21"/>
          <p:cNvSpPr txBox="1"/>
          <p:nvPr/>
        </p:nvSpPr>
        <p:spPr>
          <a:xfrm>
            <a:off x="6299200" y="2667000"/>
            <a:ext cx="127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900" b="1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67" name="TextBox 22"/>
          <p:cNvSpPr txBox="1"/>
          <p:nvPr/>
        </p:nvSpPr>
        <p:spPr>
          <a:xfrm>
            <a:off x="12382500" y="3048000"/>
            <a:ext cx="2400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对齐（快捷键：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68" name="TextBox 23"/>
          <p:cNvSpPr txBox="1"/>
          <p:nvPr/>
        </p:nvSpPr>
        <p:spPr>
          <a:xfrm>
            <a:off x="14782800" y="3048000"/>
            <a:ext cx="165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7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S</a:t>
            </a:r>
            <a:endParaRPr lang="zh-CN" altLang="en-US" sz="27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69" name="TextBox 24"/>
          <p:cNvSpPr txBox="1"/>
          <p:nvPr/>
        </p:nvSpPr>
        <p:spPr>
          <a:xfrm>
            <a:off x="14960600" y="30480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70" name="TextBox 25"/>
          <p:cNvSpPr txBox="1"/>
          <p:nvPr/>
        </p:nvSpPr>
        <p:spPr>
          <a:xfrm>
            <a:off x="15303500" y="30480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71" name="TextBox 26"/>
          <p:cNvSpPr txBox="1"/>
          <p:nvPr/>
        </p:nvSpPr>
        <p:spPr>
          <a:xfrm>
            <a:off x="1346200" y="3492500"/>
            <a:ext cx="546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>
                <a:solidFill>
                  <a:srgbClr val="FFFF00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   </a:t>
            </a:r>
            <a:endParaRPr lang="zh-CN" altLang="en-US" sz="3900">
              <a:solidFill>
                <a:srgbClr val="FFFF00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72" name="TextBox 27"/>
          <p:cNvSpPr txBox="1"/>
          <p:nvPr/>
        </p:nvSpPr>
        <p:spPr>
          <a:xfrm>
            <a:off x="1892300" y="3581400"/>
            <a:ext cx="114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2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73" name="TextBox 28"/>
          <p:cNvSpPr txBox="1"/>
          <p:nvPr/>
        </p:nvSpPr>
        <p:spPr>
          <a:xfrm>
            <a:off x="2019300" y="35814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6.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74" name="TextBox 29"/>
          <p:cNvSpPr txBox="1"/>
          <p:nvPr/>
        </p:nvSpPr>
        <p:spPr>
          <a:xfrm>
            <a:off x="2362200" y="3581400"/>
            <a:ext cx="292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时间轴里的工具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75" name="TextBox 30"/>
          <p:cNvSpPr txBox="1"/>
          <p:nvPr/>
        </p:nvSpPr>
        <p:spPr>
          <a:xfrm>
            <a:off x="5283200" y="3581400"/>
            <a:ext cx="114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76" name="TextBox 31"/>
          <p:cNvSpPr txBox="1"/>
          <p:nvPr/>
        </p:nvSpPr>
        <p:spPr>
          <a:xfrm>
            <a:off x="5410200" y="3581400"/>
            <a:ext cx="3759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：暂时只需要应用到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77" name="TextBox 32"/>
          <p:cNvSpPr txBox="1"/>
          <p:nvPr/>
        </p:nvSpPr>
        <p:spPr>
          <a:xfrm>
            <a:off x="1346200" y="4318000"/>
            <a:ext cx="1663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目前两个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78" name="TextBox 33"/>
          <p:cNvSpPr txBox="1"/>
          <p:nvPr/>
        </p:nvSpPr>
        <p:spPr>
          <a:xfrm>
            <a:off x="3022600" y="4318000"/>
            <a:ext cx="114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79" name="TextBox 34"/>
          <p:cNvSpPr txBox="1"/>
          <p:nvPr/>
        </p:nvSpPr>
        <p:spPr>
          <a:xfrm>
            <a:off x="1346200" y="5105400"/>
            <a:ext cx="571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80" name="TextBox 35"/>
          <p:cNvSpPr txBox="1"/>
          <p:nvPr/>
        </p:nvSpPr>
        <p:spPr>
          <a:xfrm>
            <a:off x="1930400" y="5105400"/>
            <a:ext cx="4064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81" name="TextBox 36"/>
          <p:cNvSpPr txBox="1"/>
          <p:nvPr/>
        </p:nvSpPr>
        <p:spPr>
          <a:xfrm>
            <a:off x="2349500" y="5105400"/>
            <a:ext cx="228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1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82" name="TextBox 37"/>
          <p:cNvSpPr txBox="1"/>
          <p:nvPr/>
        </p:nvSpPr>
        <p:spPr>
          <a:xfrm>
            <a:off x="2578100" y="5105400"/>
            <a:ext cx="1663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）对齐（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83" name="TextBox 38"/>
          <p:cNvSpPr txBox="1"/>
          <p:nvPr/>
        </p:nvSpPr>
        <p:spPr>
          <a:xfrm>
            <a:off x="4254500" y="5105400"/>
            <a:ext cx="203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S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84" name="TextBox 39"/>
          <p:cNvSpPr txBox="1"/>
          <p:nvPr/>
        </p:nvSpPr>
        <p:spPr>
          <a:xfrm>
            <a:off x="4457700" y="5105400"/>
            <a:ext cx="45974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）：从它的按钮你就能看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85" name="TextBox 40"/>
          <p:cNvSpPr txBox="1"/>
          <p:nvPr/>
        </p:nvSpPr>
        <p:spPr>
          <a:xfrm>
            <a:off x="1346200" y="5816600"/>
            <a:ext cx="8369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出跟磁铁有关，此工具用于对齐视频与音频。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86" name="TextBox 41"/>
          <p:cNvSpPr txBox="1"/>
          <p:nvPr/>
        </p:nvSpPr>
        <p:spPr>
          <a:xfrm>
            <a:off x="9728200" y="5816600"/>
            <a:ext cx="114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87" name="TextBox 42"/>
          <p:cNvSpPr txBox="1"/>
          <p:nvPr/>
        </p:nvSpPr>
        <p:spPr>
          <a:xfrm>
            <a:off x="14579600" y="4216400"/>
            <a:ext cx="1714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链接选择项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88" name="TextBox 43"/>
          <p:cNvSpPr txBox="1"/>
          <p:nvPr/>
        </p:nvSpPr>
        <p:spPr>
          <a:xfrm>
            <a:off x="16294100" y="42164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89" name="TextBox 44"/>
          <p:cNvSpPr txBox="1"/>
          <p:nvPr/>
        </p:nvSpPr>
        <p:spPr>
          <a:xfrm>
            <a:off x="1346200" y="6604000"/>
            <a:ext cx="571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90" name="TextBox 45"/>
          <p:cNvSpPr txBox="1"/>
          <p:nvPr/>
        </p:nvSpPr>
        <p:spPr>
          <a:xfrm>
            <a:off x="1930400" y="6604000"/>
            <a:ext cx="4064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91" name="TextBox 46"/>
          <p:cNvSpPr txBox="1"/>
          <p:nvPr/>
        </p:nvSpPr>
        <p:spPr>
          <a:xfrm>
            <a:off x="2349500" y="6604000"/>
            <a:ext cx="228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2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92" name="TextBox 47"/>
          <p:cNvSpPr txBox="1"/>
          <p:nvPr/>
        </p:nvSpPr>
        <p:spPr>
          <a:xfrm>
            <a:off x="2578100" y="6604000"/>
            <a:ext cx="669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）链接选择项：在选择或剪辑视频同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93" name="TextBox 48"/>
          <p:cNvSpPr txBox="1"/>
          <p:nvPr/>
        </p:nvSpPr>
        <p:spPr>
          <a:xfrm>
            <a:off x="1346200" y="7315200"/>
            <a:ext cx="4178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时选择以及剪辑音频。</a:t>
            </a:r>
            <a:endParaRPr lang="zh-CN" altLang="en-US" sz="32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94" name="TextBox 49"/>
          <p:cNvSpPr txBox="1"/>
          <p:nvPr/>
        </p:nvSpPr>
        <p:spPr>
          <a:xfrm>
            <a:off x="5524500" y="7315200"/>
            <a:ext cx="114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95" name="TextBox 50"/>
          <p:cNvSpPr txBox="1"/>
          <p:nvPr/>
        </p:nvSpPr>
        <p:spPr>
          <a:xfrm>
            <a:off x="1346200" y="8102600"/>
            <a:ext cx="685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6196" name="TextBox 51"/>
          <p:cNvSpPr txBox="1"/>
          <p:nvPr/>
        </p:nvSpPr>
        <p:spPr>
          <a:xfrm>
            <a:off x="1346200" y="8940800"/>
            <a:ext cx="114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4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5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6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7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582900" y="-63500"/>
            <a:ext cx="11684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图片 9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9779000" y="5384800"/>
            <a:ext cx="8166100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图片 10" descr="act.png"/>
          <p:cNvPicPr/>
          <p:nvPr/>
        </p:nvPicPr>
        <p:blipFill>
          <a:blip r:embed="rId11"/>
          <a:stretch>
            <a:fillRect/>
          </a:stretch>
        </p:blipFill>
        <p:spPr>
          <a:xfrm>
            <a:off x="11315700" y="4508500"/>
            <a:ext cx="685800" cy="1028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图片 11" descr="act.png"/>
          <p:cNvPicPr/>
          <p:nvPr/>
        </p:nvPicPr>
        <p:blipFill>
          <a:blip r:embed="rId12"/>
          <a:stretch>
            <a:fillRect/>
          </a:stretch>
        </p:blipFill>
        <p:spPr>
          <a:xfrm>
            <a:off x="11645900" y="5588000"/>
            <a:ext cx="355600" cy="104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图片 12" descr="act.png"/>
          <p:cNvPicPr/>
          <p:nvPr/>
        </p:nvPicPr>
        <p:blipFill>
          <a:blip r:embed="rId13"/>
          <a:stretch>
            <a:fillRect/>
          </a:stretch>
        </p:blipFill>
        <p:spPr>
          <a:xfrm>
            <a:off x="13576300" y="5689600"/>
            <a:ext cx="2209800" cy="889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图片 13" descr="act.png"/>
          <p:cNvPicPr/>
          <p:nvPr/>
        </p:nvPicPr>
        <p:blipFill>
          <a:blip r:embed="rId14"/>
          <a:stretch>
            <a:fillRect/>
          </a:stretch>
        </p:blipFill>
        <p:spPr>
          <a:xfrm>
            <a:off x="9410700" y="4737100"/>
            <a:ext cx="1181100" cy="939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83" name="TextBox 14"/>
          <p:cNvSpPr txBox="1"/>
          <p:nvPr/>
        </p:nvSpPr>
        <p:spPr>
          <a:xfrm>
            <a:off x="1104900" y="723900"/>
            <a:ext cx="736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3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63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184" name="TextBox 15"/>
          <p:cNvSpPr txBox="1"/>
          <p:nvPr/>
        </p:nvSpPr>
        <p:spPr>
          <a:xfrm>
            <a:off x="8547100" y="723900"/>
            <a:ext cx="250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的介绍</a:t>
            </a:r>
            <a:endParaRPr lang="zh-CN" altLang="en-US" sz="63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85" name="TextBox 16"/>
          <p:cNvSpPr txBox="1"/>
          <p:nvPr/>
        </p:nvSpPr>
        <p:spPr>
          <a:xfrm>
            <a:off x="11125200" y="723900"/>
            <a:ext cx="215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63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86" name="TextBox 17"/>
          <p:cNvSpPr txBox="1"/>
          <p:nvPr/>
        </p:nvSpPr>
        <p:spPr>
          <a:xfrm>
            <a:off x="1346200" y="28702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100">
                <a:solidFill>
                  <a:srgbClr val="89D0D5"/>
                </a:solidFill>
                <a:latin typeface="Wingdings 3" panose="05040102010807070707" pitchFamily="18" charset="2"/>
                <a:ea typeface="宋体" panose="02010600030101010101" pitchFamily="2" charset="-122"/>
              </a:rPr>
              <a:t>?</a:t>
            </a:r>
            <a:endParaRPr lang="zh-CN" altLang="en-US" sz="3100">
              <a:solidFill>
                <a:srgbClr val="89D0D5"/>
              </a:solidFill>
              <a:latin typeface="Wingdings 3" panose="05040102010807070707" pitchFamily="18" charset="2"/>
              <a:ea typeface="宋体" panose="02010600030101010101" pitchFamily="2" charset="-122"/>
            </a:endParaRPr>
          </a:p>
        </p:txBody>
      </p:sp>
      <p:sp>
        <p:nvSpPr>
          <p:cNvPr id="7187" name="TextBox 18"/>
          <p:cNvSpPr txBox="1"/>
          <p:nvPr/>
        </p:nvSpPr>
        <p:spPr>
          <a:xfrm>
            <a:off x="16002000" y="863600"/>
            <a:ext cx="431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6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188" name="TextBox 19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189" name="TextBox 20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90" name="TextBox 21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191" name="TextBox 22"/>
          <p:cNvSpPr txBox="1"/>
          <p:nvPr/>
        </p:nvSpPr>
        <p:spPr>
          <a:xfrm>
            <a:off x="1854200" y="2781300"/>
            <a:ext cx="4381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主界面的简单介绍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92" name="TextBox 23"/>
          <p:cNvSpPr txBox="1"/>
          <p:nvPr/>
        </p:nvSpPr>
        <p:spPr>
          <a:xfrm>
            <a:off x="6299200" y="2781300"/>
            <a:ext cx="127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900" b="1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93" name="TextBox 24"/>
          <p:cNvSpPr txBox="1"/>
          <p:nvPr/>
        </p:nvSpPr>
        <p:spPr>
          <a:xfrm>
            <a:off x="9118600" y="3924300"/>
            <a:ext cx="685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标记</a:t>
            </a:r>
            <a:endParaRPr lang="zh-CN" altLang="en-US" sz="27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94" name="TextBox 25"/>
          <p:cNvSpPr txBox="1"/>
          <p:nvPr/>
        </p:nvSpPr>
        <p:spPr>
          <a:xfrm>
            <a:off x="9804400" y="39243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195" name="TextBox 26"/>
          <p:cNvSpPr txBox="1"/>
          <p:nvPr/>
        </p:nvSpPr>
        <p:spPr>
          <a:xfrm>
            <a:off x="8267700" y="4343400"/>
            <a:ext cx="1714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（快捷键：</a:t>
            </a:r>
            <a:endParaRPr lang="zh-CN" altLang="en-US" sz="27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96" name="TextBox 27"/>
          <p:cNvSpPr txBox="1"/>
          <p:nvPr/>
        </p:nvSpPr>
        <p:spPr>
          <a:xfrm>
            <a:off x="9982200" y="4343400"/>
            <a:ext cx="304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M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197" name="TextBox 28"/>
          <p:cNvSpPr txBox="1"/>
          <p:nvPr/>
        </p:nvSpPr>
        <p:spPr>
          <a:xfrm>
            <a:off x="10299700" y="43434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7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98" name="TextBox 29"/>
          <p:cNvSpPr txBox="1"/>
          <p:nvPr/>
        </p:nvSpPr>
        <p:spPr>
          <a:xfrm>
            <a:off x="10642600" y="43434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199" name="TextBox 30"/>
          <p:cNvSpPr txBox="1"/>
          <p:nvPr/>
        </p:nvSpPr>
        <p:spPr>
          <a:xfrm>
            <a:off x="11595100" y="3695700"/>
            <a:ext cx="685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入点</a:t>
            </a:r>
            <a:endParaRPr lang="zh-CN" altLang="en-US" sz="27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00" name="TextBox 31"/>
          <p:cNvSpPr txBox="1"/>
          <p:nvPr/>
        </p:nvSpPr>
        <p:spPr>
          <a:xfrm>
            <a:off x="12280900" y="36957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01" name="TextBox 32"/>
          <p:cNvSpPr txBox="1"/>
          <p:nvPr/>
        </p:nvSpPr>
        <p:spPr>
          <a:xfrm>
            <a:off x="10858500" y="4114800"/>
            <a:ext cx="1714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（快捷键：</a:t>
            </a:r>
            <a:endParaRPr lang="zh-CN" altLang="en-US" sz="27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02" name="TextBox 33"/>
          <p:cNvSpPr txBox="1"/>
          <p:nvPr/>
        </p:nvSpPr>
        <p:spPr>
          <a:xfrm>
            <a:off x="12573000" y="41148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I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03" name="TextBox 34"/>
          <p:cNvSpPr txBox="1"/>
          <p:nvPr/>
        </p:nvSpPr>
        <p:spPr>
          <a:xfrm>
            <a:off x="12661900" y="41148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7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04" name="TextBox 35"/>
          <p:cNvSpPr txBox="1"/>
          <p:nvPr/>
        </p:nvSpPr>
        <p:spPr>
          <a:xfrm>
            <a:off x="13004800" y="41148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05" name="TextBox 36"/>
          <p:cNvSpPr txBox="1"/>
          <p:nvPr/>
        </p:nvSpPr>
        <p:spPr>
          <a:xfrm>
            <a:off x="1346200" y="3683000"/>
            <a:ext cx="457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   </a:t>
            </a:r>
            <a:endParaRPr lang="zh-CN" altLang="en-US" sz="32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06" name="TextBox 37"/>
          <p:cNvSpPr txBox="1"/>
          <p:nvPr/>
        </p:nvSpPr>
        <p:spPr>
          <a:xfrm>
            <a:off x="1803400" y="37338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8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07" name="TextBox 38"/>
          <p:cNvSpPr txBox="1"/>
          <p:nvPr/>
        </p:nvSpPr>
        <p:spPr>
          <a:xfrm>
            <a:off x="1905000" y="3733800"/>
            <a:ext cx="2921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7.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08" name="TextBox 39"/>
          <p:cNvSpPr txBox="1"/>
          <p:nvPr/>
        </p:nvSpPr>
        <p:spPr>
          <a:xfrm>
            <a:off x="2209800" y="3733800"/>
            <a:ext cx="1435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视频窗口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09" name="TextBox 40"/>
          <p:cNvSpPr txBox="1"/>
          <p:nvPr/>
        </p:nvSpPr>
        <p:spPr>
          <a:xfrm>
            <a:off x="3657600" y="37338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10" name="TextBox 41"/>
          <p:cNvSpPr txBox="1"/>
          <p:nvPr/>
        </p:nvSpPr>
        <p:spPr>
          <a:xfrm>
            <a:off x="3759200" y="3733800"/>
            <a:ext cx="1079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的工具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11" name="TextBox 42"/>
          <p:cNvSpPr txBox="1"/>
          <p:nvPr/>
        </p:nvSpPr>
        <p:spPr>
          <a:xfrm>
            <a:off x="4838700" y="37338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12" name="TextBox 43"/>
          <p:cNvSpPr txBox="1"/>
          <p:nvPr/>
        </p:nvSpPr>
        <p:spPr>
          <a:xfrm>
            <a:off x="4940300" y="3733800"/>
            <a:ext cx="355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13" name="TextBox 44"/>
          <p:cNvSpPr txBox="1"/>
          <p:nvPr/>
        </p:nvSpPr>
        <p:spPr>
          <a:xfrm>
            <a:off x="5308600" y="37338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14" name="TextBox 45"/>
          <p:cNvSpPr txBox="1"/>
          <p:nvPr/>
        </p:nvSpPr>
        <p:spPr>
          <a:xfrm>
            <a:off x="1346200" y="4610100"/>
            <a:ext cx="495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15" name="TextBox 46"/>
          <p:cNvSpPr txBox="1"/>
          <p:nvPr/>
        </p:nvSpPr>
        <p:spPr>
          <a:xfrm>
            <a:off x="1841500" y="4610100"/>
            <a:ext cx="355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16" name="TextBox 47"/>
          <p:cNvSpPr txBox="1"/>
          <p:nvPr/>
        </p:nvSpPr>
        <p:spPr>
          <a:xfrm>
            <a:off x="2209800" y="4610100"/>
            <a:ext cx="190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1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17" name="TextBox 48"/>
          <p:cNvSpPr txBox="1"/>
          <p:nvPr/>
        </p:nvSpPr>
        <p:spPr>
          <a:xfrm>
            <a:off x="2400300" y="4610100"/>
            <a:ext cx="3238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）播放（空格键）；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18" name="TextBox 49"/>
          <p:cNvSpPr txBox="1"/>
          <p:nvPr/>
        </p:nvSpPr>
        <p:spPr>
          <a:xfrm>
            <a:off x="5651500" y="46101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19" name="TextBox 50"/>
          <p:cNvSpPr txBox="1"/>
          <p:nvPr/>
        </p:nvSpPr>
        <p:spPr>
          <a:xfrm>
            <a:off x="1346200" y="5448300"/>
            <a:ext cx="495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20" name="TextBox 51"/>
          <p:cNvSpPr txBox="1"/>
          <p:nvPr/>
        </p:nvSpPr>
        <p:spPr>
          <a:xfrm>
            <a:off x="1854200" y="5448300"/>
            <a:ext cx="355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21" name="TextBox 52"/>
          <p:cNvSpPr txBox="1"/>
          <p:nvPr/>
        </p:nvSpPr>
        <p:spPr>
          <a:xfrm>
            <a:off x="2209800" y="5448300"/>
            <a:ext cx="190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2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22" name="TextBox 53"/>
          <p:cNvSpPr txBox="1"/>
          <p:nvPr/>
        </p:nvSpPr>
        <p:spPr>
          <a:xfrm>
            <a:off x="2413000" y="5448300"/>
            <a:ext cx="1435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）入点（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23" name="TextBox 54"/>
          <p:cNvSpPr txBox="1"/>
          <p:nvPr/>
        </p:nvSpPr>
        <p:spPr>
          <a:xfrm>
            <a:off x="3860800" y="54483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I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24" name="TextBox 55"/>
          <p:cNvSpPr txBox="1"/>
          <p:nvPr/>
        </p:nvSpPr>
        <p:spPr>
          <a:xfrm>
            <a:off x="3937000" y="5448300"/>
            <a:ext cx="5778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）：需要生成的视频的起始时间点；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25" name="TextBox 56"/>
          <p:cNvSpPr txBox="1"/>
          <p:nvPr/>
        </p:nvSpPr>
        <p:spPr>
          <a:xfrm>
            <a:off x="9728200" y="54483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26" name="TextBox 57"/>
          <p:cNvSpPr txBox="1"/>
          <p:nvPr/>
        </p:nvSpPr>
        <p:spPr>
          <a:xfrm>
            <a:off x="1346200" y="6286500"/>
            <a:ext cx="495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27" name="TextBox 58"/>
          <p:cNvSpPr txBox="1"/>
          <p:nvPr/>
        </p:nvSpPr>
        <p:spPr>
          <a:xfrm>
            <a:off x="1841500" y="6286500"/>
            <a:ext cx="355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28" name="TextBox 59"/>
          <p:cNvSpPr txBox="1"/>
          <p:nvPr/>
        </p:nvSpPr>
        <p:spPr>
          <a:xfrm>
            <a:off x="2209800" y="6286500"/>
            <a:ext cx="190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3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29" name="TextBox 60"/>
          <p:cNvSpPr txBox="1"/>
          <p:nvPr/>
        </p:nvSpPr>
        <p:spPr>
          <a:xfrm>
            <a:off x="2400300" y="6286500"/>
            <a:ext cx="1435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）出点（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30" name="TextBox 61"/>
          <p:cNvSpPr txBox="1"/>
          <p:nvPr/>
        </p:nvSpPr>
        <p:spPr>
          <a:xfrm>
            <a:off x="3848100" y="6286500"/>
            <a:ext cx="304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O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31" name="TextBox 62"/>
          <p:cNvSpPr txBox="1"/>
          <p:nvPr/>
        </p:nvSpPr>
        <p:spPr>
          <a:xfrm>
            <a:off x="4165600" y="6286500"/>
            <a:ext cx="5054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）：需要生成的视频的结束点。</a:t>
            </a:r>
            <a:endParaRPr lang="zh-CN" altLang="en-US" sz="28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32" name="TextBox 63"/>
          <p:cNvSpPr txBox="1"/>
          <p:nvPr/>
        </p:nvSpPr>
        <p:spPr>
          <a:xfrm>
            <a:off x="9220200" y="62865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33" name="TextBox 64"/>
          <p:cNvSpPr txBox="1"/>
          <p:nvPr/>
        </p:nvSpPr>
        <p:spPr>
          <a:xfrm>
            <a:off x="1346200" y="7137400"/>
            <a:ext cx="495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28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34" name="TextBox 65"/>
          <p:cNvSpPr txBox="1"/>
          <p:nvPr/>
        </p:nvSpPr>
        <p:spPr>
          <a:xfrm>
            <a:off x="10160000" y="6692900"/>
            <a:ext cx="2400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出点（快捷键：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35" name="TextBox 66"/>
          <p:cNvSpPr txBox="1"/>
          <p:nvPr/>
        </p:nvSpPr>
        <p:spPr>
          <a:xfrm>
            <a:off x="12560300" y="6692900"/>
            <a:ext cx="292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700">
                <a:solidFill>
                  <a:srgbClr val="F1F1F1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O</a:t>
            </a:r>
            <a:endParaRPr lang="zh-CN" altLang="en-US" sz="2700">
              <a:solidFill>
                <a:srgbClr val="F1F1F1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36" name="TextBox 67"/>
          <p:cNvSpPr txBox="1"/>
          <p:nvPr/>
        </p:nvSpPr>
        <p:spPr>
          <a:xfrm>
            <a:off x="12852400" y="66929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37" name="TextBox 68"/>
          <p:cNvSpPr txBox="1"/>
          <p:nvPr/>
        </p:nvSpPr>
        <p:spPr>
          <a:xfrm>
            <a:off x="13195300" y="66929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38" name="TextBox 69"/>
          <p:cNvSpPr txBox="1"/>
          <p:nvPr/>
        </p:nvSpPr>
        <p:spPr>
          <a:xfrm>
            <a:off x="13538200" y="6642100"/>
            <a:ext cx="377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播放（快捷键：空格键）</a:t>
            </a:r>
            <a:endParaRPr lang="zh-CN" altLang="en-US" sz="27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39" name="TextBox 70"/>
          <p:cNvSpPr txBox="1"/>
          <p:nvPr/>
        </p:nvSpPr>
        <p:spPr>
          <a:xfrm>
            <a:off x="17310100" y="66421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27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7240" name="TextBox 71"/>
          <p:cNvSpPr txBox="1"/>
          <p:nvPr/>
        </p:nvSpPr>
        <p:spPr>
          <a:xfrm>
            <a:off x="1346200" y="8001000"/>
            <a:ext cx="10414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   </a:t>
            </a:r>
            <a:endParaRPr lang="zh-CN" altLang="en-US" sz="32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1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582900" y="-63500"/>
            <a:ext cx="11684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2" name="图片 9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10769600" y="2628900"/>
            <a:ext cx="4597400" cy="640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03" name="TextBox 10"/>
          <p:cNvSpPr txBox="1"/>
          <p:nvPr/>
        </p:nvSpPr>
        <p:spPr>
          <a:xfrm>
            <a:off x="1104900" y="723900"/>
            <a:ext cx="736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3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63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04" name="TextBox 11"/>
          <p:cNvSpPr txBox="1"/>
          <p:nvPr/>
        </p:nvSpPr>
        <p:spPr>
          <a:xfrm>
            <a:off x="8547100" y="723900"/>
            <a:ext cx="250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的介绍</a:t>
            </a:r>
            <a:endParaRPr lang="zh-CN" altLang="en-US" sz="63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05" name="TextBox 12"/>
          <p:cNvSpPr txBox="1"/>
          <p:nvPr/>
        </p:nvSpPr>
        <p:spPr>
          <a:xfrm>
            <a:off x="11125200" y="723900"/>
            <a:ext cx="215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63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6" name="TextBox 13"/>
          <p:cNvSpPr txBox="1"/>
          <p:nvPr/>
        </p:nvSpPr>
        <p:spPr>
          <a:xfrm>
            <a:off x="1295400" y="28194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100">
                <a:solidFill>
                  <a:srgbClr val="89D0D5"/>
                </a:solidFill>
                <a:latin typeface="Wingdings 3" panose="05040102010807070707" pitchFamily="18" charset="2"/>
                <a:ea typeface="宋体" panose="02010600030101010101" pitchFamily="2" charset="-122"/>
              </a:rPr>
              <a:t>?</a:t>
            </a:r>
            <a:endParaRPr lang="zh-CN" altLang="en-US" sz="3100">
              <a:solidFill>
                <a:srgbClr val="89D0D5"/>
              </a:solidFill>
              <a:latin typeface="Wingdings 3" panose="05040102010807070707" pitchFamily="18" charset="2"/>
              <a:ea typeface="宋体" panose="02010600030101010101" pitchFamily="2" charset="-122"/>
            </a:endParaRPr>
          </a:p>
        </p:txBody>
      </p:sp>
      <p:sp>
        <p:nvSpPr>
          <p:cNvPr id="8207" name="TextBox 14"/>
          <p:cNvSpPr txBox="1"/>
          <p:nvPr/>
        </p:nvSpPr>
        <p:spPr>
          <a:xfrm>
            <a:off x="16002000" y="863600"/>
            <a:ext cx="431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7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08" name="TextBox 15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09" name="TextBox 16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10" name="TextBox 17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11" name="TextBox 18"/>
          <p:cNvSpPr txBox="1"/>
          <p:nvPr/>
        </p:nvSpPr>
        <p:spPr>
          <a:xfrm>
            <a:off x="1803400" y="2717800"/>
            <a:ext cx="4381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主界面的简单介绍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12" name="TextBox 19"/>
          <p:cNvSpPr txBox="1"/>
          <p:nvPr/>
        </p:nvSpPr>
        <p:spPr>
          <a:xfrm>
            <a:off x="6248400" y="2717800"/>
            <a:ext cx="127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900" b="1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3" name="TextBox 20"/>
          <p:cNvSpPr txBox="1"/>
          <p:nvPr/>
        </p:nvSpPr>
        <p:spPr>
          <a:xfrm>
            <a:off x="1295400" y="3594100"/>
            <a:ext cx="495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   </a:t>
            </a:r>
            <a:endParaRPr lang="zh-CN" altLang="en-US" sz="36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14" name="TextBox 21"/>
          <p:cNvSpPr txBox="1"/>
          <p:nvPr/>
        </p:nvSpPr>
        <p:spPr>
          <a:xfrm>
            <a:off x="1790700" y="36703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15" name="TextBox 22"/>
          <p:cNvSpPr txBox="1"/>
          <p:nvPr/>
        </p:nvSpPr>
        <p:spPr>
          <a:xfrm>
            <a:off x="1905000" y="3670300"/>
            <a:ext cx="317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8.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16" name="TextBox 23"/>
          <p:cNvSpPr txBox="1"/>
          <p:nvPr/>
        </p:nvSpPr>
        <p:spPr>
          <a:xfrm>
            <a:off x="2222500" y="3670300"/>
            <a:ext cx="152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编辑窗口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17" name="TextBox 24"/>
          <p:cNvSpPr txBox="1"/>
          <p:nvPr/>
        </p:nvSpPr>
        <p:spPr>
          <a:xfrm>
            <a:off x="3746500" y="36703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18" name="TextBox 25"/>
          <p:cNvSpPr txBox="1"/>
          <p:nvPr/>
        </p:nvSpPr>
        <p:spPr>
          <a:xfrm>
            <a:off x="3848100" y="3670300"/>
            <a:ext cx="1143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的工具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19" name="TextBox 26"/>
          <p:cNvSpPr txBox="1"/>
          <p:nvPr/>
        </p:nvSpPr>
        <p:spPr>
          <a:xfrm>
            <a:off x="4991100" y="36703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20" name="TextBox 27"/>
          <p:cNvSpPr txBox="1"/>
          <p:nvPr/>
        </p:nvSpPr>
        <p:spPr>
          <a:xfrm>
            <a:off x="5092700" y="36703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21" name="TextBox 28"/>
          <p:cNvSpPr txBox="1"/>
          <p:nvPr/>
        </p:nvSpPr>
        <p:spPr>
          <a:xfrm>
            <a:off x="5473700" y="36703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22" name="TextBox 29"/>
          <p:cNvSpPr txBox="1"/>
          <p:nvPr/>
        </p:nvSpPr>
        <p:spPr>
          <a:xfrm>
            <a:off x="1295400" y="45339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23" name="TextBox 30"/>
          <p:cNvSpPr txBox="1"/>
          <p:nvPr/>
        </p:nvSpPr>
        <p:spPr>
          <a:xfrm>
            <a:off x="1816100" y="45339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24" name="TextBox 31"/>
          <p:cNvSpPr txBox="1"/>
          <p:nvPr/>
        </p:nvSpPr>
        <p:spPr>
          <a:xfrm>
            <a:off x="2197100" y="4533900"/>
            <a:ext cx="203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1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25" name="TextBox 32"/>
          <p:cNvSpPr txBox="1"/>
          <p:nvPr/>
        </p:nvSpPr>
        <p:spPr>
          <a:xfrm>
            <a:off x="2413000" y="4533900"/>
            <a:ext cx="1143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）效果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26" name="TextBox 33"/>
          <p:cNvSpPr txBox="1"/>
          <p:nvPr/>
        </p:nvSpPr>
        <p:spPr>
          <a:xfrm>
            <a:off x="3556000" y="45339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27" name="TextBox 34"/>
          <p:cNvSpPr txBox="1"/>
          <p:nvPr/>
        </p:nvSpPr>
        <p:spPr>
          <a:xfrm>
            <a:off x="1295400" y="53594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28" name="TextBox 35"/>
          <p:cNvSpPr txBox="1"/>
          <p:nvPr/>
        </p:nvSpPr>
        <p:spPr>
          <a:xfrm>
            <a:off x="1816100" y="5359400"/>
            <a:ext cx="7620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音频过渡：视频剪辑后音频可能如晴天霹雳般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29" name="TextBox 36"/>
          <p:cNvSpPr txBox="1"/>
          <p:nvPr/>
        </p:nvSpPr>
        <p:spPr>
          <a:xfrm>
            <a:off x="1295400" y="6057900"/>
            <a:ext cx="8382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出现，可用音频过渡里的指数淡化进行压低处理。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30" name="TextBox 37"/>
          <p:cNvSpPr txBox="1"/>
          <p:nvPr/>
        </p:nvSpPr>
        <p:spPr>
          <a:xfrm>
            <a:off x="9677400" y="60579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31" name="TextBox 38"/>
          <p:cNvSpPr txBox="1"/>
          <p:nvPr/>
        </p:nvSpPr>
        <p:spPr>
          <a:xfrm>
            <a:off x="1295400" y="68326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32" name="TextBox 39"/>
          <p:cNvSpPr txBox="1"/>
          <p:nvPr/>
        </p:nvSpPr>
        <p:spPr>
          <a:xfrm>
            <a:off x="1816100" y="6832600"/>
            <a:ext cx="7620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视频过渡：视频剪辑后视频如果当中人物如同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33" name="TextBox 40"/>
          <p:cNvSpPr txBox="1"/>
          <p:nvPr/>
        </p:nvSpPr>
        <p:spPr>
          <a:xfrm>
            <a:off x="1295400" y="7531100"/>
            <a:ext cx="8001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超人般从这头直接跳到了另一头时，可用视频过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34" name="TextBox 41"/>
          <p:cNvSpPr txBox="1"/>
          <p:nvPr/>
        </p:nvSpPr>
        <p:spPr>
          <a:xfrm>
            <a:off x="1295400" y="8166100"/>
            <a:ext cx="4953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渡中的交叉溶解进行缓和镜头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35" name="TextBox 42"/>
          <p:cNvSpPr txBox="1"/>
          <p:nvPr/>
        </p:nvSpPr>
        <p:spPr>
          <a:xfrm>
            <a:off x="6248400" y="81661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8236" name="TextBox 43"/>
          <p:cNvSpPr txBox="1"/>
          <p:nvPr/>
        </p:nvSpPr>
        <p:spPr>
          <a:xfrm>
            <a:off x="6350000" y="8166100"/>
            <a:ext cx="381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37" name="TextBox 44"/>
          <p:cNvSpPr txBox="1"/>
          <p:nvPr/>
        </p:nvSpPr>
        <p:spPr>
          <a:xfrm>
            <a:off x="6731000" y="8166100"/>
            <a:ext cx="7239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2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3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4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5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582900" y="-63500"/>
            <a:ext cx="11684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6" name="图片 9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10274300" y="2717800"/>
            <a:ext cx="6375400" cy="6311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7" name="TextBox 10"/>
          <p:cNvSpPr txBox="1"/>
          <p:nvPr/>
        </p:nvSpPr>
        <p:spPr>
          <a:xfrm>
            <a:off x="1104900" y="723900"/>
            <a:ext cx="736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3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63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28" name="TextBox 11"/>
          <p:cNvSpPr txBox="1"/>
          <p:nvPr/>
        </p:nvSpPr>
        <p:spPr>
          <a:xfrm>
            <a:off x="8547100" y="723900"/>
            <a:ext cx="250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的介绍</a:t>
            </a:r>
            <a:endParaRPr lang="zh-CN" altLang="en-US" sz="63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29" name="TextBox 12"/>
          <p:cNvSpPr txBox="1"/>
          <p:nvPr/>
        </p:nvSpPr>
        <p:spPr>
          <a:xfrm>
            <a:off x="11125200" y="723900"/>
            <a:ext cx="215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63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0" name="TextBox 13"/>
          <p:cNvSpPr txBox="1"/>
          <p:nvPr/>
        </p:nvSpPr>
        <p:spPr>
          <a:xfrm>
            <a:off x="1346200" y="26543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100">
                <a:solidFill>
                  <a:srgbClr val="89D0D5"/>
                </a:solidFill>
                <a:latin typeface="Wingdings 3" panose="05040102010807070707" pitchFamily="18" charset="2"/>
                <a:ea typeface="宋体" panose="02010600030101010101" pitchFamily="2" charset="-122"/>
              </a:rPr>
              <a:t>?</a:t>
            </a:r>
            <a:endParaRPr lang="zh-CN" altLang="en-US" sz="3100">
              <a:solidFill>
                <a:srgbClr val="89D0D5"/>
              </a:solidFill>
              <a:latin typeface="Wingdings 3" panose="05040102010807070707" pitchFamily="18" charset="2"/>
              <a:ea typeface="宋体" panose="02010600030101010101" pitchFamily="2" charset="-122"/>
            </a:endParaRPr>
          </a:p>
        </p:txBody>
      </p:sp>
      <p:sp>
        <p:nvSpPr>
          <p:cNvPr id="9231" name="TextBox 14"/>
          <p:cNvSpPr txBox="1"/>
          <p:nvPr/>
        </p:nvSpPr>
        <p:spPr>
          <a:xfrm>
            <a:off x="16002000" y="863600"/>
            <a:ext cx="431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8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32" name="TextBox 15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33" name="TextBox 16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34" name="TextBox 17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35" name="TextBox 18"/>
          <p:cNvSpPr txBox="1"/>
          <p:nvPr/>
        </p:nvSpPr>
        <p:spPr>
          <a:xfrm>
            <a:off x="1854200" y="2552700"/>
            <a:ext cx="4381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主界面的简单介绍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36" name="TextBox 19"/>
          <p:cNvSpPr txBox="1"/>
          <p:nvPr/>
        </p:nvSpPr>
        <p:spPr>
          <a:xfrm>
            <a:off x="6299200" y="2552700"/>
            <a:ext cx="127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900" b="1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7" name="TextBox 20"/>
          <p:cNvSpPr txBox="1"/>
          <p:nvPr/>
        </p:nvSpPr>
        <p:spPr>
          <a:xfrm>
            <a:off x="1346200" y="3390900"/>
            <a:ext cx="495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   </a:t>
            </a:r>
            <a:endParaRPr lang="zh-CN" altLang="en-US" sz="36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38" name="TextBox 21"/>
          <p:cNvSpPr txBox="1"/>
          <p:nvPr/>
        </p:nvSpPr>
        <p:spPr>
          <a:xfrm>
            <a:off x="1854200" y="346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39" name="TextBox 22"/>
          <p:cNvSpPr txBox="1"/>
          <p:nvPr/>
        </p:nvSpPr>
        <p:spPr>
          <a:xfrm>
            <a:off x="1955800" y="3467100"/>
            <a:ext cx="317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8.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40" name="TextBox 23"/>
          <p:cNvSpPr txBox="1"/>
          <p:nvPr/>
        </p:nvSpPr>
        <p:spPr>
          <a:xfrm>
            <a:off x="2273300" y="3467100"/>
            <a:ext cx="152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编辑窗口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41" name="TextBox 24"/>
          <p:cNvSpPr txBox="1"/>
          <p:nvPr/>
        </p:nvSpPr>
        <p:spPr>
          <a:xfrm>
            <a:off x="3797300" y="346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42" name="TextBox 25"/>
          <p:cNvSpPr txBox="1"/>
          <p:nvPr/>
        </p:nvSpPr>
        <p:spPr>
          <a:xfrm>
            <a:off x="3898900" y="3467100"/>
            <a:ext cx="1143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的工具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43" name="TextBox 26"/>
          <p:cNvSpPr txBox="1"/>
          <p:nvPr/>
        </p:nvSpPr>
        <p:spPr>
          <a:xfrm>
            <a:off x="5041900" y="346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44" name="TextBox 27"/>
          <p:cNvSpPr txBox="1"/>
          <p:nvPr/>
        </p:nvSpPr>
        <p:spPr>
          <a:xfrm>
            <a:off x="5143500" y="34671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45" name="TextBox 28"/>
          <p:cNvSpPr txBox="1"/>
          <p:nvPr/>
        </p:nvSpPr>
        <p:spPr>
          <a:xfrm>
            <a:off x="5524500" y="346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46" name="TextBox 29"/>
          <p:cNvSpPr txBox="1"/>
          <p:nvPr/>
        </p:nvSpPr>
        <p:spPr>
          <a:xfrm>
            <a:off x="1346200" y="42799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47" name="TextBox 30"/>
          <p:cNvSpPr txBox="1"/>
          <p:nvPr/>
        </p:nvSpPr>
        <p:spPr>
          <a:xfrm>
            <a:off x="1866900" y="42799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48" name="TextBox 31"/>
          <p:cNvSpPr txBox="1"/>
          <p:nvPr/>
        </p:nvSpPr>
        <p:spPr>
          <a:xfrm>
            <a:off x="2247900" y="4279900"/>
            <a:ext cx="203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2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49" name="TextBox 32"/>
          <p:cNvSpPr txBox="1"/>
          <p:nvPr/>
        </p:nvSpPr>
        <p:spPr>
          <a:xfrm>
            <a:off x="2463800" y="4279900"/>
            <a:ext cx="6858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）效果控件：用于调整视频在视频区域里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50" name="TextBox 33"/>
          <p:cNvSpPr txBox="1"/>
          <p:nvPr/>
        </p:nvSpPr>
        <p:spPr>
          <a:xfrm>
            <a:off x="1346200" y="4927600"/>
            <a:ext cx="1524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的问题。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51" name="TextBox 34"/>
          <p:cNvSpPr txBox="1"/>
          <p:nvPr/>
        </p:nvSpPr>
        <p:spPr>
          <a:xfrm>
            <a:off x="2870200" y="49276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52" name="TextBox 35"/>
          <p:cNvSpPr txBox="1"/>
          <p:nvPr/>
        </p:nvSpPr>
        <p:spPr>
          <a:xfrm>
            <a:off x="1346200" y="5664200"/>
            <a:ext cx="622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53" name="TextBox 36"/>
          <p:cNvSpPr txBox="1"/>
          <p:nvPr/>
        </p:nvSpPr>
        <p:spPr>
          <a:xfrm>
            <a:off x="1968500" y="5664200"/>
            <a:ext cx="7239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注：视频及图片文件在视频区域里出现了视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54" name="TextBox 37"/>
          <p:cNvSpPr txBox="1"/>
          <p:nvPr/>
        </p:nvSpPr>
        <p:spPr>
          <a:xfrm>
            <a:off x="1346200" y="6311900"/>
            <a:ext cx="7620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频图像变大或变小显示一部分图像或图像缩小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55" name="TextBox 38"/>
          <p:cNvSpPr txBox="1"/>
          <p:nvPr/>
        </p:nvSpPr>
        <p:spPr>
          <a:xfrm>
            <a:off x="1346200" y="6908800"/>
            <a:ext cx="7620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可以通过效果控件里的缩放和位置进行调整大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56" name="TextBox 39"/>
          <p:cNvSpPr txBox="1"/>
          <p:nvPr/>
        </p:nvSpPr>
        <p:spPr>
          <a:xfrm>
            <a:off x="1346200" y="7493000"/>
            <a:ext cx="2667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小和所在位置。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57" name="TextBox 40"/>
          <p:cNvSpPr txBox="1"/>
          <p:nvPr/>
        </p:nvSpPr>
        <p:spPr>
          <a:xfrm>
            <a:off x="4013200" y="74930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9258" name="TextBox 41"/>
          <p:cNvSpPr txBox="1"/>
          <p:nvPr/>
        </p:nvSpPr>
        <p:spPr>
          <a:xfrm>
            <a:off x="1346200" y="8229600"/>
            <a:ext cx="723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7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8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9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582900" y="-63500"/>
            <a:ext cx="11684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0" name="图片 9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10464800" y="2908300"/>
            <a:ext cx="4902200" cy="6311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1" name="图片 10" descr="act.png"/>
          <p:cNvPicPr/>
          <p:nvPr/>
        </p:nvPicPr>
        <p:blipFill>
          <a:blip r:embed="rId11"/>
          <a:stretch>
            <a:fillRect/>
          </a:stretch>
        </p:blipFill>
        <p:spPr>
          <a:xfrm>
            <a:off x="11391900" y="7645400"/>
            <a:ext cx="901700" cy="27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52" name="TextBox 11"/>
          <p:cNvSpPr txBox="1"/>
          <p:nvPr/>
        </p:nvSpPr>
        <p:spPr>
          <a:xfrm>
            <a:off x="1104900" y="723900"/>
            <a:ext cx="736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3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63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53" name="TextBox 12"/>
          <p:cNvSpPr txBox="1"/>
          <p:nvPr/>
        </p:nvSpPr>
        <p:spPr>
          <a:xfrm>
            <a:off x="8547100" y="723900"/>
            <a:ext cx="2501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的介绍</a:t>
            </a:r>
            <a:endParaRPr lang="zh-CN" altLang="en-US" sz="63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54" name="TextBox 13"/>
          <p:cNvSpPr txBox="1"/>
          <p:nvPr/>
        </p:nvSpPr>
        <p:spPr>
          <a:xfrm>
            <a:off x="11125200" y="723900"/>
            <a:ext cx="215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63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55" name="TextBox 14"/>
          <p:cNvSpPr txBox="1"/>
          <p:nvPr/>
        </p:nvSpPr>
        <p:spPr>
          <a:xfrm>
            <a:off x="1028700" y="25781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100">
                <a:solidFill>
                  <a:srgbClr val="89D0D5"/>
                </a:solidFill>
                <a:latin typeface="Wingdings 3" panose="05040102010807070707" pitchFamily="18" charset="2"/>
                <a:ea typeface="宋体" panose="02010600030101010101" pitchFamily="2" charset="-122"/>
              </a:rPr>
              <a:t>?</a:t>
            </a:r>
            <a:endParaRPr lang="zh-CN" altLang="en-US" sz="3100">
              <a:solidFill>
                <a:srgbClr val="89D0D5"/>
              </a:solidFill>
              <a:latin typeface="Wingdings 3" panose="05040102010807070707" pitchFamily="18" charset="2"/>
              <a:ea typeface="宋体" panose="02010600030101010101" pitchFamily="2" charset="-122"/>
            </a:endParaRPr>
          </a:p>
        </p:txBody>
      </p:sp>
      <p:sp>
        <p:nvSpPr>
          <p:cNvPr id="10256" name="TextBox 15"/>
          <p:cNvSpPr txBox="1"/>
          <p:nvPr/>
        </p:nvSpPr>
        <p:spPr>
          <a:xfrm>
            <a:off x="16002000" y="863600"/>
            <a:ext cx="431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9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57" name="TextBox 16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58" name="TextBox 17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59" name="TextBox 18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60" name="TextBox 19"/>
          <p:cNvSpPr txBox="1"/>
          <p:nvPr/>
        </p:nvSpPr>
        <p:spPr>
          <a:xfrm>
            <a:off x="1549400" y="2476500"/>
            <a:ext cx="4381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主界面的简单介绍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61" name="TextBox 20"/>
          <p:cNvSpPr txBox="1"/>
          <p:nvPr/>
        </p:nvSpPr>
        <p:spPr>
          <a:xfrm>
            <a:off x="5994400" y="2476500"/>
            <a:ext cx="127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3900" b="1">
              <a:solidFill>
                <a:srgbClr val="FFFFFF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62" name="TextBox 21"/>
          <p:cNvSpPr txBox="1"/>
          <p:nvPr/>
        </p:nvSpPr>
        <p:spPr>
          <a:xfrm>
            <a:off x="1028700" y="33655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    </a:t>
            </a:r>
            <a:endParaRPr lang="zh-CN" altLang="en-US" sz="30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63" name="TextBox 22"/>
          <p:cNvSpPr txBox="1"/>
          <p:nvPr/>
        </p:nvSpPr>
        <p:spPr>
          <a:xfrm>
            <a:off x="1549400" y="3365500"/>
            <a:ext cx="317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9.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64" name="TextBox 23"/>
          <p:cNvSpPr txBox="1"/>
          <p:nvPr/>
        </p:nvSpPr>
        <p:spPr>
          <a:xfrm>
            <a:off x="1866900" y="3365500"/>
            <a:ext cx="1143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任务栏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65" name="TextBox 24"/>
          <p:cNvSpPr txBox="1"/>
          <p:nvPr/>
        </p:nvSpPr>
        <p:spPr>
          <a:xfrm>
            <a:off x="3009900" y="33655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66" name="TextBox 25"/>
          <p:cNvSpPr txBox="1"/>
          <p:nvPr/>
        </p:nvSpPr>
        <p:spPr>
          <a:xfrm>
            <a:off x="1028700" y="4241800"/>
            <a:ext cx="723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67" name="TextBox 26"/>
          <p:cNvSpPr txBox="1"/>
          <p:nvPr/>
        </p:nvSpPr>
        <p:spPr>
          <a:xfrm>
            <a:off x="1765300" y="4241800"/>
            <a:ext cx="533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文件：我们暂时所需要了解的是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68" name="TextBox 27"/>
          <p:cNvSpPr txBox="1"/>
          <p:nvPr/>
        </p:nvSpPr>
        <p:spPr>
          <a:xfrm>
            <a:off x="7112000" y="42418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69" name="TextBox 28"/>
          <p:cNvSpPr txBox="1"/>
          <p:nvPr/>
        </p:nvSpPr>
        <p:spPr>
          <a:xfrm>
            <a:off x="1028700" y="5118100"/>
            <a:ext cx="723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70" name="TextBox 29"/>
          <p:cNvSpPr txBox="1"/>
          <p:nvPr/>
        </p:nvSpPr>
        <p:spPr>
          <a:xfrm>
            <a:off x="1765300" y="51181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71" name="TextBox 30"/>
          <p:cNvSpPr txBox="1"/>
          <p:nvPr/>
        </p:nvSpPr>
        <p:spPr>
          <a:xfrm>
            <a:off x="2146300" y="5118100"/>
            <a:ext cx="203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1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72" name="TextBox 31"/>
          <p:cNvSpPr txBox="1"/>
          <p:nvPr/>
        </p:nvSpPr>
        <p:spPr>
          <a:xfrm>
            <a:off x="2362200" y="51181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73" name="TextBox 32"/>
          <p:cNvSpPr txBox="1"/>
          <p:nvPr/>
        </p:nvSpPr>
        <p:spPr>
          <a:xfrm>
            <a:off x="2743200" y="5118100"/>
            <a:ext cx="1905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导入文件（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74" name="TextBox 33"/>
          <p:cNvSpPr txBox="1"/>
          <p:nvPr/>
        </p:nvSpPr>
        <p:spPr>
          <a:xfrm>
            <a:off x="4648200" y="5118100"/>
            <a:ext cx="939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Ctrl+I</a:t>
            </a:r>
            <a:endParaRPr lang="zh-CN" altLang="en-US" sz="30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75" name="TextBox 34"/>
          <p:cNvSpPr txBox="1"/>
          <p:nvPr/>
        </p:nvSpPr>
        <p:spPr>
          <a:xfrm>
            <a:off x="5600700" y="51181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76" name="TextBox 35"/>
          <p:cNvSpPr txBox="1"/>
          <p:nvPr/>
        </p:nvSpPr>
        <p:spPr>
          <a:xfrm>
            <a:off x="5981700" y="5118100"/>
            <a:ext cx="419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：项目里所需要用到的文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77" name="TextBox 36"/>
          <p:cNvSpPr txBox="1"/>
          <p:nvPr/>
        </p:nvSpPr>
        <p:spPr>
          <a:xfrm>
            <a:off x="1028700" y="5854700"/>
            <a:ext cx="4572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件可以点击导入或者快捷键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78" name="TextBox 37"/>
          <p:cNvSpPr txBox="1"/>
          <p:nvPr/>
        </p:nvSpPr>
        <p:spPr>
          <a:xfrm>
            <a:off x="5613400" y="5854700"/>
            <a:ext cx="9398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Ctrl+I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79" name="TextBox 38"/>
          <p:cNvSpPr txBox="1"/>
          <p:nvPr/>
        </p:nvSpPr>
        <p:spPr>
          <a:xfrm>
            <a:off x="6553200" y="5854700"/>
            <a:ext cx="1524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进行选择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80" name="TextBox 39"/>
          <p:cNvSpPr txBox="1"/>
          <p:nvPr/>
        </p:nvSpPr>
        <p:spPr>
          <a:xfrm>
            <a:off x="8077200" y="58547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81" name="TextBox 40"/>
          <p:cNvSpPr txBox="1"/>
          <p:nvPr/>
        </p:nvSpPr>
        <p:spPr>
          <a:xfrm>
            <a:off x="1028700" y="6680200"/>
            <a:ext cx="723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82" name="TextBox 41"/>
          <p:cNvSpPr txBox="1"/>
          <p:nvPr/>
        </p:nvSpPr>
        <p:spPr>
          <a:xfrm>
            <a:off x="1765300" y="66802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83" name="TextBox 42"/>
          <p:cNvSpPr txBox="1"/>
          <p:nvPr/>
        </p:nvSpPr>
        <p:spPr>
          <a:xfrm>
            <a:off x="2146300" y="6680200"/>
            <a:ext cx="203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2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84" name="TextBox 43"/>
          <p:cNvSpPr txBox="1"/>
          <p:nvPr/>
        </p:nvSpPr>
        <p:spPr>
          <a:xfrm>
            <a:off x="2362200" y="66802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85" name="TextBox 44"/>
          <p:cNvSpPr txBox="1"/>
          <p:nvPr/>
        </p:nvSpPr>
        <p:spPr>
          <a:xfrm>
            <a:off x="2743200" y="6680200"/>
            <a:ext cx="1905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保存记录（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86" name="TextBox 45"/>
          <p:cNvSpPr txBox="1"/>
          <p:nvPr/>
        </p:nvSpPr>
        <p:spPr>
          <a:xfrm>
            <a:off x="4648200" y="6680200"/>
            <a:ext cx="10414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FFF00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Ctrl+S</a:t>
            </a:r>
            <a:endParaRPr lang="zh-CN" altLang="en-US" sz="3000">
              <a:solidFill>
                <a:srgbClr val="FFFF00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87" name="TextBox 46"/>
          <p:cNvSpPr txBox="1"/>
          <p:nvPr/>
        </p:nvSpPr>
        <p:spPr>
          <a:xfrm>
            <a:off x="5702300" y="66802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88" name="TextBox 47"/>
          <p:cNvSpPr txBox="1"/>
          <p:nvPr/>
        </p:nvSpPr>
        <p:spPr>
          <a:xfrm>
            <a:off x="6083300" y="6680200"/>
            <a:ext cx="419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：保存每一步的所完成的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89" name="TextBox 48"/>
          <p:cNvSpPr txBox="1"/>
          <p:nvPr/>
        </p:nvSpPr>
        <p:spPr>
          <a:xfrm>
            <a:off x="1028700" y="7416800"/>
            <a:ext cx="762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步骤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90" name="TextBox 49"/>
          <p:cNvSpPr txBox="1"/>
          <p:nvPr/>
        </p:nvSpPr>
        <p:spPr>
          <a:xfrm>
            <a:off x="1790700" y="74168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91" name="TextBox 50"/>
          <p:cNvSpPr txBox="1"/>
          <p:nvPr/>
        </p:nvSpPr>
        <p:spPr>
          <a:xfrm>
            <a:off x="1028700" y="8242300"/>
            <a:ext cx="723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     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92" name="TextBox 51"/>
          <p:cNvSpPr txBox="1"/>
          <p:nvPr/>
        </p:nvSpPr>
        <p:spPr>
          <a:xfrm>
            <a:off x="1765300" y="82423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93" name="TextBox 52"/>
          <p:cNvSpPr txBox="1"/>
          <p:nvPr/>
        </p:nvSpPr>
        <p:spPr>
          <a:xfrm>
            <a:off x="2146300" y="8242300"/>
            <a:ext cx="203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3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94" name="TextBox 53"/>
          <p:cNvSpPr txBox="1"/>
          <p:nvPr/>
        </p:nvSpPr>
        <p:spPr>
          <a:xfrm>
            <a:off x="2362200" y="82423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95" name="TextBox 54"/>
          <p:cNvSpPr txBox="1"/>
          <p:nvPr/>
        </p:nvSpPr>
        <p:spPr>
          <a:xfrm>
            <a:off x="2743200" y="8242300"/>
            <a:ext cx="1905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导出媒体（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96" name="TextBox 55"/>
          <p:cNvSpPr txBox="1"/>
          <p:nvPr/>
        </p:nvSpPr>
        <p:spPr>
          <a:xfrm>
            <a:off x="4648200" y="8242300"/>
            <a:ext cx="1206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Ctrl+M</a:t>
            </a:r>
            <a:endParaRPr lang="zh-CN" altLang="en-US" sz="30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297" name="TextBox 56"/>
          <p:cNvSpPr txBox="1"/>
          <p:nvPr/>
        </p:nvSpPr>
        <p:spPr>
          <a:xfrm>
            <a:off x="5867400" y="8242300"/>
            <a:ext cx="381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98" name="TextBox 57"/>
          <p:cNvSpPr txBox="1"/>
          <p:nvPr/>
        </p:nvSpPr>
        <p:spPr>
          <a:xfrm>
            <a:off x="6248400" y="8242300"/>
            <a:ext cx="3810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：这里也就是视频剪辑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99" name="TextBox 58"/>
          <p:cNvSpPr txBox="1"/>
          <p:nvPr/>
        </p:nvSpPr>
        <p:spPr>
          <a:xfrm>
            <a:off x="1028700" y="8991600"/>
            <a:ext cx="8382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完成的最后一个步骤，以你所需要的格式导出成品</a:t>
            </a:r>
            <a:endParaRPr lang="zh-CN" altLang="en-US" sz="3000">
              <a:solidFill>
                <a:srgbClr val="F1F1F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300" name="TextBox 59"/>
          <p:cNvSpPr txBox="1"/>
          <p:nvPr/>
        </p:nvSpPr>
        <p:spPr>
          <a:xfrm>
            <a:off x="9423400" y="89916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1F1F1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1F1F1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301" name="TextBox 60"/>
          <p:cNvSpPr txBox="1"/>
          <p:nvPr/>
        </p:nvSpPr>
        <p:spPr>
          <a:xfrm>
            <a:off x="12763500" y="7467600"/>
            <a:ext cx="7493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导出媒体</a:t>
            </a:r>
            <a:endParaRPr lang="zh-CN" altLang="en-US" sz="1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302" name="TextBox 61"/>
          <p:cNvSpPr txBox="1"/>
          <p:nvPr/>
        </p:nvSpPr>
        <p:spPr>
          <a:xfrm>
            <a:off x="13512800" y="7467600"/>
            <a:ext cx="50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00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400">
              <a:solidFill>
                <a:srgbClr val="0000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303" name="TextBox 62"/>
          <p:cNvSpPr txBox="1"/>
          <p:nvPr/>
        </p:nvSpPr>
        <p:spPr>
          <a:xfrm>
            <a:off x="12255500" y="7696200"/>
            <a:ext cx="9398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（快捷键：</a:t>
            </a:r>
            <a:endParaRPr lang="zh-CN" altLang="en-US" sz="1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304" name="TextBox 63"/>
          <p:cNvSpPr txBox="1"/>
          <p:nvPr/>
        </p:nvSpPr>
        <p:spPr>
          <a:xfrm>
            <a:off x="13208000" y="7696200"/>
            <a:ext cx="5969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400">
                <a:solidFill>
                  <a:srgbClr val="000000"/>
                </a:solidFill>
                <a:latin typeface="CenturyGothic"/>
                <a:ea typeface="宋体" panose="02010600030101010101" pitchFamily="2" charset="-122"/>
              </a:rPr>
              <a:t>Ctrl+M</a:t>
            </a:r>
            <a:endParaRPr lang="zh-CN" altLang="en-US" sz="1400">
              <a:solidFill>
                <a:srgbClr val="0000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0305" name="TextBox 64"/>
          <p:cNvSpPr txBox="1"/>
          <p:nvPr/>
        </p:nvSpPr>
        <p:spPr>
          <a:xfrm>
            <a:off x="13817600" y="7696200"/>
            <a:ext cx="177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1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306" name="TextBox 65"/>
          <p:cNvSpPr txBox="1"/>
          <p:nvPr/>
        </p:nvSpPr>
        <p:spPr>
          <a:xfrm>
            <a:off x="14008100" y="7696200"/>
            <a:ext cx="50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00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400">
              <a:solidFill>
                <a:srgbClr val="000000"/>
              </a:solidFill>
              <a:latin typeface="CenturyGothic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图片 1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7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7" name="图片 2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987800"/>
            <a:ext cx="6337300" cy="629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图片 3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318000"/>
            <a:ext cx="25654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图片 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3843000" y="3721100"/>
            <a:ext cx="23876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图片 5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11722100" y="0"/>
            <a:ext cx="29718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1" name="图片 6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700000" y="9207500"/>
            <a:ext cx="19304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2" name="图片 7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15341600" y="0"/>
            <a:ext cx="1689100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3" name="图片 8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5582900" y="-63500"/>
            <a:ext cx="11684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4" name="图片 9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1435100" y="4292600"/>
            <a:ext cx="5219700" cy="453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5" name="图片 10" descr="act.png"/>
          <p:cNvPicPr/>
          <p:nvPr/>
        </p:nvPicPr>
        <p:blipFill>
          <a:blip r:embed="rId11"/>
          <a:stretch>
            <a:fillRect/>
          </a:stretch>
        </p:blipFill>
        <p:spPr>
          <a:xfrm>
            <a:off x="10375900" y="4292600"/>
            <a:ext cx="5092700" cy="453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6" name="图片 11" descr="act.png"/>
          <p:cNvPicPr/>
          <p:nvPr/>
        </p:nvPicPr>
        <p:blipFill>
          <a:blip r:embed="rId12"/>
          <a:stretch>
            <a:fillRect/>
          </a:stretch>
        </p:blipFill>
        <p:spPr>
          <a:xfrm>
            <a:off x="6007100" y="6426200"/>
            <a:ext cx="4991100" cy="355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7" name="图片 12" descr="act.png"/>
          <p:cNvPicPr/>
          <p:nvPr/>
        </p:nvPicPr>
        <p:blipFill>
          <a:blip r:embed="rId13"/>
          <a:stretch>
            <a:fillRect/>
          </a:stretch>
        </p:blipFill>
        <p:spPr>
          <a:xfrm>
            <a:off x="6324600" y="6426200"/>
            <a:ext cx="4356100" cy="27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8" name="TextBox 13"/>
          <p:cNvSpPr txBox="1"/>
          <p:nvPr/>
        </p:nvSpPr>
        <p:spPr>
          <a:xfrm>
            <a:off x="1104900" y="723900"/>
            <a:ext cx="7366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3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63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1279" name="TextBox 14"/>
          <p:cNvSpPr txBox="1"/>
          <p:nvPr/>
        </p:nvSpPr>
        <p:spPr>
          <a:xfrm>
            <a:off x="8547100" y="723900"/>
            <a:ext cx="42164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的视频剪辑</a:t>
            </a:r>
            <a:endParaRPr lang="zh-CN" altLang="en-US" sz="6300">
              <a:solidFill>
                <a:srgbClr val="EBEBE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80" name="TextBox 15"/>
          <p:cNvSpPr txBox="1"/>
          <p:nvPr/>
        </p:nvSpPr>
        <p:spPr>
          <a:xfrm>
            <a:off x="12839700" y="723900"/>
            <a:ext cx="215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300">
                <a:solidFill>
                  <a:srgbClr val="EBEBEB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 </a:t>
            </a:r>
            <a:endParaRPr lang="zh-CN" altLang="en-US" sz="6300">
              <a:solidFill>
                <a:srgbClr val="EBEBEB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81" name="TextBox 16"/>
          <p:cNvSpPr txBox="1"/>
          <p:nvPr/>
        </p:nvSpPr>
        <p:spPr>
          <a:xfrm>
            <a:off x="1447800" y="3263900"/>
            <a:ext cx="34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100">
                <a:solidFill>
                  <a:srgbClr val="89D0D5"/>
                </a:solidFill>
                <a:latin typeface="Wingdings 3" panose="05040102010807070707" pitchFamily="18" charset="2"/>
                <a:ea typeface="宋体" panose="02010600030101010101" pitchFamily="2" charset="-122"/>
              </a:rPr>
              <a:t>?</a:t>
            </a:r>
            <a:endParaRPr lang="zh-CN" altLang="en-US" sz="3100">
              <a:solidFill>
                <a:srgbClr val="89D0D5"/>
              </a:solidFill>
              <a:latin typeface="Wingdings 3" panose="05040102010807070707" pitchFamily="18" charset="2"/>
              <a:ea typeface="宋体" panose="02010600030101010101" pitchFamily="2" charset="-122"/>
            </a:endParaRPr>
          </a:p>
        </p:txBody>
      </p:sp>
      <p:sp>
        <p:nvSpPr>
          <p:cNvPr id="11282" name="TextBox 17"/>
          <p:cNvSpPr txBox="1"/>
          <p:nvPr/>
        </p:nvSpPr>
        <p:spPr>
          <a:xfrm>
            <a:off x="15862300" y="863600"/>
            <a:ext cx="736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1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10 </a:t>
            </a:r>
            <a:endParaRPr lang="zh-CN" altLang="en-US" sz="41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1283" name="TextBox 18"/>
          <p:cNvSpPr txBox="1"/>
          <p:nvPr/>
        </p:nvSpPr>
        <p:spPr>
          <a:xfrm>
            <a:off x="16154400" y="2298700"/>
            <a:ext cx="254000" cy="923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ppt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1284" name="TextBox 19"/>
          <p:cNvSpPr txBox="1"/>
          <p:nvPr/>
        </p:nvSpPr>
        <p:spPr>
          <a:xfrm>
            <a:off x="16154400" y="2667000"/>
            <a:ext cx="254000" cy="6461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课件</a:t>
            </a:r>
            <a:endParaRPr lang="zh-CN" altLang="en-US" sz="16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85" name="TextBox 20"/>
          <p:cNvSpPr txBox="1"/>
          <p:nvPr/>
        </p:nvSpPr>
        <p:spPr>
          <a:xfrm>
            <a:off x="16154400" y="3086100"/>
            <a:ext cx="254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16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1286" name="TextBox 21"/>
          <p:cNvSpPr txBox="1"/>
          <p:nvPr/>
        </p:nvSpPr>
        <p:spPr>
          <a:xfrm>
            <a:off x="1955800" y="3175000"/>
            <a:ext cx="1600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第一步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87" name="TextBox 22"/>
          <p:cNvSpPr txBox="1"/>
          <p:nvPr/>
        </p:nvSpPr>
        <p:spPr>
          <a:xfrm>
            <a:off x="3619500" y="3175000"/>
            <a:ext cx="5207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  </a:t>
            </a:r>
            <a:endParaRPr lang="zh-CN" altLang="en-US" sz="3900" b="1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1288" name="TextBox 23"/>
          <p:cNvSpPr txBox="1"/>
          <p:nvPr/>
        </p:nvSpPr>
        <p:spPr>
          <a:xfrm>
            <a:off x="4203700" y="3175000"/>
            <a:ext cx="2717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双击桌面上</a:t>
            </a:r>
            <a:endParaRPr lang="zh-CN" altLang="en-US" sz="39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89" name="TextBox 24"/>
          <p:cNvSpPr txBox="1"/>
          <p:nvPr/>
        </p:nvSpPr>
        <p:spPr>
          <a:xfrm>
            <a:off x="6985000" y="3175000"/>
            <a:ext cx="48514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900" b="1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Adobe Premiere </a:t>
            </a:r>
            <a:endParaRPr lang="zh-CN" altLang="en-US" sz="3900" b="1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1290" name="TextBox 25"/>
          <p:cNvSpPr txBox="1"/>
          <p:nvPr/>
        </p:nvSpPr>
        <p:spPr>
          <a:xfrm>
            <a:off x="11899900" y="3175000"/>
            <a:ext cx="4953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endParaRPr lang="zh-CN" altLang="en-US" sz="3900" b="1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91" name="TextBox 26"/>
          <p:cNvSpPr txBox="1"/>
          <p:nvPr/>
        </p:nvSpPr>
        <p:spPr>
          <a:xfrm>
            <a:off x="12458700" y="3175000"/>
            <a:ext cx="482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900" b="1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Pr</a:t>
            </a:r>
            <a:endParaRPr lang="zh-CN" altLang="en-US" sz="3900" b="1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1292" name="TextBox 27"/>
          <p:cNvSpPr txBox="1"/>
          <p:nvPr/>
        </p:nvSpPr>
        <p:spPr>
          <a:xfrm>
            <a:off x="13004800" y="3175000"/>
            <a:ext cx="1600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）图标</a:t>
            </a:r>
            <a:endParaRPr lang="zh-CN" altLang="en-US" sz="3900" b="1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93" name="TextBox 28"/>
          <p:cNvSpPr txBox="1"/>
          <p:nvPr/>
        </p:nvSpPr>
        <p:spPr>
          <a:xfrm>
            <a:off x="14668500" y="3175000"/>
            <a:ext cx="1270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900" b="1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900" b="1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1294" name="TextBox 29"/>
          <p:cNvSpPr txBox="1"/>
          <p:nvPr/>
        </p:nvSpPr>
        <p:spPr>
          <a:xfrm>
            <a:off x="6502400" y="6032500"/>
            <a:ext cx="3810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由于电脑的配置问题。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95" name="TextBox 30"/>
          <p:cNvSpPr txBox="1"/>
          <p:nvPr/>
        </p:nvSpPr>
        <p:spPr>
          <a:xfrm>
            <a:off x="10312400" y="60325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FFF00"/>
              </a:solidFill>
              <a:latin typeface="CenturyGothic"/>
              <a:ea typeface="宋体" panose="02010600030101010101" pitchFamily="2" charset="-122"/>
            </a:endParaRPr>
          </a:p>
        </p:txBody>
      </p:sp>
      <p:sp>
        <p:nvSpPr>
          <p:cNvPr id="11296" name="TextBox 31"/>
          <p:cNvSpPr txBox="1"/>
          <p:nvPr/>
        </p:nvSpPr>
        <p:spPr>
          <a:xfrm>
            <a:off x="6502400" y="6718300"/>
            <a:ext cx="4191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一般可能会出现无响应，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97" name="TextBox 32"/>
          <p:cNvSpPr txBox="1"/>
          <p:nvPr/>
        </p:nvSpPr>
        <p:spPr>
          <a:xfrm>
            <a:off x="6502400" y="7404100"/>
            <a:ext cx="3810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需要结束进程，再第二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98" name="TextBox 33"/>
          <p:cNvSpPr txBox="1"/>
          <p:nvPr/>
        </p:nvSpPr>
        <p:spPr>
          <a:xfrm>
            <a:off x="6502400" y="8089900"/>
            <a:ext cx="22860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次重新打开。</a:t>
            </a:r>
            <a:endParaRPr lang="zh-CN" altLang="en-US" sz="300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99" name="TextBox 34"/>
          <p:cNvSpPr txBox="1"/>
          <p:nvPr/>
        </p:nvSpPr>
        <p:spPr>
          <a:xfrm>
            <a:off x="8788400" y="8089900"/>
            <a:ext cx="101600" cy="3810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>
                <a:solidFill>
                  <a:srgbClr val="FFFFFF"/>
                </a:solidFill>
                <a:latin typeface="CenturyGothic"/>
                <a:ea typeface="宋体" panose="02010600030101010101" pitchFamily="2" charset="-122"/>
              </a:rPr>
              <a:t> </a:t>
            </a:r>
            <a:endParaRPr lang="zh-CN" altLang="en-US" sz="3000">
              <a:solidFill>
                <a:srgbClr val="FFFFFF"/>
              </a:solidFill>
              <a:latin typeface="CenturyGothic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7018000" cy="9017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https://d.book118.com/047146025111006036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宋体</vt:lpstr>
      <vt:lpstr>CenturyGothic</vt:lpstr>
      <vt:lpstr>Century Gothic</vt:lpstr>
      <vt:lpstr>Wingdings3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2024-09-11T13:40:53.910</cp:lastPrinted>
  <dcterms:created xsi:type="dcterms:W3CDTF">2024-09-11T05:40:53Z</dcterms:created>
  <dcterms:modified xsi:type="dcterms:W3CDTF">2024-09-11T05:40:55Z</dcterms:modified>
</cp:coreProperties>
</file>