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9C072-6EA5-47E6-82A8-1E3DAF1B6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0FE51-D875-4DFA-8A02-7A28CDE69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6F032-762E-4EE3-BA26-8D04F6E52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90530-7343-4FB6-A801-B22F6081C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40E98-2459-4D30-988F-25FE28685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8DC2A3-B743-44CA-80D9-5D95B72FC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731AFC-2684-4758-A514-91E084599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D55E6-6649-483C-98F1-D665D95F6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79549-2421-4AB8-AC3A-F8180E7A2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4F617-8163-4794-AED8-EAC3C9A74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FE4C4-1791-4067-87A8-7C95E69F4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5020003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949479" y="2005875"/>
            <a:ext cx="6303009" cy="1546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9730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酒店安全风险分析</a:t>
            </a:r>
            <a:r>
              <a:rPr sz="49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</a:t>
            </a:r>
            <a:endParaRPr lang="Microsoft YaHei" altLang="Microsoft YaHei" sz="4900"/>
          </a:p>
          <a:p>
            <a:pPr marL="2527928" algn="l" rtl="0" eaLnBrk="0">
              <a:lnSpc>
                <a:spcPts val="7063"/>
              </a:lnSpc>
            </a:pPr>
            <a:r>
              <a:rPr sz="49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60F0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4"/>
          <p:cNvSpPr/>
          <p:nvPr/>
        </p:nvSpPr>
        <p:spPr>
          <a:xfrm>
            <a:off x="6191231" y="1625477"/>
            <a:ext cx="3565525" cy="3715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2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安全现状概述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风险来源分析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风险监测与持续改进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1533326" y="1973141"/>
            <a:ext cx="4187190" cy="1834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47"/>
              </a:lnSpc>
            </a:pPr>
            <a:endParaRPr lang="Arial" altLang="Arial" sz="100"/>
          </a:p>
          <a:p>
            <a:pPr marL="142679" algn="l" rtl="0" eaLnBrk="0">
              <a:lnSpc>
                <a:spcPct val="66000"/>
              </a:lnSpc>
            </a:pPr>
            <a:r>
              <a:rPr sz="5700" spc="14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  <a:p>
            <a:pPr marL="12700" algn="l" rtl="0" eaLnBrk="0">
              <a:lnSpc>
                <a:spcPts val="9723"/>
              </a:lnSpc>
            </a:pPr>
            <a:r>
              <a:rPr sz="5700" spc="-1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7"/>
          <p:cNvSpPr/>
          <p:nvPr/>
        </p:nvSpPr>
        <p:spPr>
          <a:xfrm>
            <a:off x="3566016" y="1027052"/>
            <a:ext cx="5113020" cy="3493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84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10775"/>
              </a:lnSpc>
            </a:pPr>
            <a:endParaRPr lang="Arial" altLang="Arial" sz="100"/>
          </a:p>
          <a:p>
            <a:pPr marL="1990487" algn="l" rtl="0" eaLnBrk="0">
              <a:lnSpc>
                <a:spcPct val="90000"/>
              </a:lnSpc>
            </a:pPr>
            <a:r>
              <a:rPr sz="4500" spc="-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4500" spc="-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603339" y="779821"/>
            <a:ext cx="4981361" cy="5612928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322569" y="5590043"/>
            <a:ext cx="4023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75"/>
              </a:lnSpc>
            </a:pPr>
            <a:endParaRPr lang="Arial" altLang="Arial" sz="100"/>
          </a:p>
          <a:p>
            <a:pPr marL="13652" indent="-952" algn="l" rtl="0" eaLnBrk="0">
              <a:lnSpc>
                <a:spcPct val="106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酒店客人和员工的人身财产安全，维护酒店 </a:t>
            </a: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声誉和经营秩序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" name="textbox 11"/>
          <p:cNvSpPr/>
          <p:nvPr/>
        </p:nvSpPr>
        <p:spPr>
          <a:xfrm>
            <a:off x="1322760" y="3834994"/>
            <a:ext cx="4023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765"/>
              </a:lnSpc>
            </a:pPr>
            <a:endParaRPr lang="Arial" altLang="Arial" sz="100"/>
          </a:p>
          <a:p>
            <a:pPr marL="12700" indent="190" algn="l" rtl="0" eaLnBrk="0">
              <a:lnSpc>
                <a:spcPct val="106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针对性的风险防范措施，降低酒店安全事故 </a:t>
            </a:r>
            <a:r>
              <a:rPr sz="1500" spc="-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发生的概率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" name="textbox 12"/>
          <p:cNvSpPr/>
          <p:nvPr/>
        </p:nvSpPr>
        <p:spPr>
          <a:xfrm>
            <a:off x="1249782" y="380552"/>
            <a:ext cx="1886585" cy="435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6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目的和背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sp>
        <p:nvSpPr>
          <p:cNvPr id="13" name="textbox 13"/>
          <p:cNvSpPr/>
          <p:nvPr/>
        </p:nvSpPr>
        <p:spPr>
          <a:xfrm>
            <a:off x="1321998" y="2091004"/>
            <a:ext cx="3607434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6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分析酒店安全现状，识别潜在的安全</a:t>
            </a: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险。</a:t>
            </a:r>
            <a:endParaRPr lang="Microsoft YaHei" altLang="Microsoft YaHei" sz="15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218873" y="1354847"/>
            <a:ext cx="638766" cy="638766"/>
            <a:chExt cx="638766" cy="638766"/>
          </a:xfrm>
        </p:grpSpPr>
        <p:sp>
          <p:nvSpPr>
            <p:cNvPr id="14" name="path"/>
            <p:cNvSpPr/>
            <p:nvPr/>
          </p:nvSpPr>
          <p:spPr>
            <a:xfrm>
              <a:off x="0" y="0"/>
              <a:ext cx="638766" cy="638766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5"/>
                    <a:pt x="225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80" y="0"/>
                    <a:pt x="1005" y="225"/>
                    <a:pt x="1005" y="502"/>
                  </a:cubicBezTo>
                  <a:lnTo>
                    <a:pt x="1005" y="502"/>
                  </a:lnTo>
                  <a:cubicBezTo>
                    <a:pt x="1005" y="502"/>
                    <a:pt x="1005" y="502"/>
                    <a:pt x="1005" y="502"/>
                  </a:cubicBezTo>
                  <a:lnTo>
                    <a:pt x="1005" y="502"/>
                  </a:lnTo>
                  <a:lnTo>
                    <a:pt x="1005" y="502"/>
                  </a:lnTo>
                  <a:lnTo>
                    <a:pt x="1005" y="502"/>
                  </a:lnTo>
                  <a:cubicBezTo>
                    <a:pt x="1005" y="780"/>
                    <a:pt x="780" y="1005"/>
                    <a:pt x="502" y="1005"/>
                  </a:cubicBezTo>
                  <a:lnTo>
                    <a:pt x="502" y="1005"/>
                  </a:lnTo>
                  <a:lnTo>
                    <a:pt x="502" y="1005"/>
                  </a:lnTo>
                  <a:lnTo>
                    <a:pt x="502" y="1005"/>
                  </a:lnTo>
                  <a:cubicBezTo>
                    <a:pt x="225" y="1005"/>
                    <a:pt x="0" y="780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51009" y="140199"/>
              <a:ext cx="336748" cy="358368"/>
            </a:xfrm>
            <a:custGeom>
              <a:rect l="0" t="0" r="0" b="0"/>
              <a:pathLst>
                <a:path w="530" h="564">
                  <a:moveTo>
                    <a:pt x="519" y="457"/>
                  </a:moveTo>
                  <a:lnTo>
                    <a:pt x="519" y="491"/>
                  </a:lnTo>
                  <a:lnTo>
                    <a:pt x="10" y="491"/>
                  </a:lnTo>
                  <a:lnTo>
                    <a:pt x="10" y="457"/>
                  </a:lnTo>
                  <a:lnTo>
                    <a:pt x="10" y="457"/>
                  </a:lnTo>
                  <a:cubicBezTo>
                    <a:pt x="10" y="457"/>
                    <a:pt x="0" y="438"/>
                    <a:pt x="58" y="392"/>
                  </a:cubicBezTo>
                  <a:lnTo>
                    <a:pt x="58" y="392"/>
                  </a:lnTo>
                  <a:cubicBezTo>
                    <a:pt x="117" y="346"/>
                    <a:pt x="110" y="228"/>
                    <a:pt x="110" y="148"/>
                  </a:cubicBezTo>
                  <a:lnTo>
                    <a:pt x="110" y="148"/>
                  </a:lnTo>
                  <a:cubicBezTo>
                    <a:pt x="110" y="69"/>
                    <a:pt x="247" y="67"/>
                    <a:pt x="247" y="67"/>
                  </a:cubicBezTo>
                  <a:lnTo>
                    <a:pt x="247" y="67"/>
                  </a:lnTo>
                  <a:lnTo>
                    <a:pt x="252" y="67"/>
                  </a:lnTo>
                  <a:lnTo>
                    <a:pt x="252" y="67"/>
                  </a:lnTo>
                  <a:cubicBezTo>
                    <a:pt x="252" y="67"/>
                    <a:pt x="252" y="66"/>
                    <a:pt x="252" y="54"/>
                  </a:cubicBezTo>
                  <a:lnTo>
                    <a:pt x="252" y="54"/>
                  </a:lnTo>
                  <a:cubicBezTo>
                    <a:pt x="252" y="46"/>
                    <a:pt x="219" y="17"/>
                    <a:pt x="219" y="17"/>
                  </a:cubicBezTo>
                  <a:lnTo>
                    <a:pt x="219" y="17"/>
                  </a:lnTo>
                  <a:lnTo>
                    <a:pt x="218" y="0"/>
                  </a:lnTo>
                  <a:lnTo>
                    <a:pt x="311" y="0"/>
                  </a:lnTo>
                  <a:lnTo>
                    <a:pt x="310" y="18"/>
                  </a:lnTo>
                  <a:lnTo>
                    <a:pt x="310" y="18"/>
                  </a:lnTo>
                  <a:cubicBezTo>
                    <a:pt x="310" y="18"/>
                    <a:pt x="275" y="47"/>
                    <a:pt x="275" y="55"/>
                  </a:cubicBezTo>
                  <a:lnTo>
                    <a:pt x="275" y="55"/>
                  </a:lnTo>
                  <a:cubicBezTo>
                    <a:pt x="275" y="63"/>
                    <a:pt x="275" y="66"/>
                    <a:pt x="275" y="67"/>
                  </a:cubicBezTo>
                  <a:lnTo>
                    <a:pt x="275" y="67"/>
                  </a:lnTo>
                  <a:lnTo>
                    <a:pt x="282" y="67"/>
                  </a:lnTo>
                  <a:lnTo>
                    <a:pt x="282" y="67"/>
                  </a:lnTo>
                  <a:cubicBezTo>
                    <a:pt x="282" y="67"/>
                    <a:pt x="420" y="69"/>
                    <a:pt x="420" y="148"/>
                  </a:cubicBezTo>
                  <a:lnTo>
                    <a:pt x="420" y="148"/>
                  </a:lnTo>
                  <a:cubicBezTo>
                    <a:pt x="420" y="228"/>
                    <a:pt x="412" y="346"/>
                    <a:pt x="471" y="392"/>
                  </a:cubicBezTo>
                  <a:lnTo>
                    <a:pt x="471" y="392"/>
                  </a:lnTo>
                  <a:cubicBezTo>
                    <a:pt x="530" y="438"/>
                    <a:pt x="519" y="457"/>
                    <a:pt x="519" y="457"/>
                  </a:cubicBezTo>
                  <a:moveTo>
                    <a:pt x="323" y="509"/>
                  </a:moveTo>
                  <a:cubicBezTo>
                    <a:pt x="323" y="536"/>
                    <a:pt x="297" y="564"/>
                    <a:pt x="265" y="564"/>
                  </a:cubicBezTo>
                  <a:lnTo>
                    <a:pt x="265" y="564"/>
                  </a:lnTo>
                  <a:cubicBezTo>
                    <a:pt x="233" y="564"/>
                    <a:pt x="207" y="536"/>
                    <a:pt x="207" y="509"/>
                  </a:cubicBezTo>
                  <a:lnTo>
                    <a:pt x="207" y="509"/>
                  </a:lnTo>
                  <a:cubicBezTo>
                    <a:pt x="207" y="510"/>
                    <a:pt x="323" y="509"/>
                    <a:pt x="323" y="509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1218873" y="3134852"/>
            <a:ext cx="638766" cy="638766"/>
            <a:chExt cx="638766" cy="638766"/>
          </a:xfrm>
        </p:grpSpPr>
        <p:sp>
          <p:nvSpPr>
            <p:cNvPr id="16" name="path"/>
            <p:cNvSpPr/>
            <p:nvPr/>
          </p:nvSpPr>
          <p:spPr>
            <a:xfrm>
              <a:off x="0" y="0"/>
              <a:ext cx="638766" cy="638766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5"/>
                    <a:pt x="225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80" y="0"/>
                    <a:pt x="1005" y="225"/>
                    <a:pt x="1005" y="502"/>
                  </a:cubicBezTo>
                  <a:lnTo>
                    <a:pt x="1005" y="502"/>
                  </a:lnTo>
                  <a:cubicBezTo>
                    <a:pt x="1005" y="502"/>
                    <a:pt x="1005" y="502"/>
                    <a:pt x="1005" y="502"/>
                  </a:cubicBezTo>
                  <a:lnTo>
                    <a:pt x="1005" y="502"/>
                  </a:lnTo>
                  <a:lnTo>
                    <a:pt x="1005" y="502"/>
                  </a:lnTo>
                  <a:lnTo>
                    <a:pt x="1005" y="502"/>
                  </a:lnTo>
                  <a:cubicBezTo>
                    <a:pt x="1005" y="780"/>
                    <a:pt x="780" y="1005"/>
                    <a:pt x="502" y="1005"/>
                  </a:cubicBezTo>
                  <a:lnTo>
                    <a:pt x="502" y="1005"/>
                  </a:lnTo>
                  <a:lnTo>
                    <a:pt x="502" y="1005"/>
                  </a:lnTo>
                  <a:lnTo>
                    <a:pt x="502" y="1005"/>
                  </a:lnTo>
                  <a:cubicBezTo>
                    <a:pt x="225" y="1005"/>
                    <a:pt x="0" y="780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39641" y="139641"/>
              <a:ext cx="359485" cy="359485"/>
            </a:xfrm>
            <a:custGeom>
              <a:rect l="0" t="0" r="0" b="0"/>
              <a:pathLst>
                <a:path w="566" h="566">
                  <a:moveTo>
                    <a:pt x="198" y="481"/>
                  </a:moveTo>
                  <a:lnTo>
                    <a:pt x="56" y="481"/>
                  </a:lnTo>
                  <a:lnTo>
                    <a:pt x="56" y="481"/>
                  </a:lnTo>
                  <a:cubicBezTo>
                    <a:pt x="25" y="481"/>
                    <a:pt x="0" y="455"/>
                    <a:pt x="0" y="424"/>
                  </a:cubicBezTo>
                  <a:lnTo>
                    <a:pt x="0" y="424"/>
                  </a:lnTo>
                  <a:lnTo>
                    <a:pt x="0" y="424"/>
                  </a:lnTo>
                  <a:lnTo>
                    <a:pt x="0" y="56"/>
                  </a:lnTo>
                  <a:lnTo>
                    <a:pt x="0" y="56"/>
                  </a:lnTo>
                  <a:cubicBezTo>
                    <a:pt x="0" y="25"/>
                    <a:pt x="25" y="0"/>
                    <a:pt x="56" y="0"/>
                  </a:cubicBezTo>
                  <a:lnTo>
                    <a:pt x="56" y="0"/>
                  </a:lnTo>
                  <a:lnTo>
                    <a:pt x="509" y="0"/>
                  </a:lnTo>
                  <a:lnTo>
                    <a:pt x="509" y="0"/>
                  </a:lnTo>
                  <a:cubicBezTo>
                    <a:pt x="540" y="0"/>
                    <a:pt x="566" y="25"/>
                    <a:pt x="566" y="56"/>
                  </a:cubicBezTo>
                  <a:lnTo>
                    <a:pt x="566" y="56"/>
                  </a:lnTo>
                  <a:lnTo>
                    <a:pt x="566" y="56"/>
                  </a:lnTo>
                  <a:lnTo>
                    <a:pt x="566" y="424"/>
                  </a:lnTo>
                  <a:lnTo>
                    <a:pt x="566" y="424"/>
                  </a:lnTo>
                  <a:cubicBezTo>
                    <a:pt x="566" y="455"/>
                    <a:pt x="540" y="481"/>
                    <a:pt x="509" y="481"/>
                  </a:cubicBezTo>
                  <a:lnTo>
                    <a:pt x="509" y="481"/>
                  </a:lnTo>
                  <a:lnTo>
                    <a:pt x="509" y="481"/>
                  </a:lnTo>
                  <a:lnTo>
                    <a:pt x="367" y="481"/>
                  </a:lnTo>
                  <a:lnTo>
                    <a:pt x="481" y="537"/>
                  </a:lnTo>
                  <a:lnTo>
                    <a:pt x="481" y="566"/>
                  </a:lnTo>
                  <a:lnTo>
                    <a:pt x="84" y="566"/>
                  </a:lnTo>
                  <a:lnTo>
                    <a:pt x="84" y="537"/>
                  </a:lnTo>
                  <a:lnTo>
                    <a:pt x="198" y="481"/>
                  </a:lnTo>
                  <a:close/>
                  <a:moveTo>
                    <a:pt x="56" y="56"/>
                  </a:moveTo>
                  <a:lnTo>
                    <a:pt x="56" y="367"/>
                  </a:lnTo>
                  <a:lnTo>
                    <a:pt x="509" y="367"/>
                  </a:lnTo>
                  <a:lnTo>
                    <a:pt x="509" y="56"/>
                  </a:lnTo>
                  <a:lnTo>
                    <a:pt x="56" y="5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1218873" y="4878842"/>
            <a:ext cx="638766" cy="638766"/>
            <a:chExt cx="638766" cy="638766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638766" cy="638766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5"/>
                    <a:pt x="225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80" y="0"/>
                    <a:pt x="1005" y="225"/>
                    <a:pt x="1005" y="502"/>
                  </a:cubicBezTo>
                  <a:lnTo>
                    <a:pt x="1005" y="502"/>
                  </a:lnTo>
                  <a:cubicBezTo>
                    <a:pt x="1005" y="502"/>
                    <a:pt x="1005" y="502"/>
                    <a:pt x="1005" y="502"/>
                  </a:cubicBezTo>
                  <a:lnTo>
                    <a:pt x="1005" y="502"/>
                  </a:lnTo>
                  <a:lnTo>
                    <a:pt x="1005" y="502"/>
                  </a:lnTo>
                  <a:lnTo>
                    <a:pt x="1005" y="502"/>
                  </a:lnTo>
                  <a:cubicBezTo>
                    <a:pt x="1005" y="780"/>
                    <a:pt x="780" y="1005"/>
                    <a:pt x="502" y="1005"/>
                  </a:cubicBezTo>
                  <a:lnTo>
                    <a:pt x="502" y="1005"/>
                  </a:lnTo>
                  <a:cubicBezTo>
                    <a:pt x="225" y="1005"/>
                    <a:pt x="0" y="780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53805" y="158900"/>
              <a:ext cx="331157" cy="320968"/>
            </a:xfrm>
            <a:custGeom>
              <a:rect l="0" t="0" r="0" b="0"/>
              <a:pathLst>
                <a:path w="521" h="505">
                  <a:moveTo>
                    <a:pt x="0" y="151"/>
                  </a:moveTo>
                  <a:lnTo>
                    <a:pt x="260" y="0"/>
                  </a:lnTo>
                  <a:lnTo>
                    <a:pt x="521" y="151"/>
                  </a:lnTo>
                  <a:lnTo>
                    <a:pt x="521" y="202"/>
                  </a:lnTo>
                  <a:lnTo>
                    <a:pt x="0" y="202"/>
                  </a:lnTo>
                  <a:lnTo>
                    <a:pt x="0" y="151"/>
                  </a:lnTo>
                  <a:close/>
                  <a:moveTo>
                    <a:pt x="0" y="454"/>
                  </a:moveTo>
                  <a:lnTo>
                    <a:pt x="521" y="454"/>
                  </a:lnTo>
                  <a:lnTo>
                    <a:pt x="521" y="505"/>
                  </a:lnTo>
                  <a:lnTo>
                    <a:pt x="0" y="505"/>
                  </a:lnTo>
                  <a:lnTo>
                    <a:pt x="0" y="454"/>
                  </a:lnTo>
                  <a:close/>
                  <a:moveTo>
                    <a:pt x="52" y="404"/>
                  </a:moveTo>
                  <a:lnTo>
                    <a:pt x="469" y="404"/>
                  </a:lnTo>
                  <a:lnTo>
                    <a:pt x="469" y="454"/>
                  </a:lnTo>
                  <a:lnTo>
                    <a:pt x="52" y="454"/>
                  </a:lnTo>
                  <a:lnTo>
                    <a:pt x="52" y="404"/>
                  </a:lnTo>
                  <a:close/>
                  <a:moveTo>
                    <a:pt x="52" y="202"/>
                  </a:moveTo>
                  <a:lnTo>
                    <a:pt x="156" y="202"/>
                  </a:lnTo>
                  <a:lnTo>
                    <a:pt x="156" y="404"/>
                  </a:lnTo>
                  <a:lnTo>
                    <a:pt x="52" y="404"/>
                  </a:lnTo>
                  <a:lnTo>
                    <a:pt x="52" y="202"/>
                  </a:lnTo>
                  <a:close/>
                  <a:moveTo>
                    <a:pt x="208" y="202"/>
                  </a:moveTo>
                  <a:lnTo>
                    <a:pt x="312" y="202"/>
                  </a:lnTo>
                  <a:lnTo>
                    <a:pt x="312" y="404"/>
                  </a:lnTo>
                  <a:lnTo>
                    <a:pt x="208" y="404"/>
                  </a:lnTo>
                  <a:lnTo>
                    <a:pt x="208" y="202"/>
                  </a:lnTo>
                  <a:close/>
                  <a:moveTo>
                    <a:pt x="365" y="202"/>
                  </a:moveTo>
                  <a:lnTo>
                    <a:pt x="469" y="202"/>
                  </a:lnTo>
                  <a:lnTo>
                    <a:pt x="469" y="404"/>
                  </a:lnTo>
                  <a:lnTo>
                    <a:pt x="365" y="404"/>
                  </a:lnTo>
                  <a:lnTo>
                    <a:pt x="365" y="2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1" name="group 1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1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3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3" name="group 1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3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03088" y="1424900"/>
            <a:ext cx="3440500" cy="4346500"/>
            <a:chExt cx="3440500" cy="4346500"/>
          </a:xfrm>
        </p:grpSpPr>
        <p:grpSp>
          <p:nvGrpSpPr>
            <p:cNvPr id="18" name="group 18"/>
            <p:cNvGrpSpPr/>
            <p:nvPr/>
          </p:nvGrpSpPr>
          <p:grpSpPr>
            <a:xfrm rot="21600000">
              <a:off x="0" y="0"/>
              <a:ext cx="3195347" cy="4346500"/>
              <a:chExt cx="3195347" cy="4346500"/>
            </a:xfrm>
          </p:grpSpPr>
          <p:sp>
            <p:nvSpPr>
              <p:cNvPr id="41" name="path"/>
              <p:cNvSpPr/>
              <p:nvPr/>
            </p:nvSpPr>
            <p:spPr>
              <a:xfrm>
                <a:off x="0" y="0"/>
                <a:ext cx="2590124" cy="1506389"/>
              </a:xfrm>
              <a:custGeom>
                <a:rect l="0" t="0" r="0" b="0"/>
                <a:pathLst>
                  <a:path w="4078" h="2372">
                    <a:moveTo>
                      <a:pt x="0" y="395"/>
                    </a:moveTo>
                    <a:cubicBezTo>
                      <a:pt x="0" y="177"/>
                      <a:pt x="177" y="0"/>
                      <a:pt x="395" y="0"/>
                    </a:cubicBezTo>
                    <a:lnTo>
                      <a:pt x="395" y="0"/>
                    </a:lnTo>
                    <a:lnTo>
                      <a:pt x="3683" y="0"/>
                    </a:lnTo>
                    <a:lnTo>
                      <a:pt x="3683" y="0"/>
                    </a:lnTo>
                    <a:lnTo>
                      <a:pt x="3683" y="0"/>
                    </a:lnTo>
                    <a:cubicBezTo>
                      <a:pt x="3901" y="0"/>
                      <a:pt x="4078" y="177"/>
                      <a:pt x="4078" y="395"/>
                    </a:cubicBezTo>
                    <a:lnTo>
                      <a:pt x="4078" y="395"/>
                    </a:lnTo>
                    <a:cubicBezTo>
                      <a:pt x="4078" y="395"/>
                      <a:pt x="4078" y="395"/>
                      <a:pt x="4078" y="395"/>
                    </a:cubicBezTo>
                    <a:lnTo>
                      <a:pt x="4078" y="395"/>
                    </a:lnTo>
                    <a:lnTo>
                      <a:pt x="4078" y="1976"/>
                    </a:lnTo>
                    <a:lnTo>
                      <a:pt x="4078" y="1976"/>
                    </a:lnTo>
                    <a:lnTo>
                      <a:pt x="4078" y="1976"/>
                    </a:lnTo>
                    <a:cubicBezTo>
                      <a:pt x="4078" y="2195"/>
                      <a:pt x="3901" y="2372"/>
                      <a:pt x="3683" y="2372"/>
                    </a:cubicBezTo>
                    <a:lnTo>
                      <a:pt x="3683" y="2372"/>
                    </a:lnTo>
                    <a:lnTo>
                      <a:pt x="395" y="2372"/>
                    </a:lnTo>
                    <a:lnTo>
                      <a:pt x="395" y="2372"/>
                    </a:lnTo>
                    <a:lnTo>
                      <a:pt x="395" y="2372"/>
                    </a:lnTo>
                    <a:cubicBezTo>
                      <a:pt x="177" y="2372"/>
                      <a:pt x="0" y="2195"/>
                      <a:pt x="0" y="1976"/>
                    </a:cubicBez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C9B67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2" name="path"/>
              <p:cNvSpPr/>
              <p:nvPr/>
            </p:nvSpPr>
            <p:spPr>
              <a:xfrm>
                <a:off x="313929" y="1194148"/>
                <a:ext cx="2871893" cy="3142827"/>
              </a:xfrm>
              <a:custGeom>
                <a:rect l="0" t="0" r="0" b="0"/>
                <a:pathLst>
                  <a:path w="4522" h="4949">
                    <a:moveTo>
                      <a:pt x="0" y="753"/>
                    </a:moveTo>
                    <a:cubicBezTo>
                      <a:pt x="0" y="337"/>
                      <a:pt x="337" y="0"/>
                      <a:pt x="753" y="0"/>
                    </a:cubicBezTo>
                    <a:lnTo>
                      <a:pt x="753" y="0"/>
                    </a:lnTo>
                    <a:lnTo>
                      <a:pt x="3768" y="0"/>
                    </a:lnTo>
                    <a:lnTo>
                      <a:pt x="3768" y="0"/>
                    </a:lnTo>
                    <a:lnTo>
                      <a:pt x="3768" y="0"/>
                    </a:lnTo>
                    <a:cubicBezTo>
                      <a:pt x="4185" y="0"/>
                      <a:pt x="4522" y="337"/>
                      <a:pt x="4522" y="753"/>
                    </a:cubicBezTo>
                    <a:lnTo>
                      <a:pt x="4522" y="753"/>
                    </a:lnTo>
                    <a:cubicBezTo>
                      <a:pt x="4522" y="753"/>
                      <a:pt x="4522" y="753"/>
                      <a:pt x="4522" y="753"/>
                    </a:cubicBezTo>
                    <a:lnTo>
                      <a:pt x="4522" y="753"/>
                    </a:lnTo>
                    <a:lnTo>
                      <a:pt x="4522" y="4195"/>
                    </a:lnTo>
                    <a:lnTo>
                      <a:pt x="4522" y="4195"/>
                    </a:lnTo>
                    <a:lnTo>
                      <a:pt x="4522" y="4195"/>
                    </a:lnTo>
                    <a:cubicBezTo>
                      <a:pt x="4522" y="4611"/>
                      <a:pt x="4185" y="4949"/>
                      <a:pt x="3768" y="4949"/>
                    </a:cubicBezTo>
                    <a:lnTo>
                      <a:pt x="3768" y="4949"/>
                    </a:lnTo>
                    <a:lnTo>
                      <a:pt x="753" y="4949"/>
                    </a:lnTo>
                    <a:lnTo>
                      <a:pt x="753" y="4949"/>
                    </a:lnTo>
                    <a:lnTo>
                      <a:pt x="753" y="4949"/>
                    </a:lnTo>
                    <a:cubicBezTo>
                      <a:pt x="337" y="4949"/>
                      <a:pt x="0" y="4611"/>
                      <a:pt x="0" y="4195"/>
                    </a:cubicBezTo>
                    <a:lnTo>
                      <a:pt x="0" y="753"/>
                    </a:lnTo>
                    <a:close/>
                  </a:path>
                </a:pathLst>
              </a:custGeom>
              <a:solidFill>
                <a:srgbClr val="F4F0E5">
                  <a:alpha val="9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3" name="path"/>
              <p:cNvSpPr/>
              <p:nvPr/>
            </p:nvSpPr>
            <p:spPr>
              <a:xfrm>
                <a:off x="304404" y="1184623"/>
                <a:ext cx="2890943" cy="3161876"/>
              </a:xfrm>
              <a:custGeom>
                <a:rect l="0" t="0" r="0" b="0"/>
                <a:pathLst>
                  <a:path w="4552" h="4979">
                    <a:moveTo>
                      <a:pt x="15" y="768"/>
                    </a:moveTo>
                    <a:cubicBezTo>
                      <a:pt x="15" y="352"/>
                      <a:pt x="352" y="15"/>
                      <a:pt x="768" y="15"/>
                    </a:cubicBezTo>
                    <a:lnTo>
                      <a:pt x="768" y="15"/>
                    </a:lnTo>
                    <a:lnTo>
                      <a:pt x="3783" y="15"/>
                    </a:lnTo>
                    <a:lnTo>
                      <a:pt x="3783" y="15"/>
                    </a:lnTo>
                    <a:lnTo>
                      <a:pt x="3783" y="15"/>
                    </a:lnTo>
                    <a:cubicBezTo>
                      <a:pt x="4200" y="14"/>
                      <a:pt x="4537" y="352"/>
                      <a:pt x="4537" y="768"/>
                    </a:cubicBezTo>
                    <a:lnTo>
                      <a:pt x="4537" y="768"/>
                    </a:lnTo>
                    <a:cubicBezTo>
                      <a:pt x="4537" y="768"/>
                      <a:pt x="4537" y="768"/>
                      <a:pt x="4537" y="768"/>
                    </a:cubicBezTo>
                    <a:lnTo>
                      <a:pt x="4537" y="768"/>
                    </a:lnTo>
                    <a:lnTo>
                      <a:pt x="4537" y="4210"/>
                    </a:lnTo>
                    <a:lnTo>
                      <a:pt x="4537" y="4210"/>
                    </a:lnTo>
                    <a:lnTo>
                      <a:pt x="4537" y="4210"/>
                    </a:lnTo>
                    <a:cubicBezTo>
                      <a:pt x="4537" y="4626"/>
                      <a:pt x="4200" y="4964"/>
                      <a:pt x="3783" y="4964"/>
                    </a:cubicBezTo>
                    <a:lnTo>
                      <a:pt x="3783" y="4964"/>
                    </a:lnTo>
                    <a:lnTo>
                      <a:pt x="768" y="4964"/>
                    </a:lnTo>
                    <a:lnTo>
                      <a:pt x="768" y="4964"/>
                    </a:lnTo>
                    <a:lnTo>
                      <a:pt x="768" y="4964"/>
                    </a:lnTo>
                    <a:cubicBezTo>
                      <a:pt x="352" y="4964"/>
                      <a:pt x="15" y="4626"/>
                      <a:pt x="15" y="4210"/>
                    </a:cubicBezTo>
                    <a:lnTo>
                      <a:pt x="15" y="768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C9B67E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4" name="textbox 44"/>
            <p:cNvSpPr/>
            <p:nvPr/>
          </p:nvSpPr>
          <p:spPr>
            <a:xfrm>
              <a:off x="609757" y="534710"/>
              <a:ext cx="2252979" cy="20504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707"/>
                </a:lnSpc>
              </a:pPr>
              <a:endParaRPr lang="Arial" altLang="Arial" sz="100"/>
            </a:p>
            <a:p>
              <a:pPr marL="294209" algn="l" rtl="0" eaLnBrk="0">
                <a:lnSpc>
                  <a:spcPct val="86000"/>
                </a:lnSpc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57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marL="13386" algn="l" rtl="0" eaLnBrk="0">
                <a:lnSpc>
                  <a:spcPct val="94000"/>
                </a:lnSpc>
                <a:spcBef>
                  <a:spcPts val="391"/>
                </a:spcBef>
              </a:pPr>
              <a:r>
                <a:rPr sz="1300" spc="-3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报告重点关注酒店消</a:t>
              </a:r>
              <a:r>
                <a:rPr sz="1300" spc="-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</a:t>
              </a:r>
              <a:r>
                <a:rPr sz="1300" spc="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安全、</a:t>
              </a:r>
              <a:endParaRPr lang="Microsoft YaHei" altLang="Microsoft YaHei" sz="1300"/>
            </a:p>
            <a:p>
              <a:pPr marL="13557" algn="l" rtl="0" eaLnBrk="0">
                <a:lnSpc>
                  <a:spcPct val="94000"/>
                </a:lnSpc>
                <a:spcBef>
                  <a:spcPts val="964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治安安全、食品安全等核心</a:t>
              </a:r>
              <a:r>
                <a:rPr sz="1300" spc="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</a:t>
              </a:r>
              <a:endParaRPr lang="Microsoft YaHei" altLang="Microsoft YaHei" sz="1300"/>
            </a:p>
            <a:p>
              <a:pPr algn="l" rtl="0" eaLnBrk="0">
                <a:lnSpc>
                  <a:spcPct val="101000"/>
                </a:lnSpc>
              </a:pPr>
              <a:endParaRPr lang="Arial" altLang="Arial" sz="800"/>
            </a:p>
            <a:p>
              <a:pPr marL="12700" algn="l" rtl="0" eaLnBrk="0">
                <a:lnSpc>
                  <a:spcPts val="1436"/>
                </a:lnSpc>
                <a:spcBef>
                  <a:spcPts val="1"/>
                </a:spcBef>
              </a:pPr>
              <a:r>
                <a:rPr sz="1100" spc="-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域</a:t>
              </a:r>
              <a:r>
                <a:rPr sz="1100" spc="-1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100"/>
            </a:p>
          </p:txBody>
        </p:sp>
        <p:sp>
          <p:nvSpPr>
            <p:cNvPr id="45" name="path"/>
            <p:cNvSpPr/>
            <p:nvPr/>
          </p:nvSpPr>
          <p:spPr>
            <a:xfrm>
              <a:off x="2931145" y="359999"/>
              <a:ext cx="509354" cy="509354"/>
            </a:xfrm>
            <a:custGeom>
              <a:rect l="0" t="0" r="0" b="0"/>
              <a:pathLst>
                <a:path w="802" h="802">
                  <a:moveTo>
                    <a:pt x="802" y="401"/>
                  </a:moveTo>
                  <a:lnTo>
                    <a:pt x="401" y="0"/>
                  </a:lnTo>
                  <a:lnTo>
                    <a:pt x="401" y="200"/>
                  </a:lnTo>
                  <a:lnTo>
                    <a:pt x="0" y="200"/>
                  </a:lnTo>
                  <a:lnTo>
                    <a:pt x="0" y="601"/>
                  </a:lnTo>
                  <a:lnTo>
                    <a:pt x="401" y="601"/>
                  </a:lnTo>
                  <a:lnTo>
                    <a:pt x="401" y="802"/>
                  </a:lnTo>
                  <a:lnTo>
                    <a:pt x="802" y="401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904944" y="1398354"/>
            <a:ext cx="3339397" cy="4346500"/>
            <a:chExt cx="3339397" cy="4346500"/>
          </a:xfrm>
        </p:grpSpPr>
        <p:grpSp>
          <p:nvGrpSpPr>
            <p:cNvPr id="22" name="group 22"/>
            <p:cNvGrpSpPr/>
            <p:nvPr/>
          </p:nvGrpSpPr>
          <p:grpSpPr>
            <a:xfrm rot="21600000">
              <a:off x="0" y="0"/>
              <a:ext cx="3195347" cy="4346500"/>
              <a:chExt cx="3195347" cy="4346500"/>
            </a:xfrm>
          </p:grpSpPr>
          <p:sp>
            <p:nvSpPr>
              <p:cNvPr id="46" name="path"/>
              <p:cNvSpPr/>
              <p:nvPr/>
            </p:nvSpPr>
            <p:spPr>
              <a:xfrm>
                <a:off x="0" y="0"/>
                <a:ext cx="2590123" cy="1506389"/>
              </a:xfrm>
              <a:custGeom>
                <a:rect l="0" t="0" r="0" b="0"/>
                <a:pathLst>
                  <a:path w="4078" h="2372">
                    <a:moveTo>
                      <a:pt x="0" y="395"/>
                    </a:moveTo>
                    <a:cubicBezTo>
                      <a:pt x="0" y="177"/>
                      <a:pt x="177" y="0"/>
                      <a:pt x="395" y="0"/>
                    </a:cubicBezTo>
                    <a:lnTo>
                      <a:pt x="395" y="0"/>
                    </a:lnTo>
                    <a:lnTo>
                      <a:pt x="3683" y="0"/>
                    </a:lnTo>
                    <a:lnTo>
                      <a:pt x="3683" y="0"/>
                    </a:lnTo>
                    <a:lnTo>
                      <a:pt x="3683" y="0"/>
                    </a:lnTo>
                    <a:cubicBezTo>
                      <a:pt x="3901" y="0"/>
                      <a:pt x="4078" y="177"/>
                      <a:pt x="4078" y="395"/>
                    </a:cubicBezTo>
                    <a:lnTo>
                      <a:pt x="4078" y="395"/>
                    </a:lnTo>
                    <a:cubicBezTo>
                      <a:pt x="4078" y="395"/>
                      <a:pt x="4078" y="395"/>
                      <a:pt x="4078" y="395"/>
                    </a:cubicBezTo>
                    <a:lnTo>
                      <a:pt x="4078" y="395"/>
                    </a:lnTo>
                    <a:lnTo>
                      <a:pt x="4078" y="1976"/>
                    </a:lnTo>
                    <a:lnTo>
                      <a:pt x="4078" y="1976"/>
                    </a:lnTo>
                    <a:lnTo>
                      <a:pt x="4078" y="1976"/>
                    </a:lnTo>
                    <a:cubicBezTo>
                      <a:pt x="4078" y="2195"/>
                      <a:pt x="3901" y="2372"/>
                      <a:pt x="3683" y="2372"/>
                    </a:cubicBezTo>
                    <a:lnTo>
                      <a:pt x="3683" y="2372"/>
                    </a:lnTo>
                    <a:lnTo>
                      <a:pt x="395" y="2372"/>
                    </a:lnTo>
                    <a:lnTo>
                      <a:pt x="395" y="2372"/>
                    </a:lnTo>
                    <a:lnTo>
                      <a:pt x="395" y="2372"/>
                    </a:lnTo>
                    <a:cubicBezTo>
                      <a:pt x="177" y="2372"/>
                      <a:pt x="0" y="2195"/>
                      <a:pt x="0" y="1976"/>
                    </a:cubicBez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C2984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7" name="path"/>
              <p:cNvSpPr/>
              <p:nvPr/>
            </p:nvSpPr>
            <p:spPr>
              <a:xfrm>
                <a:off x="313928" y="1194147"/>
                <a:ext cx="2871893" cy="3142827"/>
              </a:xfrm>
              <a:custGeom>
                <a:rect l="0" t="0" r="0" b="0"/>
                <a:pathLst>
                  <a:path w="4522" h="4949">
                    <a:moveTo>
                      <a:pt x="0" y="753"/>
                    </a:moveTo>
                    <a:cubicBezTo>
                      <a:pt x="0" y="337"/>
                      <a:pt x="337" y="0"/>
                      <a:pt x="753" y="0"/>
                    </a:cubicBezTo>
                    <a:lnTo>
                      <a:pt x="753" y="0"/>
                    </a:lnTo>
                    <a:lnTo>
                      <a:pt x="3768" y="0"/>
                    </a:lnTo>
                    <a:lnTo>
                      <a:pt x="3768" y="0"/>
                    </a:lnTo>
                    <a:lnTo>
                      <a:pt x="3768" y="0"/>
                    </a:lnTo>
                    <a:cubicBezTo>
                      <a:pt x="4185" y="0"/>
                      <a:pt x="4522" y="337"/>
                      <a:pt x="4522" y="753"/>
                    </a:cubicBezTo>
                    <a:lnTo>
                      <a:pt x="4522" y="753"/>
                    </a:lnTo>
                    <a:cubicBezTo>
                      <a:pt x="4522" y="753"/>
                      <a:pt x="4522" y="753"/>
                      <a:pt x="4522" y="753"/>
                    </a:cubicBezTo>
                    <a:lnTo>
                      <a:pt x="4522" y="753"/>
                    </a:lnTo>
                    <a:lnTo>
                      <a:pt x="4522" y="4195"/>
                    </a:lnTo>
                    <a:lnTo>
                      <a:pt x="4522" y="4195"/>
                    </a:lnTo>
                    <a:lnTo>
                      <a:pt x="4522" y="4195"/>
                    </a:lnTo>
                    <a:cubicBezTo>
                      <a:pt x="4522" y="4611"/>
                      <a:pt x="4185" y="4949"/>
                      <a:pt x="3768" y="4949"/>
                    </a:cubicBezTo>
                    <a:lnTo>
                      <a:pt x="3768" y="4949"/>
                    </a:lnTo>
                    <a:lnTo>
                      <a:pt x="753" y="4949"/>
                    </a:lnTo>
                    <a:lnTo>
                      <a:pt x="753" y="4949"/>
                    </a:lnTo>
                    <a:lnTo>
                      <a:pt x="753" y="4949"/>
                    </a:lnTo>
                    <a:cubicBezTo>
                      <a:pt x="337" y="4949"/>
                      <a:pt x="0" y="4611"/>
                      <a:pt x="0" y="4195"/>
                    </a:cubicBezTo>
                    <a:lnTo>
                      <a:pt x="0" y="753"/>
                    </a:lnTo>
                    <a:close/>
                  </a:path>
                </a:pathLst>
              </a:custGeom>
              <a:solidFill>
                <a:srgbClr val="F3EADA">
                  <a:alpha val="9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8" name="path"/>
              <p:cNvSpPr/>
              <p:nvPr/>
            </p:nvSpPr>
            <p:spPr>
              <a:xfrm>
                <a:off x="304404" y="1184623"/>
                <a:ext cx="2890942" cy="3161877"/>
              </a:xfrm>
              <a:custGeom>
                <a:rect l="0" t="0" r="0" b="0"/>
                <a:pathLst>
                  <a:path w="4552" h="4979">
                    <a:moveTo>
                      <a:pt x="15" y="768"/>
                    </a:moveTo>
                    <a:cubicBezTo>
                      <a:pt x="14" y="352"/>
                      <a:pt x="352" y="15"/>
                      <a:pt x="768" y="15"/>
                    </a:cubicBezTo>
                    <a:lnTo>
                      <a:pt x="768" y="15"/>
                    </a:lnTo>
                    <a:lnTo>
                      <a:pt x="3783" y="15"/>
                    </a:lnTo>
                    <a:lnTo>
                      <a:pt x="3783" y="15"/>
                    </a:lnTo>
                    <a:lnTo>
                      <a:pt x="3783" y="15"/>
                    </a:lnTo>
                    <a:cubicBezTo>
                      <a:pt x="4200" y="14"/>
                      <a:pt x="4537" y="352"/>
                      <a:pt x="4537" y="768"/>
                    </a:cubicBezTo>
                    <a:lnTo>
                      <a:pt x="4537" y="768"/>
                    </a:lnTo>
                    <a:cubicBezTo>
                      <a:pt x="4537" y="768"/>
                      <a:pt x="4537" y="768"/>
                      <a:pt x="4537" y="768"/>
                    </a:cubicBezTo>
                    <a:lnTo>
                      <a:pt x="4537" y="768"/>
                    </a:lnTo>
                    <a:lnTo>
                      <a:pt x="4537" y="4210"/>
                    </a:lnTo>
                    <a:lnTo>
                      <a:pt x="4537" y="4210"/>
                    </a:lnTo>
                    <a:lnTo>
                      <a:pt x="4537" y="4210"/>
                    </a:lnTo>
                    <a:cubicBezTo>
                      <a:pt x="4537" y="4626"/>
                      <a:pt x="4200" y="4964"/>
                      <a:pt x="3783" y="4964"/>
                    </a:cubicBezTo>
                    <a:lnTo>
                      <a:pt x="3783" y="4964"/>
                    </a:lnTo>
                    <a:lnTo>
                      <a:pt x="768" y="4964"/>
                    </a:lnTo>
                    <a:lnTo>
                      <a:pt x="768" y="4964"/>
                    </a:lnTo>
                    <a:lnTo>
                      <a:pt x="768" y="4964"/>
                    </a:lnTo>
                    <a:cubicBezTo>
                      <a:pt x="352" y="4964"/>
                      <a:pt x="15" y="4626"/>
                      <a:pt x="15" y="4210"/>
                    </a:cubicBezTo>
                    <a:lnTo>
                      <a:pt x="15" y="768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C29844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9" name="textbox 49"/>
            <p:cNvSpPr/>
            <p:nvPr/>
          </p:nvSpPr>
          <p:spPr>
            <a:xfrm>
              <a:off x="623174" y="434339"/>
              <a:ext cx="2729229" cy="21799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500"/>
            </a:p>
            <a:p>
              <a:pPr marL="252332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r>
                <a:rPr sz="5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endParaRPr lang="Microsoft YaHei" altLang="Microsoft YaHei" sz="57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4000"/>
                </a:lnSpc>
                <a:spcBef>
                  <a:spcPts val="398"/>
                </a:spcBef>
              </a:pPr>
              <a:r>
                <a:rPr sz="1300" spc="-3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本报告涵盖酒店内外</a:t>
              </a:r>
              <a:r>
                <a:rPr sz="1300" spc="-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</a:t>
              </a:r>
              <a:r>
                <a:rPr sz="1300" spc="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环境、</a:t>
              </a:r>
              <a:endParaRPr lang="Microsoft YaHei" altLang="Microsoft YaHei" sz="1300"/>
            </a:p>
            <a:p>
              <a:pPr marL="13557" algn="l" rtl="0" eaLnBrk="0">
                <a:lnSpc>
                  <a:spcPct val="95000"/>
                </a:lnSpc>
                <a:spcBef>
                  <a:spcPts val="949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设施设备、人员管理等多个</a:t>
              </a:r>
              <a:r>
                <a:rPr sz="1300" spc="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</a:t>
              </a:r>
              <a:endParaRPr lang="Microsoft YaHei" altLang="Microsoft YaHei" sz="1300"/>
            </a:p>
            <a:p>
              <a:pPr algn="l" rtl="0" eaLnBrk="0">
                <a:lnSpc>
                  <a:spcPct val="100000"/>
                </a:lnSpc>
              </a:pPr>
              <a:endParaRPr lang="Arial" altLang="Arial" sz="800"/>
            </a:p>
            <a:p>
              <a:pPr marL="14928" algn="l" rtl="0" eaLnBrk="0">
                <a:lnSpc>
                  <a:spcPct val="94000"/>
                </a:lnSpc>
                <a:spcBef>
                  <a:spcPts val="3"/>
                </a:spcBef>
              </a:pPr>
              <a:r>
                <a:rPr sz="1300" spc="-6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面的安全风险分</a:t>
              </a:r>
              <a:r>
                <a:rPr sz="1300" spc="-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析</a:t>
              </a:r>
              <a:r>
                <a:rPr sz="1300" spc="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300"/>
            </a:p>
          </p:txBody>
        </p:sp>
        <p:sp>
          <p:nvSpPr>
            <p:cNvPr id="50" name="path"/>
            <p:cNvSpPr/>
            <p:nvPr/>
          </p:nvSpPr>
          <p:spPr>
            <a:xfrm>
              <a:off x="2830041" y="447039"/>
              <a:ext cx="509355" cy="509355"/>
            </a:xfrm>
            <a:custGeom>
              <a:rect l="0" t="0" r="0" b="0"/>
              <a:pathLst>
                <a:path w="802" h="802">
                  <a:moveTo>
                    <a:pt x="802" y="401"/>
                  </a:moveTo>
                  <a:lnTo>
                    <a:pt x="401" y="0"/>
                  </a:lnTo>
                  <a:lnTo>
                    <a:pt x="401" y="200"/>
                  </a:lnTo>
                  <a:lnTo>
                    <a:pt x="0" y="200"/>
                  </a:lnTo>
                  <a:lnTo>
                    <a:pt x="0" y="601"/>
                  </a:lnTo>
                  <a:lnTo>
                    <a:pt x="401" y="601"/>
                  </a:lnTo>
                  <a:lnTo>
                    <a:pt x="401" y="802"/>
                  </a:lnTo>
                  <a:lnTo>
                    <a:pt x="802" y="401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8201327" y="1424900"/>
            <a:ext cx="3195347" cy="4346500"/>
            <a:chExt cx="3195347" cy="4346500"/>
          </a:xfrm>
        </p:grpSpPr>
        <p:grpSp>
          <p:nvGrpSpPr>
            <p:cNvPr id="26" name="group 26"/>
            <p:cNvGrpSpPr/>
            <p:nvPr/>
          </p:nvGrpSpPr>
          <p:grpSpPr>
            <a:xfrm rot="21600000">
              <a:off x="0" y="0"/>
              <a:ext cx="3195347" cy="4346500"/>
              <a:chExt cx="3195347" cy="4346500"/>
            </a:xfrm>
          </p:grpSpPr>
          <p:sp>
            <p:nvSpPr>
              <p:cNvPr id="51" name="path"/>
              <p:cNvSpPr/>
              <p:nvPr/>
            </p:nvSpPr>
            <p:spPr>
              <a:xfrm>
                <a:off x="0" y="0"/>
                <a:ext cx="2590125" cy="1506389"/>
              </a:xfrm>
              <a:custGeom>
                <a:rect l="0" t="0" r="0" b="0"/>
                <a:pathLst>
                  <a:path w="4078" h="2372">
                    <a:moveTo>
                      <a:pt x="0" y="395"/>
                    </a:moveTo>
                    <a:cubicBezTo>
                      <a:pt x="0" y="177"/>
                      <a:pt x="177" y="0"/>
                      <a:pt x="395" y="0"/>
                    </a:cubicBezTo>
                    <a:lnTo>
                      <a:pt x="395" y="0"/>
                    </a:lnTo>
                    <a:lnTo>
                      <a:pt x="3683" y="0"/>
                    </a:lnTo>
                    <a:lnTo>
                      <a:pt x="3683" y="0"/>
                    </a:lnTo>
                    <a:lnTo>
                      <a:pt x="3683" y="0"/>
                    </a:lnTo>
                    <a:cubicBezTo>
                      <a:pt x="3901" y="0"/>
                      <a:pt x="4078" y="177"/>
                      <a:pt x="4078" y="395"/>
                    </a:cubicBezTo>
                    <a:lnTo>
                      <a:pt x="4078" y="395"/>
                    </a:lnTo>
                    <a:cubicBezTo>
                      <a:pt x="4078" y="395"/>
                      <a:pt x="4078" y="395"/>
                      <a:pt x="4078" y="395"/>
                    </a:cubicBezTo>
                    <a:lnTo>
                      <a:pt x="4078" y="395"/>
                    </a:lnTo>
                    <a:lnTo>
                      <a:pt x="4078" y="1976"/>
                    </a:lnTo>
                    <a:lnTo>
                      <a:pt x="4078" y="1976"/>
                    </a:lnTo>
                    <a:lnTo>
                      <a:pt x="4078" y="1976"/>
                    </a:lnTo>
                    <a:cubicBezTo>
                      <a:pt x="4078" y="2195"/>
                      <a:pt x="3901" y="2372"/>
                      <a:pt x="3683" y="2372"/>
                    </a:cubicBezTo>
                    <a:lnTo>
                      <a:pt x="3683" y="2372"/>
                    </a:lnTo>
                    <a:lnTo>
                      <a:pt x="395" y="2372"/>
                    </a:lnTo>
                    <a:lnTo>
                      <a:pt x="395" y="2372"/>
                    </a:lnTo>
                    <a:lnTo>
                      <a:pt x="395" y="2372"/>
                    </a:lnTo>
                    <a:cubicBezTo>
                      <a:pt x="177" y="2372"/>
                      <a:pt x="0" y="2195"/>
                      <a:pt x="0" y="1976"/>
                    </a:cubicBez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C2984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2" name="path"/>
              <p:cNvSpPr/>
              <p:nvPr/>
            </p:nvSpPr>
            <p:spPr>
              <a:xfrm>
                <a:off x="313930" y="1194148"/>
                <a:ext cx="2871892" cy="3142827"/>
              </a:xfrm>
              <a:custGeom>
                <a:rect l="0" t="0" r="0" b="0"/>
                <a:pathLst>
                  <a:path w="4522" h="4949">
                    <a:moveTo>
                      <a:pt x="0" y="753"/>
                    </a:moveTo>
                    <a:cubicBezTo>
                      <a:pt x="0" y="337"/>
                      <a:pt x="337" y="0"/>
                      <a:pt x="753" y="0"/>
                    </a:cubicBezTo>
                    <a:lnTo>
                      <a:pt x="753" y="0"/>
                    </a:lnTo>
                    <a:lnTo>
                      <a:pt x="3768" y="0"/>
                    </a:lnTo>
                    <a:lnTo>
                      <a:pt x="3768" y="0"/>
                    </a:lnTo>
                    <a:lnTo>
                      <a:pt x="3768" y="0"/>
                    </a:lnTo>
                    <a:cubicBezTo>
                      <a:pt x="4185" y="0"/>
                      <a:pt x="4522" y="337"/>
                      <a:pt x="4522" y="753"/>
                    </a:cubicBezTo>
                    <a:lnTo>
                      <a:pt x="4522" y="753"/>
                    </a:lnTo>
                    <a:cubicBezTo>
                      <a:pt x="4522" y="753"/>
                      <a:pt x="4522" y="753"/>
                      <a:pt x="4522" y="753"/>
                    </a:cubicBezTo>
                    <a:lnTo>
                      <a:pt x="4522" y="753"/>
                    </a:lnTo>
                    <a:lnTo>
                      <a:pt x="4522" y="4195"/>
                    </a:lnTo>
                    <a:lnTo>
                      <a:pt x="4522" y="4195"/>
                    </a:lnTo>
                    <a:lnTo>
                      <a:pt x="4522" y="4195"/>
                    </a:lnTo>
                    <a:cubicBezTo>
                      <a:pt x="4522" y="4611"/>
                      <a:pt x="4185" y="4949"/>
                      <a:pt x="3768" y="4949"/>
                    </a:cubicBezTo>
                    <a:lnTo>
                      <a:pt x="3768" y="4949"/>
                    </a:lnTo>
                    <a:lnTo>
                      <a:pt x="753" y="4949"/>
                    </a:lnTo>
                    <a:lnTo>
                      <a:pt x="753" y="4949"/>
                    </a:lnTo>
                    <a:lnTo>
                      <a:pt x="753" y="4949"/>
                    </a:lnTo>
                    <a:cubicBezTo>
                      <a:pt x="337" y="4949"/>
                      <a:pt x="0" y="4611"/>
                      <a:pt x="0" y="4195"/>
                    </a:cubicBezTo>
                    <a:lnTo>
                      <a:pt x="0" y="753"/>
                    </a:lnTo>
                    <a:close/>
                  </a:path>
                </a:pathLst>
              </a:custGeom>
              <a:solidFill>
                <a:srgbClr val="F3EADA">
                  <a:alpha val="9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" name="path"/>
              <p:cNvSpPr/>
              <p:nvPr/>
            </p:nvSpPr>
            <p:spPr>
              <a:xfrm>
                <a:off x="304405" y="1184623"/>
                <a:ext cx="2890942" cy="3161876"/>
              </a:xfrm>
              <a:custGeom>
                <a:rect l="0" t="0" r="0" b="0"/>
                <a:pathLst>
                  <a:path w="4552" h="4979">
                    <a:moveTo>
                      <a:pt x="15" y="768"/>
                    </a:moveTo>
                    <a:cubicBezTo>
                      <a:pt x="15" y="352"/>
                      <a:pt x="352" y="15"/>
                      <a:pt x="768" y="15"/>
                    </a:cubicBezTo>
                    <a:lnTo>
                      <a:pt x="768" y="15"/>
                    </a:lnTo>
                    <a:lnTo>
                      <a:pt x="3783" y="15"/>
                    </a:lnTo>
                    <a:lnTo>
                      <a:pt x="3783" y="15"/>
                    </a:lnTo>
                    <a:lnTo>
                      <a:pt x="3783" y="15"/>
                    </a:lnTo>
                    <a:cubicBezTo>
                      <a:pt x="4200" y="14"/>
                      <a:pt x="4537" y="352"/>
                      <a:pt x="4537" y="768"/>
                    </a:cubicBezTo>
                    <a:lnTo>
                      <a:pt x="4537" y="768"/>
                    </a:lnTo>
                    <a:cubicBezTo>
                      <a:pt x="4537" y="768"/>
                      <a:pt x="4537" y="768"/>
                      <a:pt x="4537" y="768"/>
                    </a:cubicBezTo>
                    <a:lnTo>
                      <a:pt x="4537" y="768"/>
                    </a:lnTo>
                    <a:lnTo>
                      <a:pt x="4537" y="4210"/>
                    </a:lnTo>
                    <a:lnTo>
                      <a:pt x="4537" y="4210"/>
                    </a:lnTo>
                    <a:lnTo>
                      <a:pt x="4537" y="4210"/>
                    </a:lnTo>
                    <a:cubicBezTo>
                      <a:pt x="4537" y="4626"/>
                      <a:pt x="4200" y="4964"/>
                      <a:pt x="3783" y="4964"/>
                    </a:cubicBezTo>
                    <a:lnTo>
                      <a:pt x="3783" y="4964"/>
                    </a:lnTo>
                    <a:lnTo>
                      <a:pt x="768" y="4964"/>
                    </a:lnTo>
                    <a:lnTo>
                      <a:pt x="768" y="4964"/>
                    </a:lnTo>
                    <a:lnTo>
                      <a:pt x="768" y="4964"/>
                    </a:lnTo>
                    <a:cubicBezTo>
                      <a:pt x="352" y="4964"/>
                      <a:pt x="15" y="4626"/>
                      <a:pt x="15" y="4210"/>
                    </a:cubicBezTo>
                    <a:lnTo>
                      <a:pt x="15" y="768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C29844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4" name="textbox 54"/>
            <p:cNvSpPr/>
            <p:nvPr/>
          </p:nvSpPr>
          <p:spPr>
            <a:xfrm>
              <a:off x="643797" y="498258"/>
              <a:ext cx="2252345" cy="23983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707"/>
                </a:lnSpc>
              </a:pPr>
              <a:endParaRPr lang="Arial" altLang="Arial" sz="100"/>
            </a:p>
            <a:p>
              <a:pPr marL="260170" algn="l" rtl="0" eaLnBrk="0">
                <a:lnSpc>
                  <a:spcPct val="86000"/>
                </a:lnSpc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57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4000"/>
                </a:lnSpc>
                <a:spcBef>
                  <a:spcPts val="393"/>
                </a:spcBef>
              </a:pPr>
              <a:r>
                <a:rPr sz="1300" spc="1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针对不同类型的酒店(如商</a:t>
              </a: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endParaRPr lang="Microsoft YaHei" altLang="Microsoft YaHei" sz="1300"/>
            </a:p>
            <a:p>
              <a:pPr marL="13043" algn="l" rtl="0" eaLnBrk="0">
                <a:lnSpc>
                  <a:spcPct val="94000"/>
                </a:lnSpc>
                <a:spcBef>
                  <a:spcPts val="962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酒店、度假酒店、经济型酒</a:t>
              </a:r>
              <a:r>
                <a:rPr sz="1300" spc="3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店</a:t>
              </a:r>
              <a:endParaRPr lang="Microsoft YaHei" altLang="Microsoft YaHei" sz="1300"/>
            </a:p>
            <a:p>
              <a:pPr marL="12700" algn="l" rtl="0" eaLnBrk="0">
                <a:lnSpc>
                  <a:spcPct val="95000"/>
                </a:lnSpc>
                <a:spcBef>
                  <a:spcPts val="950"/>
                </a:spcBef>
              </a:pPr>
              <a:r>
                <a:rPr sz="1300" spc="1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等)，报告将提供差异化的</a:t>
              </a: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</a:t>
              </a:r>
              <a:endParaRPr lang="Microsoft YaHei" altLang="Microsoft YaHei" sz="1300"/>
            </a:p>
            <a:p>
              <a:pPr algn="l" rtl="0" eaLnBrk="0">
                <a:lnSpc>
                  <a:spcPct val="100000"/>
                </a:lnSpc>
              </a:pPr>
              <a:endParaRPr lang="Arial" altLang="Arial" sz="800"/>
            </a:p>
            <a:p>
              <a:pPr marL="21444" algn="l" rtl="0" eaLnBrk="0">
                <a:lnSpc>
                  <a:spcPct val="94000"/>
                </a:lnSpc>
                <a:spcBef>
                  <a:spcPts val="2"/>
                </a:spcBef>
              </a:pPr>
              <a:r>
                <a:rPr sz="1300" spc="-6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险分析和防范建议</a:t>
              </a:r>
              <a:r>
                <a:rPr sz="1300" spc="-3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300"/>
            </a:p>
          </p:txBody>
        </p:sp>
      </p:grpSp>
      <p:sp>
        <p:nvSpPr>
          <p:cNvPr id="55" name="textbox 55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6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picture 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9" name="textbox 79"/>
          <p:cNvSpPr/>
          <p:nvPr/>
        </p:nvSpPr>
        <p:spPr>
          <a:xfrm>
            <a:off x="3566016" y="1027052"/>
            <a:ext cx="5113020" cy="3493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84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214"/>
              </a:lnSpc>
            </a:pPr>
            <a:endParaRPr lang="Arial" altLang="Arial" sz="100"/>
          </a:p>
          <a:p>
            <a:pPr marL="252555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酒店安全现状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1" name="textbox 81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AD9348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algn="l" rtl="0" eaLnBrk="0">
              <a:lnSpc>
                <a:spcPct val="6665"/>
              </a:lnSpc>
            </a:pPr>
            <a:endParaRPr lang="Arial" altLang="Arial" sz="100"/>
          </a:p>
          <a:p>
            <a:pPr marL="228668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分布情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1500"/>
          </a:p>
          <a:p>
            <a:pPr marL="229068" algn="l" rtl="0" eaLnBrk="0">
              <a:lnSpc>
                <a:spcPct val="86000"/>
              </a:lnSpc>
              <a:spcBef>
                <a:spcPts val="1509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酒店分布广泛，主要集中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在大中城市、</a:t>
            </a:r>
            <a:endParaRPr lang="Microsoft YaHei" altLang="Microsoft YaHei" sz="1300"/>
          </a:p>
          <a:p>
            <a:pPr marL="229068" algn="l" rtl="0" eaLnBrk="0">
              <a:lnSpc>
                <a:spcPts val="2434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旅游胜地和商务活动频繁的区域。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</a:t>
            </a:r>
            <a:endParaRPr lang="Microsoft YaHei" altLang="Microsoft YaHei" sz="1300"/>
          </a:p>
          <a:p>
            <a:pPr marL="240726" algn="l" rtl="0" eaLnBrk="0">
              <a:lnSpc>
                <a:spcPts val="2425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中，一线城市酒店密度最高，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次是</a:t>
            </a:r>
            <a:endParaRPr lang="Microsoft YaHei" altLang="Microsoft YaHei" sz="1300"/>
          </a:p>
          <a:p>
            <a:pPr marL="231639" algn="l" rtl="0" eaLnBrk="0">
              <a:lnSpc>
                <a:spcPts val="2425"/>
              </a:lnSpc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二线城市和旅游城</a:t>
            </a: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82" name="textbox 82"/>
          <p:cNvSpPr/>
          <p:nvPr/>
        </p:nvSpPr>
        <p:spPr>
          <a:xfrm>
            <a:off x="643735" y="1461140"/>
            <a:ext cx="2767329" cy="1317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59"/>
              </a:lnSpc>
            </a:pPr>
            <a:endParaRPr lang="Arial" altLang="Arial" sz="100"/>
          </a:p>
          <a:p>
            <a:pPr marL="14328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酒店数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endParaRPr lang="Microsoft YaHei" altLang="Microsoft YaHei" sz="15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3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截至报告期，全国范围内共有酒店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</a:t>
            </a:r>
            <a:endParaRPr lang="Microsoft YaHei" altLang="Microsoft YaHei" sz="1300"/>
          </a:p>
          <a:p>
            <a:pPr marL="13557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万家，其中星级酒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店约XX万家，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060"/>
              </a:lnSpc>
            </a:pPr>
            <a:endParaRPr lang="Arial" altLang="Arial" sz="100"/>
          </a:p>
          <a:p>
            <a:pPr marL="15271" algn="l" rtl="0" eaLnBrk="0">
              <a:lnSpc>
                <a:spcPct val="95000"/>
              </a:lnSpc>
            </a:pPr>
            <a:r>
              <a:rPr sz="13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非星级酒店约</a:t>
            </a:r>
            <a:r>
              <a:rPr sz="13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3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万家。</a:t>
            </a:r>
            <a:endParaRPr lang="Microsoft YaHei" altLang="Microsoft YaHei" sz="1300"/>
          </a:p>
        </p:txBody>
      </p:sp>
      <p:sp>
        <p:nvSpPr>
          <p:cNvPr id="83" name="textbox 83"/>
          <p:cNvSpPr/>
          <p:nvPr/>
        </p:nvSpPr>
        <p:spPr>
          <a:xfrm>
            <a:off x="442263" y="318468"/>
            <a:ext cx="4218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酒店数量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及分布情况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05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textbox 106"/>
            <p:cNvSpPr/>
            <p:nvPr/>
          </p:nvSpPr>
          <p:spPr>
            <a:xfrm>
              <a:off x="372030" y="375699"/>
              <a:ext cx="2844164" cy="15868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2626"/>
                </a:lnSpc>
              </a:pPr>
              <a:endParaRPr lang="Arial" altLang="Arial" sz="100"/>
            </a:p>
            <a:p>
              <a:pPr marL="498497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公共卫生事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件</a:t>
              </a:r>
              <a:endParaRPr lang="Microsoft YaHei" altLang="Microsoft YaHei" sz="23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5557" indent="-2857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如食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物中毒、传染病爆发等公共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卫生事件也对酒店安全构成威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07" name="picture 10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4" name="group 34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08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C29844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textbox 109"/>
            <p:cNvSpPr/>
            <p:nvPr/>
          </p:nvSpPr>
          <p:spPr>
            <a:xfrm>
              <a:off x="370886" y="385824"/>
              <a:ext cx="2801620" cy="2262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655"/>
                </a:lnSpc>
              </a:pPr>
              <a:endParaRPr lang="Arial" altLang="Arial" sz="100"/>
            </a:p>
            <a:p>
              <a:pPr marL="813437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火灾事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</a:t>
              </a:r>
              <a:endParaRPr lang="Microsoft YaHei" altLang="Microsoft YaHei" sz="23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2095" algn="l" rtl="0" eaLnBrk="0">
                <a:lnSpc>
                  <a:spcPct val="150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，酒店火灾事故频发，造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成人员伤亡和财产损失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例如，   XXXX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年某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五星级酒店发生重大火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灾，导致XX人死亡，  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XX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人受伤。</a:t>
              </a:r>
              <a:endParaRPr lang="Microsoft YaHei" altLang="Microsoft YaHei" sz="1500"/>
            </a:p>
          </p:txBody>
        </p:sp>
        <p:pic>
          <p:nvPicPr>
            <p:cNvPr id="110" name="picture 1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6" name="group 36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11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C29844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textbox 112"/>
            <p:cNvSpPr/>
            <p:nvPr/>
          </p:nvSpPr>
          <p:spPr>
            <a:xfrm>
              <a:off x="371648" y="398311"/>
              <a:ext cx="2690495" cy="19075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574"/>
                </a:lnSpc>
              </a:pPr>
              <a:endParaRPr lang="Arial" altLang="Arial" sz="100"/>
            </a:p>
            <a:p>
              <a:pPr marL="811962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治安案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件</a:t>
              </a:r>
              <a:endParaRPr lang="Microsoft YaHei" altLang="Microsoft YaHei" sz="23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571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酒店内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发生盗窃、抢劫等治安案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件也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时有发生，给住客和员工带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来安全隐患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13" name="picture 11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14" name="textbox 114"/>
          <p:cNvSpPr/>
          <p:nvPr/>
        </p:nvSpPr>
        <p:spPr>
          <a:xfrm>
            <a:off x="442263" y="318468"/>
            <a:ext cx="3837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酒店安全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事件回顾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6" name="textbox 136"/>
          <p:cNvSpPr/>
          <p:nvPr/>
        </p:nvSpPr>
        <p:spPr>
          <a:xfrm>
            <a:off x="5662247" y="2997868"/>
            <a:ext cx="4790440" cy="2766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97739" algn="l" rtl="0" eaLnBrk="0">
              <a:lnSpc>
                <a:spcPct val="86000"/>
              </a:lnSpc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一些酒店存在消防设施老化、监控设备不足等问题，难以及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</a:t>
            </a:r>
            <a:endParaRPr lang="Microsoft YaHei" altLang="Microsoft YaHei" sz="1300"/>
          </a:p>
          <a:p>
            <a:pPr marL="1810182" algn="l" rtl="0" eaLnBrk="0">
              <a:lnSpc>
                <a:spcPts val="2423"/>
              </a:lnSpc>
            </a:pPr>
            <a:r>
              <a:rPr sz="1300" spc="-8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  <a:r>
              <a:rPr sz="13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6"/>
              </a:spcBef>
            </a:pP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部分酒店安全管理制度不健全，执行力度不够，存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在安全隐患。</a:t>
            </a:r>
            <a:endParaRPr lang="Microsoft YaHei" altLang="Microsoft YaHei" sz="13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954989" indent="-849534" algn="l" rtl="0" eaLnBrk="0">
              <a:lnSpc>
                <a:spcPct val="157000"/>
              </a:lnSpc>
              <a:spcBef>
                <a:spcPts val="3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随着酒店信息化程度的提高，网络安全风险也日益凸显，</a:t>
            </a:r>
            <a:r>
              <a:rPr sz="1300" spc="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 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人隐私泄露、酒店管理系统被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击等。</a:t>
            </a:r>
            <a:endParaRPr lang="Microsoft YaHei" altLang="Microsoft YaHei" sz="1300"/>
          </a:p>
        </p:txBody>
      </p:sp>
      <p:sp>
        <p:nvSpPr>
          <p:cNvPr id="137" name="textbox 137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6925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当前酒店安全面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的挑战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8" name="textbox 158"/>
          <p:cNvSpPr/>
          <p:nvPr/>
        </p:nvSpPr>
        <p:spPr>
          <a:xfrm>
            <a:off x="2619377" y="5177710"/>
            <a:ext cx="2754629" cy="668019"/>
          </a:xfrm>
          <a:prstGeom prst="rect">
            <a:avLst/>
          </a:prstGeom>
          <a:solidFill>
            <a:srgbClr val="AD9348">
              <a:alpha val="95294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algn="l" rtl="0" eaLnBrk="0">
              <a:lnSpc>
                <a:spcPct val="7135"/>
              </a:lnSpc>
            </a:pPr>
            <a:endParaRPr lang="Arial" altLang="Arial" sz="100"/>
          </a:p>
          <a:p>
            <a:pPr marL="765231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网络安全风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</a:t>
            </a:r>
            <a:endParaRPr lang="Microsoft YaHei" altLang="Microsoft YaHei" sz="1500"/>
          </a:p>
        </p:txBody>
      </p:sp>
      <p:sp>
        <p:nvSpPr>
          <p:cNvPr id="159" name="textbox 159"/>
          <p:cNvSpPr/>
          <p:nvPr/>
        </p:nvSpPr>
        <p:spPr>
          <a:xfrm>
            <a:off x="2596323" y="1798766"/>
            <a:ext cx="2754629" cy="666750"/>
          </a:xfrm>
          <a:prstGeom prst="rect">
            <a:avLst/>
          </a:prstGeom>
          <a:solidFill>
            <a:srgbClr val="C9B67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9335"/>
              </a:lnSpc>
            </a:pPr>
            <a:endParaRPr lang="Arial" altLang="Arial" sz="100"/>
          </a:p>
          <a:p>
            <a:pPr marL="803528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安全意识不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</a:t>
            </a:r>
            <a:endParaRPr lang="Microsoft YaHei" altLang="Microsoft YaHei" sz="15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2642413" y="2932251"/>
            <a:ext cx="2753936" cy="645148"/>
            <a:chExt cx="2753936" cy="645148"/>
          </a:xfrm>
        </p:grpSpPr>
        <p:sp>
          <p:nvSpPr>
            <p:cNvPr id="160" name="path"/>
            <p:cNvSpPr/>
            <p:nvPr/>
          </p:nvSpPr>
          <p:spPr>
            <a:xfrm>
              <a:off x="0" y="0"/>
              <a:ext cx="2753936" cy="645148"/>
            </a:xfrm>
            <a:custGeom>
              <a:rect l="0" t="0" r="0" b="0"/>
              <a:pathLst>
                <a:path w="4336" h="1015">
                  <a:moveTo>
                    <a:pt x="0" y="507"/>
                  </a:moveTo>
                  <a:cubicBezTo>
                    <a:pt x="0" y="227"/>
                    <a:pt x="227" y="0"/>
                    <a:pt x="507" y="0"/>
                  </a:cubicBezTo>
                  <a:lnTo>
                    <a:pt x="507" y="0"/>
                  </a:lnTo>
                  <a:lnTo>
                    <a:pt x="3828" y="0"/>
                  </a:lnTo>
                  <a:lnTo>
                    <a:pt x="3828" y="0"/>
                  </a:lnTo>
                  <a:lnTo>
                    <a:pt x="3828" y="0"/>
                  </a:lnTo>
                  <a:cubicBezTo>
                    <a:pt x="4109" y="0"/>
                    <a:pt x="4336" y="227"/>
                    <a:pt x="4336" y="507"/>
                  </a:cubicBezTo>
                  <a:lnTo>
                    <a:pt x="4336" y="507"/>
                  </a:lnTo>
                  <a:cubicBezTo>
                    <a:pt x="4336" y="507"/>
                    <a:pt x="4336" y="507"/>
                    <a:pt x="4336" y="507"/>
                  </a:cubicBezTo>
                  <a:lnTo>
                    <a:pt x="4336" y="507"/>
                  </a:lnTo>
                  <a:lnTo>
                    <a:pt x="4336" y="507"/>
                  </a:lnTo>
                  <a:lnTo>
                    <a:pt x="4336" y="507"/>
                  </a:lnTo>
                  <a:lnTo>
                    <a:pt x="4336" y="507"/>
                  </a:lnTo>
                  <a:cubicBezTo>
                    <a:pt x="4336" y="788"/>
                    <a:pt x="4109" y="1015"/>
                    <a:pt x="3828" y="1015"/>
                  </a:cubicBezTo>
                  <a:lnTo>
                    <a:pt x="3828" y="1015"/>
                  </a:lnTo>
                  <a:lnTo>
                    <a:pt x="507" y="1015"/>
                  </a:lnTo>
                  <a:lnTo>
                    <a:pt x="507" y="1015"/>
                  </a:lnTo>
                  <a:lnTo>
                    <a:pt x="507" y="1015"/>
                  </a:lnTo>
                  <a:cubicBezTo>
                    <a:pt x="227" y="1015"/>
                    <a:pt x="0" y="788"/>
                    <a:pt x="0" y="507"/>
                  </a:cubicBezTo>
                  <a:lnTo>
                    <a:pt x="0" y="507"/>
                  </a:lnTo>
                  <a:close/>
                </a:path>
              </a:pathLst>
            </a:custGeom>
            <a:solidFill>
              <a:srgbClr val="AD934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textbox 161"/>
            <p:cNvSpPr/>
            <p:nvPr/>
          </p:nvSpPr>
          <p:spPr>
            <a:xfrm>
              <a:off x="-12700" y="-12700"/>
              <a:ext cx="2779395" cy="690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4000"/>
                </a:lnSpc>
              </a:pPr>
              <a:endParaRPr lang="Arial" altLang="Arial" sz="1000"/>
            </a:p>
            <a:p>
              <a:pPr algn="l" rtl="0" eaLnBrk="0">
                <a:lnSpc>
                  <a:spcPct val="8713"/>
                </a:lnSpc>
              </a:pPr>
              <a:endParaRPr lang="Arial" altLang="Arial" sz="100"/>
            </a:p>
            <a:p>
              <a:pPr marL="670126" algn="l" rtl="0" eaLnBrk="0">
                <a:lnSpc>
                  <a:spcPct val="96000"/>
                </a:lnSpc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安全设施不完</a:t>
              </a:r>
              <a:r>
                <a:rPr sz="15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</a:t>
              </a:r>
              <a:endParaRPr lang="Microsoft YaHei" altLang="Microsoft YaHei" sz="1500"/>
            </a:p>
          </p:txBody>
        </p:sp>
      </p:grpSp>
      <p:sp>
        <p:nvSpPr>
          <p:cNvPr id="162" name="textbox 162"/>
          <p:cNvSpPr/>
          <p:nvPr/>
        </p:nvSpPr>
        <p:spPr>
          <a:xfrm>
            <a:off x="2654003" y="4055205"/>
            <a:ext cx="2753360" cy="664844"/>
          </a:xfrm>
          <a:prstGeom prst="rect">
            <a:avLst/>
          </a:prstGeom>
          <a:solidFill>
            <a:srgbClr val="C9B67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651631" algn="l" rtl="0" eaLnBrk="0">
              <a:lnSpc>
                <a:spcPct val="95000"/>
              </a:lnSpc>
              <a:spcBef>
                <a:spcPts val="5"/>
              </a:spcBef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安全管理不规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endParaRPr lang="Microsoft YaHei" altLang="Microsoft YaHei" sz="1500"/>
          </a:p>
        </p:txBody>
      </p:sp>
      <p:sp>
        <p:nvSpPr>
          <p:cNvPr id="163" name="textbox 163"/>
          <p:cNvSpPr/>
          <p:nvPr/>
        </p:nvSpPr>
        <p:spPr>
          <a:xfrm>
            <a:off x="5576522" y="2018858"/>
            <a:ext cx="4961890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12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部分酒店员工和住客安全意识薄弱，对潜在的安全风险</a:t>
            </a:r>
            <a:r>
              <a:rPr sz="1300" spc="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识不足。</a:t>
            </a:r>
            <a:endParaRPr lang="Microsoft YaHei" altLang="Microsoft YaHei" sz="1300"/>
          </a:p>
        </p:txBody>
      </p:sp>
      <p:sp>
        <p:nvSpPr>
          <p:cNvPr id="164" name="path"/>
          <p:cNvSpPr/>
          <p:nvPr/>
        </p:nvSpPr>
        <p:spPr>
          <a:xfrm>
            <a:off x="1776120" y="5179996"/>
            <a:ext cx="628512" cy="649268"/>
          </a:xfrm>
          <a:custGeom>
            <a:rect l="0" t="0" r="0" b="0"/>
            <a:pathLst>
              <a:path w="989" h="1022">
                <a:moveTo>
                  <a:pt x="500" y="0"/>
                </a:moveTo>
                <a:cubicBezTo>
                  <a:pt x="444" y="0"/>
                  <a:pt x="389" y="55"/>
                  <a:pt x="389" y="122"/>
                </a:cubicBezTo>
                <a:lnTo>
                  <a:pt x="389" y="122"/>
                </a:lnTo>
                <a:cubicBezTo>
                  <a:pt x="389" y="177"/>
                  <a:pt x="444" y="233"/>
                  <a:pt x="500" y="233"/>
                </a:cubicBezTo>
                <a:lnTo>
                  <a:pt x="500" y="233"/>
                </a:lnTo>
                <a:cubicBezTo>
                  <a:pt x="567" y="233"/>
                  <a:pt x="622" y="177"/>
                  <a:pt x="622" y="122"/>
                </a:cubicBezTo>
                <a:lnTo>
                  <a:pt x="622" y="122"/>
                </a:lnTo>
                <a:cubicBezTo>
                  <a:pt x="622" y="55"/>
                  <a:pt x="567" y="0"/>
                  <a:pt x="500" y="0"/>
                </a:cubicBezTo>
                <a:moveTo>
                  <a:pt x="778" y="111"/>
                </a:moveTo>
                <a:cubicBezTo>
                  <a:pt x="722" y="111"/>
                  <a:pt x="678" y="155"/>
                  <a:pt x="678" y="200"/>
                </a:cubicBezTo>
                <a:lnTo>
                  <a:pt x="678" y="200"/>
                </a:lnTo>
                <a:cubicBezTo>
                  <a:pt x="678" y="255"/>
                  <a:pt x="722" y="300"/>
                  <a:pt x="778" y="300"/>
                </a:cubicBezTo>
                <a:lnTo>
                  <a:pt x="778" y="300"/>
                </a:lnTo>
                <a:cubicBezTo>
                  <a:pt x="822" y="300"/>
                  <a:pt x="867" y="255"/>
                  <a:pt x="867" y="200"/>
                </a:cubicBezTo>
                <a:lnTo>
                  <a:pt x="867" y="200"/>
                </a:lnTo>
                <a:cubicBezTo>
                  <a:pt x="867" y="155"/>
                  <a:pt x="822" y="111"/>
                  <a:pt x="778" y="111"/>
                </a:cubicBezTo>
                <a:moveTo>
                  <a:pt x="333" y="577"/>
                </a:moveTo>
                <a:cubicBezTo>
                  <a:pt x="333" y="611"/>
                  <a:pt x="333" y="611"/>
                  <a:pt x="333" y="611"/>
                </a:cubicBezTo>
                <a:lnTo>
                  <a:pt x="333" y="611"/>
                </a:lnTo>
                <a:cubicBezTo>
                  <a:pt x="333" y="611"/>
                  <a:pt x="333" y="611"/>
                  <a:pt x="333" y="611"/>
                </a:cubicBezTo>
                <a:lnTo>
                  <a:pt x="333" y="611"/>
                </a:lnTo>
                <a:cubicBezTo>
                  <a:pt x="355" y="944"/>
                  <a:pt x="355" y="944"/>
                  <a:pt x="355" y="944"/>
                </a:cubicBezTo>
                <a:lnTo>
                  <a:pt x="355" y="944"/>
                </a:lnTo>
                <a:cubicBezTo>
                  <a:pt x="266" y="944"/>
                  <a:pt x="266" y="944"/>
                  <a:pt x="266" y="944"/>
                </a:cubicBezTo>
                <a:lnTo>
                  <a:pt x="266" y="944"/>
                </a:lnTo>
                <a:cubicBezTo>
                  <a:pt x="244" y="655"/>
                  <a:pt x="244" y="655"/>
                  <a:pt x="244" y="655"/>
                </a:cubicBezTo>
                <a:lnTo>
                  <a:pt x="244" y="655"/>
                </a:lnTo>
                <a:cubicBezTo>
                  <a:pt x="211" y="655"/>
                  <a:pt x="211" y="655"/>
                  <a:pt x="211" y="655"/>
                </a:cubicBezTo>
                <a:lnTo>
                  <a:pt x="211" y="655"/>
                </a:lnTo>
                <a:cubicBezTo>
                  <a:pt x="189" y="944"/>
                  <a:pt x="189" y="944"/>
                  <a:pt x="189" y="944"/>
                </a:cubicBezTo>
                <a:lnTo>
                  <a:pt x="189" y="944"/>
                </a:lnTo>
                <a:cubicBezTo>
                  <a:pt x="111" y="944"/>
                  <a:pt x="111" y="944"/>
                  <a:pt x="111" y="944"/>
                </a:cubicBezTo>
                <a:lnTo>
                  <a:pt x="111" y="944"/>
                </a:lnTo>
                <a:cubicBezTo>
                  <a:pt x="122" y="611"/>
                  <a:pt x="122" y="611"/>
                  <a:pt x="122" y="611"/>
                </a:cubicBezTo>
                <a:lnTo>
                  <a:pt x="122" y="611"/>
                </a:lnTo>
                <a:cubicBezTo>
                  <a:pt x="111" y="477"/>
                  <a:pt x="111" y="477"/>
                  <a:pt x="111" y="477"/>
                </a:cubicBezTo>
                <a:lnTo>
                  <a:pt x="111" y="477"/>
                </a:lnTo>
                <a:cubicBezTo>
                  <a:pt x="44" y="589"/>
                  <a:pt x="44" y="589"/>
                  <a:pt x="44" y="589"/>
                </a:cubicBezTo>
                <a:lnTo>
                  <a:pt x="44" y="589"/>
                </a:lnTo>
                <a:cubicBezTo>
                  <a:pt x="0" y="555"/>
                  <a:pt x="0" y="555"/>
                  <a:pt x="0" y="555"/>
                </a:cubicBezTo>
                <a:lnTo>
                  <a:pt x="0" y="555"/>
                </a:lnTo>
                <a:cubicBezTo>
                  <a:pt x="111" y="311"/>
                  <a:pt x="111" y="311"/>
                  <a:pt x="111" y="311"/>
                </a:cubicBezTo>
                <a:lnTo>
                  <a:pt x="111" y="311"/>
                </a:lnTo>
                <a:cubicBezTo>
                  <a:pt x="177" y="311"/>
                  <a:pt x="177" y="311"/>
                  <a:pt x="177" y="311"/>
                </a:cubicBezTo>
                <a:lnTo>
                  <a:pt x="177" y="311"/>
                </a:lnTo>
                <a:cubicBezTo>
                  <a:pt x="233" y="388"/>
                  <a:pt x="233" y="388"/>
                  <a:pt x="233" y="388"/>
                </a:cubicBezTo>
                <a:lnTo>
                  <a:pt x="233" y="388"/>
                </a:lnTo>
                <a:cubicBezTo>
                  <a:pt x="289" y="311"/>
                  <a:pt x="289" y="311"/>
                  <a:pt x="289" y="311"/>
                </a:cubicBezTo>
                <a:lnTo>
                  <a:pt x="289" y="311"/>
                </a:lnTo>
                <a:cubicBezTo>
                  <a:pt x="344" y="311"/>
                  <a:pt x="344" y="311"/>
                  <a:pt x="344" y="311"/>
                </a:cubicBezTo>
                <a:lnTo>
                  <a:pt x="344" y="311"/>
                </a:lnTo>
                <a:cubicBezTo>
                  <a:pt x="366" y="266"/>
                  <a:pt x="366" y="266"/>
                  <a:pt x="366" y="266"/>
                </a:cubicBezTo>
                <a:lnTo>
                  <a:pt x="366" y="266"/>
                </a:lnTo>
                <a:cubicBezTo>
                  <a:pt x="489" y="266"/>
                  <a:pt x="489" y="266"/>
                  <a:pt x="489" y="266"/>
                </a:cubicBezTo>
                <a:lnTo>
                  <a:pt x="489" y="266"/>
                </a:lnTo>
                <a:cubicBezTo>
                  <a:pt x="478" y="277"/>
                  <a:pt x="478" y="277"/>
                  <a:pt x="478" y="277"/>
                </a:cubicBezTo>
                <a:lnTo>
                  <a:pt x="478" y="277"/>
                </a:lnTo>
                <a:cubicBezTo>
                  <a:pt x="489" y="300"/>
                  <a:pt x="489" y="300"/>
                  <a:pt x="489" y="300"/>
                </a:cubicBezTo>
                <a:lnTo>
                  <a:pt x="489" y="300"/>
                </a:lnTo>
                <a:cubicBezTo>
                  <a:pt x="455" y="489"/>
                  <a:pt x="455" y="489"/>
                  <a:pt x="455" y="489"/>
                </a:cubicBezTo>
                <a:lnTo>
                  <a:pt x="455" y="489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44" y="489"/>
                  <a:pt x="544" y="489"/>
                  <a:pt x="544" y="489"/>
                </a:cubicBezTo>
                <a:lnTo>
                  <a:pt x="544" y="489"/>
                </a:lnTo>
                <a:cubicBezTo>
                  <a:pt x="522" y="300"/>
                  <a:pt x="522" y="300"/>
                  <a:pt x="522" y="300"/>
                </a:cubicBezTo>
                <a:lnTo>
                  <a:pt x="522" y="300"/>
                </a:lnTo>
                <a:cubicBezTo>
                  <a:pt x="533" y="277"/>
                  <a:pt x="533" y="277"/>
                  <a:pt x="533" y="277"/>
                </a:cubicBezTo>
                <a:lnTo>
                  <a:pt x="533" y="277"/>
                </a:lnTo>
                <a:cubicBezTo>
                  <a:pt x="522" y="266"/>
                  <a:pt x="522" y="266"/>
                  <a:pt x="522" y="266"/>
                </a:cubicBezTo>
                <a:lnTo>
                  <a:pt x="522" y="266"/>
                </a:lnTo>
                <a:cubicBezTo>
                  <a:pt x="645" y="266"/>
                  <a:pt x="645" y="266"/>
                  <a:pt x="645" y="266"/>
                </a:cubicBezTo>
                <a:lnTo>
                  <a:pt x="645" y="266"/>
                </a:lnTo>
                <a:cubicBezTo>
                  <a:pt x="656" y="311"/>
                  <a:pt x="656" y="311"/>
                  <a:pt x="656" y="311"/>
                </a:cubicBezTo>
                <a:lnTo>
                  <a:pt x="656" y="311"/>
                </a:lnTo>
                <a:cubicBezTo>
                  <a:pt x="711" y="311"/>
                  <a:pt x="711" y="311"/>
                  <a:pt x="711" y="311"/>
                </a:cubicBezTo>
                <a:lnTo>
                  <a:pt x="711" y="311"/>
                </a:lnTo>
                <a:cubicBezTo>
                  <a:pt x="778" y="388"/>
                  <a:pt x="778" y="388"/>
                  <a:pt x="778" y="388"/>
                </a:cubicBezTo>
                <a:lnTo>
                  <a:pt x="778" y="388"/>
                </a:lnTo>
                <a:cubicBezTo>
                  <a:pt x="834" y="311"/>
                  <a:pt x="834" y="311"/>
                  <a:pt x="834" y="311"/>
                </a:cubicBezTo>
                <a:lnTo>
                  <a:pt x="834" y="311"/>
                </a:lnTo>
                <a:cubicBezTo>
                  <a:pt x="889" y="311"/>
                  <a:pt x="889" y="311"/>
                  <a:pt x="889" y="311"/>
                </a:cubicBezTo>
                <a:lnTo>
                  <a:pt x="889" y="311"/>
                </a:lnTo>
                <a:cubicBezTo>
                  <a:pt x="989" y="533"/>
                  <a:pt x="989" y="533"/>
                  <a:pt x="989" y="533"/>
                </a:cubicBezTo>
                <a:lnTo>
                  <a:pt x="989" y="533"/>
                </a:lnTo>
                <a:cubicBezTo>
                  <a:pt x="945" y="566"/>
                  <a:pt x="945" y="566"/>
                  <a:pt x="945" y="566"/>
                </a:cubicBezTo>
                <a:lnTo>
                  <a:pt x="945" y="566"/>
                </a:lnTo>
                <a:cubicBezTo>
                  <a:pt x="878" y="455"/>
                  <a:pt x="878" y="455"/>
                  <a:pt x="878" y="455"/>
                </a:cubicBezTo>
                <a:lnTo>
                  <a:pt x="878" y="455"/>
                </a:lnTo>
                <a:cubicBezTo>
                  <a:pt x="878" y="611"/>
                  <a:pt x="878" y="611"/>
                  <a:pt x="878" y="611"/>
                </a:cubicBezTo>
                <a:lnTo>
                  <a:pt x="878" y="611"/>
                </a:lnTo>
                <a:cubicBezTo>
                  <a:pt x="878" y="611"/>
                  <a:pt x="878" y="611"/>
                  <a:pt x="878" y="611"/>
                </a:cubicBezTo>
                <a:lnTo>
                  <a:pt x="878" y="611"/>
                </a:lnTo>
                <a:cubicBezTo>
                  <a:pt x="889" y="944"/>
                  <a:pt x="889" y="944"/>
                  <a:pt x="889" y="944"/>
                </a:cubicBezTo>
                <a:lnTo>
                  <a:pt x="889" y="944"/>
                </a:lnTo>
                <a:cubicBezTo>
                  <a:pt x="800" y="944"/>
                  <a:pt x="800" y="944"/>
                  <a:pt x="800" y="944"/>
                </a:cubicBezTo>
                <a:lnTo>
                  <a:pt x="800" y="944"/>
                </a:lnTo>
                <a:cubicBezTo>
                  <a:pt x="789" y="655"/>
                  <a:pt x="789" y="655"/>
                  <a:pt x="789" y="655"/>
                </a:cubicBezTo>
                <a:lnTo>
                  <a:pt x="789" y="655"/>
                </a:lnTo>
                <a:cubicBezTo>
                  <a:pt x="756" y="655"/>
                  <a:pt x="756" y="655"/>
                  <a:pt x="756" y="655"/>
                </a:cubicBezTo>
                <a:lnTo>
                  <a:pt x="756" y="655"/>
                </a:lnTo>
                <a:cubicBezTo>
                  <a:pt x="733" y="944"/>
                  <a:pt x="733" y="944"/>
                  <a:pt x="733" y="944"/>
                </a:cubicBezTo>
                <a:lnTo>
                  <a:pt x="733" y="944"/>
                </a:lnTo>
                <a:cubicBezTo>
                  <a:pt x="656" y="944"/>
                  <a:pt x="656" y="944"/>
                  <a:pt x="656" y="944"/>
                </a:cubicBezTo>
                <a:lnTo>
                  <a:pt x="656" y="944"/>
                </a:lnTo>
                <a:cubicBezTo>
                  <a:pt x="667" y="611"/>
                  <a:pt x="667" y="611"/>
                  <a:pt x="667" y="611"/>
                </a:cubicBezTo>
                <a:lnTo>
                  <a:pt x="667" y="611"/>
                </a:lnTo>
                <a:cubicBezTo>
                  <a:pt x="667" y="589"/>
                  <a:pt x="667" y="589"/>
                  <a:pt x="667" y="589"/>
                </a:cubicBezTo>
                <a:lnTo>
                  <a:pt x="667" y="589"/>
                </a:lnTo>
                <a:cubicBezTo>
                  <a:pt x="633" y="611"/>
                  <a:pt x="633" y="611"/>
                  <a:pt x="633" y="611"/>
                </a:cubicBezTo>
                <a:lnTo>
                  <a:pt x="633" y="611"/>
                </a:lnTo>
                <a:cubicBezTo>
                  <a:pt x="645" y="1022"/>
                  <a:pt x="645" y="1022"/>
                  <a:pt x="645" y="1022"/>
                </a:cubicBezTo>
                <a:lnTo>
                  <a:pt x="645" y="1022"/>
                </a:lnTo>
                <a:cubicBezTo>
                  <a:pt x="544" y="1022"/>
                  <a:pt x="544" y="1022"/>
                  <a:pt x="544" y="1022"/>
                </a:cubicBezTo>
                <a:lnTo>
                  <a:pt x="544" y="1022"/>
                </a:lnTo>
                <a:cubicBezTo>
                  <a:pt x="522" y="677"/>
                  <a:pt x="522" y="677"/>
                  <a:pt x="522" y="677"/>
                </a:cubicBezTo>
                <a:lnTo>
                  <a:pt x="522" y="677"/>
                </a:lnTo>
                <a:cubicBezTo>
                  <a:pt x="478" y="677"/>
                  <a:pt x="478" y="677"/>
                  <a:pt x="478" y="677"/>
                </a:cubicBezTo>
                <a:lnTo>
                  <a:pt x="478" y="677"/>
                </a:lnTo>
                <a:cubicBezTo>
                  <a:pt x="467" y="1022"/>
                  <a:pt x="467" y="1022"/>
                  <a:pt x="467" y="1022"/>
                </a:cubicBezTo>
                <a:lnTo>
                  <a:pt x="467" y="1022"/>
                </a:lnTo>
                <a:cubicBezTo>
                  <a:pt x="355" y="1022"/>
                  <a:pt x="355" y="1022"/>
                  <a:pt x="355" y="1022"/>
                </a:cubicBezTo>
                <a:lnTo>
                  <a:pt x="355" y="1022"/>
                </a:lnTo>
                <a:cubicBezTo>
                  <a:pt x="378" y="611"/>
                  <a:pt x="378" y="611"/>
                  <a:pt x="378" y="611"/>
                </a:cubicBezTo>
                <a:lnTo>
                  <a:pt x="378" y="611"/>
                </a:lnTo>
                <a:cubicBezTo>
                  <a:pt x="333" y="577"/>
                  <a:pt x="333" y="577"/>
                  <a:pt x="333" y="577"/>
                </a:cubicBezTo>
                <a:moveTo>
                  <a:pt x="233" y="111"/>
                </a:moveTo>
                <a:cubicBezTo>
                  <a:pt x="177" y="111"/>
                  <a:pt x="144" y="155"/>
                  <a:pt x="144" y="200"/>
                </a:cubicBezTo>
                <a:lnTo>
                  <a:pt x="144" y="200"/>
                </a:lnTo>
                <a:cubicBezTo>
                  <a:pt x="144" y="255"/>
                  <a:pt x="177" y="300"/>
                  <a:pt x="233" y="300"/>
                </a:cubicBezTo>
                <a:lnTo>
                  <a:pt x="233" y="300"/>
                </a:lnTo>
                <a:cubicBezTo>
                  <a:pt x="278" y="300"/>
                  <a:pt x="322" y="255"/>
                  <a:pt x="322" y="200"/>
                </a:cubicBezTo>
                <a:lnTo>
                  <a:pt x="322" y="200"/>
                </a:lnTo>
                <a:cubicBezTo>
                  <a:pt x="322" y="155"/>
                  <a:pt x="278" y="111"/>
                  <a:pt x="233" y="111"/>
                </a:cubicBezTo>
              </a:path>
            </a:pathLst>
          </a:custGeom>
          <a:solidFill>
            <a:srgbClr val="AD934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5" name="path"/>
          <p:cNvSpPr/>
          <p:nvPr/>
        </p:nvSpPr>
        <p:spPr>
          <a:xfrm>
            <a:off x="1781995" y="4110074"/>
            <a:ext cx="644511" cy="521244"/>
          </a:xfrm>
          <a:custGeom>
            <a:rect l="0" t="0" r="0" b="0"/>
            <a:pathLst>
              <a:path w="1014" h="820">
                <a:moveTo>
                  <a:pt x="744" y="820"/>
                </a:moveTo>
                <a:cubicBezTo>
                  <a:pt x="800" y="820"/>
                  <a:pt x="800" y="820"/>
                  <a:pt x="800" y="820"/>
                </a:cubicBezTo>
                <a:lnTo>
                  <a:pt x="800" y="820"/>
                </a:lnTo>
                <a:cubicBezTo>
                  <a:pt x="800" y="410"/>
                  <a:pt x="800" y="410"/>
                  <a:pt x="800" y="410"/>
                </a:cubicBezTo>
                <a:lnTo>
                  <a:pt x="800" y="410"/>
                </a:lnTo>
                <a:cubicBezTo>
                  <a:pt x="782" y="410"/>
                  <a:pt x="782" y="410"/>
                  <a:pt x="782" y="410"/>
                </a:cubicBezTo>
                <a:lnTo>
                  <a:pt x="782" y="410"/>
                </a:lnTo>
                <a:cubicBezTo>
                  <a:pt x="763" y="652"/>
                  <a:pt x="763" y="652"/>
                  <a:pt x="763" y="652"/>
                </a:cubicBezTo>
                <a:lnTo>
                  <a:pt x="763" y="652"/>
                </a:lnTo>
                <a:cubicBezTo>
                  <a:pt x="744" y="662"/>
                  <a:pt x="744" y="662"/>
                  <a:pt x="744" y="662"/>
                </a:cubicBezTo>
                <a:lnTo>
                  <a:pt x="744" y="662"/>
                </a:lnTo>
                <a:cubicBezTo>
                  <a:pt x="744" y="820"/>
                  <a:pt x="744" y="820"/>
                  <a:pt x="744" y="820"/>
                </a:cubicBezTo>
                <a:moveTo>
                  <a:pt x="1014" y="0"/>
                </a:moveTo>
                <a:cubicBezTo>
                  <a:pt x="931" y="158"/>
                  <a:pt x="931" y="158"/>
                  <a:pt x="931" y="158"/>
                </a:cubicBezTo>
                <a:lnTo>
                  <a:pt x="931" y="158"/>
                </a:lnTo>
                <a:cubicBezTo>
                  <a:pt x="856" y="307"/>
                  <a:pt x="856" y="307"/>
                  <a:pt x="856" y="307"/>
                </a:cubicBezTo>
                <a:lnTo>
                  <a:pt x="856" y="307"/>
                </a:lnTo>
                <a:cubicBezTo>
                  <a:pt x="782" y="205"/>
                  <a:pt x="782" y="205"/>
                  <a:pt x="782" y="205"/>
                </a:cubicBezTo>
                <a:lnTo>
                  <a:pt x="782" y="205"/>
                </a:lnTo>
                <a:cubicBezTo>
                  <a:pt x="744" y="233"/>
                  <a:pt x="744" y="233"/>
                  <a:pt x="744" y="233"/>
                </a:cubicBezTo>
                <a:lnTo>
                  <a:pt x="744" y="233"/>
                </a:lnTo>
                <a:cubicBezTo>
                  <a:pt x="717" y="596"/>
                  <a:pt x="717" y="596"/>
                  <a:pt x="717" y="596"/>
                </a:cubicBezTo>
                <a:lnTo>
                  <a:pt x="717" y="596"/>
                </a:lnTo>
                <a:cubicBezTo>
                  <a:pt x="623" y="634"/>
                  <a:pt x="623" y="634"/>
                  <a:pt x="623" y="634"/>
                </a:cubicBezTo>
                <a:lnTo>
                  <a:pt x="623" y="634"/>
                </a:lnTo>
                <a:cubicBezTo>
                  <a:pt x="446" y="466"/>
                  <a:pt x="446" y="466"/>
                  <a:pt x="446" y="466"/>
                </a:cubicBezTo>
                <a:lnTo>
                  <a:pt x="446" y="466"/>
                </a:lnTo>
                <a:cubicBezTo>
                  <a:pt x="344" y="680"/>
                  <a:pt x="344" y="680"/>
                  <a:pt x="344" y="680"/>
                </a:cubicBezTo>
                <a:lnTo>
                  <a:pt x="344" y="680"/>
                </a:lnTo>
                <a:cubicBezTo>
                  <a:pt x="242" y="680"/>
                  <a:pt x="242" y="680"/>
                  <a:pt x="242" y="680"/>
                </a:cubicBezTo>
                <a:lnTo>
                  <a:pt x="242" y="680"/>
                </a:lnTo>
                <a:cubicBezTo>
                  <a:pt x="176" y="587"/>
                  <a:pt x="176" y="587"/>
                  <a:pt x="176" y="587"/>
                </a:cubicBezTo>
                <a:lnTo>
                  <a:pt x="176" y="587"/>
                </a:lnTo>
                <a:cubicBezTo>
                  <a:pt x="37" y="624"/>
                  <a:pt x="37" y="624"/>
                  <a:pt x="37" y="624"/>
                </a:cubicBezTo>
                <a:lnTo>
                  <a:pt x="37" y="624"/>
                </a:lnTo>
                <a:cubicBezTo>
                  <a:pt x="0" y="522"/>
                  <a:pt x="0" y="522"/>
                  <a:pt x="0" y="522"/>
                </a:cubicBezTo>
                <a:lnTo>
                  <a:pt x="0" y="522"/>
                </a:lnTo>
                <a:cubicBezTo>
                  <a:pt x="186" y="466"/>
                  <a:pt x="186" y="466"/>
                  <a:pt x="186" y="466"/>
                </a:cubicBezTo>
                <a:lnTo>
                  <a:pt x="186" y="466"/>
                </a:lnTo>
                <a:cubicBezTo>
                  <a:pt x="232" y="447"/>
                  <a:pt x="232" y="447"/>
                  <a:pt x="232" y="447"/>
                </a:cubicBezTo>
                <a:lnTo>
                  <a:pt x="232" y="447"/>
                </a:lnTo>
                <a:cubicBezTo>
                  <a:pt x="251" y="485"/>
                  <a:pt x="251" y="485"/>
                  <a:pt x="251" y="485"/>
                </a:cubicBezTo>
                <a:lnTo>
                  <a:pt x="251" y="485"/>
                </a:lnTo>
                <a:cubicBezTo>
                  <a:pt x="279" y="531"/>
                  <a:pt x="279" y="531"/>
                  <a:pt x="279" y="531"/>
                </a:cubicBezTo>
                <a:lnTo>
                  <a:pt x="279" y="531"/>
                </a:lnTo>
                <a:cubicBezTo>
                  <a:pt x="372" y="345"/>
                  <a:pt x="372" y="345"/>
                  <a:pt x="372" y="345"/>
                </a:cubicBezTo>
                <a:lnTo>
                  <a:pt x="372" y="345"/>
                </a:lnTo>
                <a:cubicBezTo>
                  <a:pt x="409" y="270"/>
                  <a:pt x="409" y="270"/>
                  <a:pt x="409" y="270"/>
                </a:cubicBezTo>
                <a:lnTo>
                  <a:pt x="409" y="270"/>
                </a:lnTo>
                <a:cubicBezTo>
                  <a:pt x="465" y="326"/>
                  <a:pt x="465" y="326"/>
                  <a:pt x="465" y="326"/>
                </a:cubicBezTo>
                <a:lnTo>
                  <a:pt x="465" y="326"/>
                </a:lnTo>
                <a:cubicBezTo>
                  <a:pt x="614" y="466"/>
                  <a:pt x="614" y="466"/>
                  <a:pt x="614" y="466"/>
                </a:cubicBezTo>
                <a:lnTo>
                  <a:pt x="614" y="466"/>
                </a:lnTo>
                <a:cubicBezTo>
                  <a:pt x="633" y="195"/>
                  <a:pt x="633" y="195"/>
                  <a:pt x="633" y="195"/>
                </a:cubicBezTo>
                <a:lnTo>
                  <a:pt x="633" y="195"/>
                </a:lnTo>
                <a:cubicBezTo>
                  <a:pt x="633" y="167"/>
                  <a:pt x="633" y="167"/>
                  <a:pt x="633" y="167"/>
                </a:cubicBezTo>
                <a:lnTo>
                  <a:pt x="633" y="167"/>
                </a:lnTo>
                <a:cubicBezTo>
                  <a:pt x="661" y="149"/>
                  <a:pt x="661" y="149"/>
                  <a:pt x="661" y="149"/>
                </a:cubicBezTo>
                <a:lnTo>
                  <a:pt x="661" y="149"/>
                </a:lnTo>
                <a:cubicBezTo>
                  <a:pt x="726" y="111"/>
                  <a:pt x="726" y="111"/>
                  <a:pt x="726" y="111"/>
                </a:cubicBezTo>
                <a:lnTo>
                  <a:pt x="726" y="111"/>
                </a:lnTo>
                <a:cubicBezTo>
                  <a:pt x="670" y="18"/>
                  <a:pt x="670" y="18"/>
                  <a:pt x="670" y="18"/>
                </a:cubicBezTo>
                <a:lnTo>
                  <a:pt x="670" y="18"/>
                </a:lnTo>
                <a:cubicBezTo>
                  <a:pt x="838" y="9"/>
                  <a:pt x="838" y="9"/>
                  <a:pt x="838" y="9"/>
                </a:cubicBezTo>
                <a:lnTo>
                  <a:pt x="838" y="9"/>
                </a:lnTo>
                <a:cubicBezTo>
                  <a:pt x="1014" y="0"/>
                  <a:pt x="1014" y="0"/>
                  <a:pt x="1014" y="0"/>
                </a:cubicBezTo>
                <a:moveTo>
                  <a:pt x="204" y="820"/>
                </a:moveTo>
                <a:cubicBezTo>
                  <a:pt x="223" y="820"/>
                  <a:pt x="251" y="820"/>
                  <a:pt x="270" y="820"/>
                </a:cubicBezTo>
                <a:lnTo>
                  <a:pt x="270" y="820"/>
                </a:lnTo>
                <a:cubicBezTo>
                  <a:pt x="270" y="746"/>
                  <a:pt x="270" y="746"/>
                  <a:pt x="270" y="746"/>
                </a:cubicBezTo>
                <a:lnTo>
                  <a:pt x="270" y="746"/>
                </a:lnTo>
                <a:cubicBezTo>
                  <a:pt x="214" y="755"/>
                  <a:pt x="214" y="755"/>
                  <a:pt x="214" y="755"/>
                </a:cubicBezTo>
                <a:lnTo>
                  <a:pt x="214" y="755"/>
                </a:lnTo>
                <a:cubicBezTo>
                  <a:pt x="204" y="736"/>
                  <a:pt x="204" y="736"/>
                  <a:pt x="204" y="736"/>
                </a:cubicBezTo>
                <a:lnTo>
                  <a:pt x="204" y="736"/>
                </a:lnTo>
                <a:cubicBezTo>
                  <a:pt x="204" y="820"/>
                  <a:pt x="204" y="820"/>
                  <a:pt x="204" y="820"/>
                </a:cubicBezTo>
                <a:moveTo>
                  <a:pt x="102" y="820"/>
                </a:moveTo>
                <a:cubicBezTo>
                  <a:pt x="158" y="820"/>
                  <a:pt x="158" y="820"/>
                  <a:pt x="158" y="820"/>
                </a:cubicBezTo>
                <a:lnTo>
                  <a:pt x="158" y="820"/>
                </a:lnTo>
                <a:cubicBezTo>
                  <a:pt x="158" y="662"/>
                  <a:pt x="158" y="662"/>
                  <a:pt x="158" y="662"/>
                </a:cubicBezTo>
                <a:lnTo>
                  <a:pt x="158" y="662"/>
                </a:lnTo>
                <a:cubicBezTo>
                  <a:pt x="158" y="662"/>
                  <a:pt x="158" y="662"/>
                  <a:pt x="158" y="662"/>
                </a:cubicBezTo>
                <a:lnTo>
                  <a:pt x="158" y="662"/>
                </a:lnTo>
                <a:cubicBezTo>
                  <a:pt x="102" y="680"/>
                  <a:pt x="102" y="680"/>
                  <a:pt x="102" y="680"/>
                </a:cubicBezTo>
                <a:lnTo>
                  <a:pt x="102" y="680"/>
                </a:lnTo>
                <a:cubicBezTo>
                  <a:pt x="102" y="820"/>
                  <a:pt x="102" y="820"/>
                  <a:pt x="102" y="820"/>
                </a:cubicBezTo>
                <a:moveTo>
                  <a:pt x="316" y="820"/>
                </a:moveTo>
                <a:cubicBezTo>
                  <a:pt x="335" y="820"/>
                  <a:pt x="353" y="820"/>
                  <a:pt x="372" y="820"/>
                </a:cubicBezTo>
                <a:lnTo>
                  <a:pt x="372" y="820"/>
                </a:lnTo>
                <a:cubicBezTo>
                  <a:pt x="372" y="736"/>
                  <a:pt x="372" y="736"/>
                  <a:pt x="372" y="736"/>
                </a:cubicBezTo>
                <a:lnTo>
                  <a:pt x="372" y="736"/>
                </a:lnTo>
                <a:cubicBezTo>
                  <a:pt x="372" y="746"/>
                  <a:pt x="372" y="746"/>
                  <a:pt x="372" y="746"/>
                </a:cubicBezTo>
                <a:lnTo>
                  <a:pt x="372" y="746"/>
                </a:lnTo>
                <a:cubicBezTo>
                  <a:pt x="316" y="746"/>
                  <a:pt x="316" y="746"/>
                  <a:pt x="316" y="746"/>
                </a:cubicBezTo>
                <a:lnTo>
                  <a:pt x="316" y="746"/>
                </a:lnTo>
                <a:cubicBezTo>
                  <a:pt x="316" y="820"/>
                  <a:pt x="316" y="820"/>
                  <a:pt x="316" y="820"/>
                </a:cubicBezTo>
                <a:moveTo>
                  <a:pt x="419" y="820"/>
                </a:moveTo>
                <a:cubicBezTo>
                  <a:pt x="437" y="820"/>
                  <a:pt x="465" y="820"/>
                  <a:pt x="484" y="820"/>
                </a:cubicBezTo>
                <a:lnTo>
                  <a:pt x="484" y="820"/>
                </a:lnTo>
                <a:cubicBezTo>
                  <a:pt x="484" y="587"/>
                  <a:pt x="484" y="587"/>
                  <a:pt x="484" y="587"/>
                </a:cubicBezTo>
                <a:lnTo>
                  <a:pt x="484" y="587"/>
                </a:lnTo>
                <a:cubicBezTo>
                  <a:pt x="456" y="559"/>
                  <a:pt x="456" y="559"/>
                  <a:pt x="456" y="559"/>
                </a:cubicBezTo>
                <a:lnTo>
                  <a:pt x="456" y="559"/>
                </a:lnTo>
                <a:cubicBezTo>
                  <a:pt x="419" y="643"/>
                  <a:pt x="419" y="643"/>
                  <a:pt x="419" y="643"/>
                </a:cubicBezTo>
                <a:lnTo>
                  <a:pt x="419" y="643"/>
                </a:lnTo>
                <a:cubicBezTo>
                  <a:pt x="419" y="820"/>
                  <a:pt x="419" y="820"/>
                  <a:pt x="419" y="820"/>
                </a:cubicBezTo>
                <a:moveTo>
                  <a:pt x="530" y="820"/>
                </a:moveTo>
                <a:cubicBezTo>
                  <a:pt x="549" y="820"/>
                  <a:pt x="568" y="820"/>
                  <a:pt x="586" y="820"/>
                </a:cubicBezTo>
                <a:lnTo>
                  <a:pt x="586" y="820"/>
                </a:lnTo>
                <a:cubicBezTo>
                  <a:pt x="586" y="680"/>
                  <a:pt x="586" y="680"/>
                  <a:pt x="586" y="680"/>
                </a:cubicBezTo>
                <a:lnTo>
                  <a:pt x="586" y="680"/>
                </a:lnTo>
                <a:cubicBezTo>
                  <a:pt x="530" y="624"/>
                  <a:pt x="530" y="624"/>
                  <a:pt x="530" y="624"/>
                </a:cubicBezTo>
                <a:lnTo>
                  <a:pt x="530" y="624"/>
                </a:lnTo>
                <a:cubicBezTo>
                  <a:pt x="530" y="820"/>
                  <a:pt x="530" y="820"/>
                  <a:pt x="530" y="820"/>
                </a:cubicBezTo>
                <a:moveTo>
                  <a:pt x="633" y="820"/>
                </a:moveTo>
                <a:cubicBezTo>
                  <a:pt x="651" y="820"/>
                  <a:pt x="679" y="820"/>
                  <a:pt x="698" y="820"/>
                </a:cubicBezTo>
                <a:lnTo>
                  <a:pt x="698" y="820"/>
                </a:lnTo>
                <a:cubicBezTo>
                  <a:pt x="698" y="671"/>
                  <a:pt x="698" y="671"/>
                  <a:pt x="698" y="671"/>
                </a:cubicBezTo>
                <a:lnTo>
                  <a:pt x="698" y="671"/>
                </a:lnTo>
                <a:cubicBezTo>
                  <a:pt x="633" y="699"/>
                  <a:pt x="633" y="699"/>
                  <a:pt x="633" y="699"/>
                </a:cubicBezTo>
                <a:lnTo>
                  <a:pt x="633" y="699"/>
                </a:lnTo>
                <a:lnTo>
                  <a:pt x="633" y="820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6" name="path"/>
          <p:cNvSpPr/>
          <p:nvPr/>
        </p:nvSpPr>
        <p:spPr>
          <a:xfrm>
            <a:off x="1810403" y="2932252"/>
            <a:ext cx="568287" cy="568287"/>
          </a:xfrm>
          <a:custGeom>
            <a:rect l="0" t="0" r="0" b="0"/>
            <a:pathLst>
              <a:path w="894" h="894">
                <a:moveTo>
                  <a:pt x="727" y="111"/>
                </a:moveTo>
                <a:lnTo>
                  <a:pt x="727" y="169"/>
                </a:lnTo>
                <a:lnTo>
                  <a:pt x="727" y="169"/>
                </a:lnTo>
                <a:cubicBezTo>
                  <a:pt x="727" y="230"/>
                  <a:pt x="677" y="280"/>
                  <a:pt x="615" y="280"/>
                </a:cubicBezTo>
                <a:lnTo>
                  <a:pt x="615" y="280"/>
                </a:lnTo>
                <a:cubicBezTo>
                  <a:pt x="553" y="280"/>
                  <a:pt x="503" y="230"/>
                  <a:pt x="503" y="169"/>
                </a:cubicBezTo>
                <a:lnTo>
                  <a:pt x="503" y="169"/>
                </a:lnTo>
                <a:lnTo>
                  <a:pt x="503" y="111"/>
                </a:lnTo>
                <a:lnTo>
                  <a:pt x="391" y="111"/>
                </a:lnTo>
                <a:lnTo>
                  <a:pt x="391" y="169"/>
                </a:lnTo>
                <a:lnTo>
                  <a:pt x="391" y="169"/>
                </a:lnTo>
                <a:cubicBezTo>
                  <a:pt x="391" y="230"/>
                  <a:pt x="341" y="280"/>
                  <a:pt x="279" y="280"/>
                </a:cubicBezTo>
                <a:lnTo>
                  <a:pt x="279" y="280"/>
                </a:lnTo>
                <a:cubicBezTo>
                  <a:pt x="217" y="280"/>
                  <a:pt x="167" y="230"/>
                  <a:pt x="167" y="169"/>
                </a:cubicBezTo>
                <a:lnTo>
                  <a:pt x="167" y="169"/>
                </a:lnTo>
                <a:lnTo>
                  <a:pt x="167" y="111"/>
                </a:lnTo>
                <a:lnTo>
                  <a:pt x="0" y="111"/>
                </a:lnTo>
                <a:lnTo>
                  <a:pt x="0" y="894"/>
                </a:lnTo>
                <a:lnTo>
                  <a:pt x="894" y="894"/>
                </a:lnTo>
                <a:lnTo>
                  <a:pt x="894" y="111"/>
                </a:lnTo>
                <a:lnTo>
                  <a:pt x="727" y="111"/>
                </a:lnTo>
                <a:close/>
                <a:moveTo>
                  <a:pt x="279" y="783"/>
                </a:moveTo>
                <a:lnTo>
                  <a:pt x="167" y="783"/>
                </a:lnTo>
                <a:lnTo>
                  <a:pt x="167" y="671"/>
                </a:lnTo>
                <a:lnTo>
                  <a:pt x="279" y="671"/>
                </a:lnTo>
                <a:lnTo>
                  <a:pt x="279" y="783"/>
                </a:lnTo>
                <a:close/>
                <a:moveTo>
                  <a:pt x="279" y="559"/>
                </a:moveTo>
                <a:lnTo>
                  <a:pt x="167" y="559"/>
                </a:lnTo>
                <a:lnTo>
                  <a:pt x="167" y="447"/>
                </a:lnTo>
                <a:lnTo>
                  <a:pt x="279" y="447"/>
                </a:lnTo>
                <a:lnTo>
                  <a:pt x="279" y="559"/>
                </a:lnTo>
                <a:close/>
                <a:moveTo>
                  <a:pt x="503" y="783"/>
                </a:moveTo>
                <a:lnTo>
                  <a:pt x="391" y="783"/>
                </a:lnTo>
                <a:lnTo>
                  <a:pt x="391" y="671"/>
                </a:lnTo>
                <a:lnTo>
                  <a:pt x="503" y="671"/>
                </a:lnTo>
                <a:lnTo>
                  <a:pt x="503" y="783"/>
                </a:lnTo>
                <a:close/>
                <a:moveTo>
                  <a:pt x="503" y="559"/>
                </a:moveTo>
                <a:lnTo>
                  <a:pt x="391" y="559"/>
                </a:lnTo>
                <a:lnTo>
                  <a:pt x="391" y="447"/>
                </a:lnTo>
                <a:lnTo>
                  <a:pt x="503" y="447"/>
                </a:lnTo>
                <a:lnTo>
                  <a:pt x="503" y="559"/>
                </a:lnTo>
                <a:close/>
                <a:moveTo>
                  <a:pt x="615" y="783"/>
                </a:moveTo>
                <a:lnTo>
                  <a:pt x="615" y="671"/>
                </a:lnTo>
                <a:lnTo>
                  <a:pt x="727" y="671"/>
                </a:lnTo>
                <a:lnTo>
                  <a:pt x="615" y="783"/>
                </a:lnTo>
                <a:close/>
                <a:moveTo>
                  <a:pt x="727" y="559"/>
                </a:moveTo>
                <a:lnTo>
                  <a:pt x="615" y="559"/>
                </a:lnTo>
                <a:lnTo>
                  <a:pt x="615" y="447"/>
                </a:lnTo>
                <a:lnTo>
                  <a:pt x="727" y="447"/>
                </a:lnTo>
                <a:lnTo>
                  <a:pt x="727" y="559"/>
                </a:lnTo>
                <a:close/>
                <a:moveTo>
                  <a:pt x="223" y="167"/>
                </a:moveTo>
                <a:lnTo>
                  <a:pt x="223" y="55"/>
                </a:lnTo>
                <a:lnTo>
                  <a:pt x="223" y="55"/>
                </a:lnTo>
                <a:cubicBezTo>
                  <a:pt x="223" y="25"/>
                  <a:pt x="248" y="0"/>
                  <a:pt x="279" y="0"/>
                </a:cubicBezTo>
                <a:lnTo>
                  <a:pt x="279" y="0"/>
                </a:lnTo>
                <a:cubicBezTo>
                  <a:pt x="310" y="0"/>
                  <a:pt x="335" y="25"/>
                  <a:pt x="335" y="55"/>
                </a:cubicBezTo>
                <a:lnTo>
                  <a:pt x="335" y="55"/>
                </a:lnTo>
                <a:lnTo>
                  <a:pt x="335" y="167"/>
                </a:lnTo>
                <a:lnTo>
                  <a:pt x="335" y="167"/>
                </a:lnTo>
                <a:cubicBezTo>
                  <a:pt x="335" y="198"/>
                  <a:pt x="310" y="223"/>
                  <a:pt x="279" y="223"/>
                </a:cubicBezTo>
                <a:lnTo>
                  <a:pt x="279" y="223"/>
                </a:lnTo>
                <a:cubicBezTo>
                  <a:pt x="248" y="223"/>
                  <a:pt x="223" y="198"/>
                  <a:pt x="223" y="167"/>
                </a:cubicBezTo>
                <a:moveTo>
                  <a:pt x="559" y="167"/>
                </a:moveTo>
                <a:lnTo>
                  <a:pt x="559" y="55"/>
                </a:lnTo>
                <a:lnTo>
                  <a:pt x="559" y="55"/>
                </a:lnTo>
                <a:cubicBezTo>
                  <a:pt x="559" y="25"/>
                  <a:pt x="584" y="0"/>
                  <a:pt x="615" y="0"/>
                </a:cubicBezTo>
                <a:lnTo>
                  <a:pt x="615" y="0"/>
                </a:lnTo>
                <a:cubicBezTo>
                  <a:pt x="646" y="0"/>
                  <a:pt x="671" y="25"/>
                  <a:pt x="671" y="55"/>
                </a:cubicBezTo>
                <a:lnTo>
                  <a:pt x="671" y="55"/>
                </a:lnTo>
                <a:lnTo>
                  <a:pt x="671" y="167"/>
                </a:lnTo>
                <a:lnTo>
                  <a:pt x="671" y="167"/>
                </a:lnTo>
                <a:cubicBezTo>
                  <a:pt x="671" y="198"/>
                  <a:pt x="646" y="223"/>
                  <a:pt x="615" y="223"/>
                </a:cubicBezTo>
                <a:lnTo>
                  <a:pt x="615" y="223"/>
                </a:lnTo>
                <a:cubicBezTo>
                  <a:pt x="584" y="223"/>
                  <a:pt x="559" y="198"/>
                  <a:pt x="559" y="167"/>
                </a:cubicBezTo>
              </a:path>
            </a:pathLst>
          </a:custGeom>
          <a:solidFill>
            <a:srgbClr val="AD934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7" name="path"/>
          <p:cNvSpPr/>
          <p:nvPr/>
        </p:nvSpPr>
        <p:spPr>
          <a:xfrm>
            <a:off x="1810403" y="1798766"/>
            <a:ext cx="559947" cy="562395"/>
          </a:xfrm>
          <a:custGeom>
            <a:rect l="0" t="0" r="0" b="0"/>
            <a:pathLst>
              <a:path w="881" h="885">
                <a:moveTo>
                  <a:pt x="829" y="552"/>
                </a:moveTo>
                <a:cubicBezTo>
                  <a:pt x="829" y="833"/>
                  <a:pt x="829" y="833"/>
                  <a:pt x="829" y="833"/>
                </a:cubicBezTo>
                <a:lnTo>
                  <a:pt x="829" y="833"/>
                </a:lnTo>
                <a:cubicBezTo>
                  <a:pt x="829" y="864"/>
                  <a:pt x="809" y="885"/>
                  <a:pt x="767" y="885"/>
                </a:cubicBezTo>
                <a:lnTo>
                  <a:pt x="767" y="885"/>
                </a:lnTo>
                <a:cubicBezTo>
                  <a:pt x="103" y="885"/>
                  <a:pt x="103" y="885"/>
                  <a:pt x="103" y="885"/>
                </a:cubicBezTo>
                <a:lnTo>
                  <a:pt x="103" y="885"/>
                </a:lnTo>
                <a:cubicBezTo>
                  <a:pt x="72" y="885"/>
                  <a:pt x="51" y="864"/>
                  <a:pt x="51" y="833"/>
                </a:cubicBezTo>
                <a:lnTo>
                  <a:pt x="51" y="833"/>
                </a:lnTo>
                <a:cubicBezTo>
                  <a:pt x="51" y="552"/>
                  <a:pt x="51" y="552"/>
                  <a:pt x="51" y="552"/>
                </a:cubicBezTo>
                <a:lnTo>
                  <a:pt x="51" y="552"/>
                </a:lnTo>
                <a:cubicBezTo>
                  <a:pt x="93" y="562"/>
                  <a:pt x="134" y="573"/>
                  <a:pt x="176" y="583"/>
                </a:cubicBezTo>
                <a:lnTo>
                  <a:pt x="176" y="583"/>
                </a:lnTo>
                <a:cubicBezTo>
                  <a:pt x="176" y="625"/>
                  <a:pt x="176" y="625"/>
                  <a:pt x="176" y="625"/>
                </a:cubicBezTo>
                <a:lnTo>
                  <a:pt x="176" y="625"/>
                </a:lnTo>
                <a:cubicBezTo>
                  <a:pt x="207" y="625"/>
                  <a:pt x="207" y="625"/>
                  <a:pt x="207" y="625"/>
                </a:cubicBezTo>
                <a:lnTo>
                  <a:pt x="207" y="625"/>
                </a:lnTo>
                <a:cubicBezTo>
                  <a:pt x="207" y="708"/>
                  <a:pt x="207" y="708"/>
                  <a:pt x="207" y="708"/>
                </a:cubicBezTo>
                <a:lnTo>
                  <a:pt x="207" y="708"/>
                </a:lnTo>
                <a:cubicBezTo>
                  <a:pt x="280" y="708"/>
                  <a:pt x="280" y="708"/>
                  <a:pt x="280" y="708"/>
                </a:cubicBezTo>
                <a:lnTo>
                  <a:pt x="280" y="708"/>
                </a:lnTo>
                <a:cubicBezTo>
                  <a:pt x="280" y="625"/>
                  <a:pt x="280" y="625"/>
                  <a:pt x="280" y="625"/>
                </a:cubicBezTo>
                <a:lnTo>
                  <a:pt x="280" y="625"/>
                </a:lnTo>
                <a:cubicBezTo>
                  <a:pt x="311" y="625"/>
                  <a:pt x="311" y="625"/>
                  <a:pt x="311" y="625"/>
                </a:cubicBezTo>
                <a:lnTo>
                  <a:pt x="311" y="625"/>
                </a:lnTo>
                <a:cubicBezTo>
                  <a:pt x="311" y="593"/>
                  <a:pt x="311" y="593"/>
                  <a:pt x="311" y="593"/>
                </a:cubicBezTo>
                <a:lnTo>
                  <a:pt x="311" y="593"/>
                </a:lnTo>
                <a:cubicBezTo>
                  <a:pt x="394" y="604"/>
                  <a:pt x="477" y="604"/>
                  <a:pt x="560" y="593"/>
                </a:cubicBezTo>
                <a:lnTo>
                  <a:pt x="560" y="593"/>
                </a:lnTo>
                <a:cubicBezTo>
                  <a:pt x="560" y="625"/>
                  <a:pt x="560" y="625"/>
                  <a:pt x="560" y="625"/>
                </a:cubicBezTo>
                <a:lnTo>
                  <a:pt x="560" y="625"/>
                </a:lnTo>
                <a:cubicBezTo>
                  <a:pt x="591" y="625"/>
                  <a:pt x="591" y="625"/>
                  <a:pt x="591" y="625"/>
                </a:cubicBezTo>
                <a:lnTo>
                  <a:pt x="591" y="625"/>
                </a:lnTo>
                <a:cubicBezTo>
                  <a:pt x="591" y="708"/>
                  <a:pt x="591" y="708"/>
                  <a:pt x="591" y="708"/>
                </a:cubicBezTo>
                <a:lnTo>
                  <a:pt x="591" y="708"/>
                </a:lnTo>
                <a:cubicBezTo>
                  <a:pt x="653" y="708"/>
                  <a:pt x="653" y="708"/>
                  <a:pt x="653" y="708"/>
                </a:cubicBezTo>
                <a:lnTo>
                  <a:pt x="653" y="708"/>
                </a:lnTo>
                <a:cubicBezTo>
                  <a:pt x="653" y="625"/>
                  <a:pt x="653" y="625"/>
                  <a:pt x="653" y="625"/>
                </a:cubicBezTo>
                <a:lnTo>
                  <a:pt x="653" y="625"/>
                </a:lnTo>
                <a:cubicBezTo>
                  <a:pt x="684" y="625"/>
                  <a:pt x="684" y="625"/>
                  <a:pt x="684" y="625"/>
                </a:cubicBezTo>
                <a:lnTo>
                  <a:pt x="684" y="625"/>
                </a:lnTo>
                <a:cubicBezTo>
                  <a:pt x="684" y="583"/>
                  <a:pt x="684" y="583"/>
                  <a:pt x="684" y="583"/>
                </a:cubicBezTo>
                <a:lnTo>
                  <a:pt x="684" y="583"/>
                </a:lnTo>
                <a:cubicBezTo>
                  <a:pt x="736" y="573"/>
                  <a:pt x="778" y="562"/>
                  <a:pt x="829" y="552"/>
                </a:cubicBezTo>
                <a:moveTo>
                  <a:pt x="321" y="0"/>
                </a:moveTo>
                <a:cubicBezTo>
                  <a:pt x="560" y="0"/>
                  <a:pt x="560" y="0"/>
                  <a:pt x="560" y="0"/>
                </a:cubicBezTo>
                <a:lnTo>
                  <a:pt x="560" y="0"/>
                </a:lnTo>
                <a:cubicBezTo>
                  <a:pt x="601" y="0"/>
                  <a:pt x="632" y="31"/>
                  <a:pt x="632" y="72"/>
                </a:cubicBezTo>
                <a:lnTo>
                  <a:pt x="632" y="72"/>
                </a:lnTo>
                <a:cubicBezTo>
                  <a:pt x="632" y="166"/>
                  <a:pt x="632" y="166"/>
                  <a:pt x="632" y="166"/>
                </a:cubicBezTo>
                <a:lnTo>
                  <a:pt x="632" y="166"/>
                </a:lnTo>
                <a:cubicBezTo>
                  <a:pt x="549" y="166"/>
                  <a:pt x="549" y="166"/>
                  <a:pt x="549" y="166"/>
                </a:cubicBezTo>
                <a:lnTo>
                  <a:pt x="549" y="166"/>
                </a:lnTo>
                <a:cubicBezTo>
                  <a:pt x="549" y="83"/>
                  <a:pt x="549" y="83"/>
                  <a:pt x="549" y="83"/>
                </a:cubicBezTo>
                <a:lnTo>
                  <a:pt x="549" y="83"/>
                </a:lnTo>
                <a:cubicBezTo>
                  <a:pt x="331" y="83"/>
                  <a:pt x="331" y="83"/>
                  <a:pt x="331" y="83"/>
                </a:cubicBezTo>
                <a:lnTo>
                  <a:pt x="331" y="83"/>
                </a:lnTo>
                <a:cubicBezTo>
                  <a:pt x="331" y="166"/>
                  <a:pt x="331" y="166"/>
                  <a:pt x="331" y="166"/>
                </a:cubicBezTo>
                <a:lnTo>
                  <a:pt x="331" y="166"/>
                </a:lnTo>
                <a:cubicBezTo>
                  <a:pt x="248" y="166"/>
                  <a:pt x="248" y="166"/>
                  <a:pt x="248" y="166"/>
                </a:cubicBezTo>
                <a:lnTo>
                  <a:pt x="248" y="166"/>
                </a:lnTo>
                <a:cubicBezTo>
                  <a:pt x="248" y="72"/>
                  <a:pt x="248" y="72"/>
                  <a:pt x="248" y="72"/>
                </a:cubicBezTo>
                <a:lnTo>
                  <a:pt x="248" y="72"/>
                </a:lnTo>
                <a:cubicBezTo>
                  <a:pt x="248" y="31"/>
                  <a:pt x="280" y="0"/>
                  <a:pt x="321" y="0"/>
                </a:cubicBezTo>
                <a:moveTo>
                  <a:pt x="0" y="208"/>
                </a:moveTo>
                <a:cubicBezTo>
                  <a:pt x="0" y="500"/>
                  <a:pt x="0" y="500"/>
                  <a:pt x="0" y="500"/>
                </a:cubicBezTo>
                <a:lnTo>
                  <a:pt x="0" y="500"/>
                </a:lnTo>
                <a:cubicBezTo>
                  <a:pt x="280" y="573"/>
                  <a:pt x="580" y="573"/>
                  <a:pt x="881" y="500"/>
                </a:cubicBezTo>
                <a:lnTo>
                  <a:pt x="881" y="500"/>
                </a:lnTo>
                <a:cubicBezTo>
                  <a:pt x="881" y="208"/>
                  <a:pt x="881" y="208"/>
                  <a:pt x="881" y="208"/>
                </a:cubicBezTo>
                <a:lnTo>
                  <a:pt x="881" y="208"/>
                </a:lnTo>
                <a:lnTo>
                  <a:pt x="0" y="208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9" name="textbox 169"/>
          <p:cNvSpPr/>
          <p:nvPr/>
        </p:nvSpPr>
        <p:spPr>
          <a:xfrm>
            <a:off x="3521265" y="1027052"/>
            <a:ext cx="5159375" cy="35001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5745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5737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84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20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安全风险识别与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1" name="picture 17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84479" y="2346968"/>
            <a:ext cx="3072334" cy="3305392"/>
          </a:xfrm>
          <a:prstGeom prst="rect">
            <a:avLst/>
          </a:prstGeom>
        </p:spPr>
      </p:pic>
      <p:graphicFrame>
        <p:nvGraphicFramePr>
          <p:cNvPr id="172" name="table 172"/>
          <p:cNvGraphicFramePr>
            <a:graphicFrameLocks noGrp="1"/>
          </p:cNvGraphicFramePr>
          <p:nvPr/>
        </p:nvGraphicFramePr>
        <p:xfrm>
          <a:off x="1215730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5451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C9B67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现场勘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C9B67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查</a:t>
                      </a:r>
                      <a:endParaRPr lang="Microsoft YaHei" altLang="Microsoft YaHei" sz="2300"/>
                    </a:p>
                    <a:p>
                      <a:pPr marL="1172125" indent="-667131" algn="l" rtl="0" eaLnBrk="0">
                        <a:lnSpc>
                          <a:spcPct val="123000"/>
                        </a:lnSpc>
                        <a:spcBef>
                          <a:spcPts val="304"/>
                        </a:spcBef>
                      </a:pPr>
                      <a:r>
                        <a:rPr sz="1500" spc="-1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通过</a:t>
                      </a:r>
                      <a:r>
                        <a:rPr sz="1500" spc="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对酒店内外环境、设施设备进行详细勘         </a:t>
                      </a:r>
                      <a:r>
                        <a:rPr sz="1500" spc="-3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查，发现潜在的安全</a:t>
                      </a:r>
                      <a:r>
                        <a:rPr sz="1500" spc="-2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隐</a:t>
                      </a:r>
                      <a:r>
                        <a:rPr sz="1500" spc="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患。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76E6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3" name="table 173"/>
          <p:cNvGraphicFramePr>
            <a:graphicFrameLocks noGrp="1"/>
          </p:cNvGraphicFramePr>
          <p:nvPr/>
        </p:nvGraphicFramePr>
        <p:xfrm>
          <a:off x="6586317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7815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C9B67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员工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C9B67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访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C9B67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谈</a:t>
                      </a:r>
                      <a:endParaRPr lang="Microsoft YaHei" altLang="Microsoft YaHei" sz="2300"/>
                    </a:p>
                    <a:p>
                      <a:pPr marL="1363578" indent="-857630" algn="l" rtl="0" eaLnBrk="0">
                        <a:lnSpc>
                          <a:spcPct val="122000"/>
                        </a:lnSpc>
                        <a:spcBef>
                          <a:spcPts val="346"/>
                        </a:spcBef>
                      </a:pPr>
                      <a:r>
                        <a:rPr sz="1500" spc="-1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与员工</a:t>
                      </a:r>
                      <a:r>
                        <a:rPr sz="1500" spc="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进行深入交流，了解酒店运营过程中         </a:t>
                      </a:r>
                      <a:r>
                        <a:rPr sz="1500" spc="-3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可能出现的安全问题</a:t>
                      </a:r>
                      <a:r>
                        <a:rPr sz="1500" spc="-2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76E66"/>
                    </a:solidFill>
                  </a:tcPr>
                </a:tc>
              </a:tr>
            </a:tbl>
          </a:graphicData>
        </a:graphic>
      </p:graphicFrame>
      <p:sp>
        <p:nvSpPr>
          <p:cNvPr id="174" name="rect"/>
          <p:cNvSpPr/>
          <p:nvPr/>
        </p:nvSpPr>
        <p:spPr>
          <a:xfrm>
            <a:off x="1218873" y="4270883"/>
            <a:ext cx="4632960" cy="2072639"/>
          </a:xfrm>
          <a:prstGeom prst="rect">
            <a:avLst/>
          </a:prstGeom>
          <a:solidFill>
            <a:srgbClr val="1E0E01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75" name="table 175"/>
          <p:cNvGraphicFramePr>
            <a:graphicFrameLocks noGrp="1"/>
          </p:cNvGraphicFramePr>
          <p:nvPr/>
        </p:nvGraphicFramePr>
        <p:xfrm>
          <a:off x="1215730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429881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2300" spc="3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C9B67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历史数据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C9B67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分析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505184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1500" spc="-6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对酒店过去发生的安全事故进行统计分</a:t>
                      </a:r>
                      <a:r>
                        <a:rPr sz="1500" spc="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析，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76" name="rect"/>
          <p:cNvSpPr/>
          <p:nvPr/>
        </p:nvSpPr>
        <p:spPr>
          <a:xfrm>
            <a:off x="6589460" y="4270883"/>
            <a:ext cx="4632959" cy="2072639"/>
          </a:xfrm>
          <a:prstGeom prst="rect">
            <a:avLst/>
          </a:prstGeom>
          <a:solidFill>
            <a:srgbClr val="1E0E01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77" name="table 177"/>
          <p:cNvGraphicFramePr>
            <a:graphicFrameLocks noGrp="1"/>
          </p:cNvGraphicFramePr>
          <p:nvPr/>
        </p:nvGraphicFramePr>
        <p:xfrm>
          <a:off x="6586317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434016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C9B67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专业评估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C9B67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C9B67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具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505756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运用专</a:t>
                      </a:r>
                      <a:r>
                        <a:rPr sz="1500" spc="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业的风险评估工具和方法，对酒店进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78" name="path"/>
          <p:cNvSpPr/>
          <p:nvPr/>
        </p:nvSpPr>
        <p:spPr>
          <a:xfrm>
            <a:off x="8346675" y="895460"/>
            <a:ext cx="1118527" cy="1118528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8346676" y="3711618"/>
            <a:ext cx="1118527" cy="1118527"/>
            <a:chExt cx="1118527" cy="1118527"/>
          </a:xfrm>
        </p:grpSpPr>
        <p:sp>
          <p:nvSpPr>
            <p:cNvPr id="179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05297" y="305298"/>
              <a:ext cx="507934" cy="507933"/>
            </a:xfrm>
            <a:custGeom>
              <a:rect l="0" t="0" r="0" b="0"/>
              <a:pathLst>
                <a:path w="799" h="799">
                  <a:moveTo>
                    <a:pt x="686" y="256"/>
                  </a:moveTo>
                  <a:cubicBezTo>
                    <a:pt x="654" y="194"/>
                    <a:pt x="605" y="145"/>
                    <a:pt x="544" y="114"/>
                  </a:cubicBezTo>
                  <a:lnTo>
                    <a:pt x="544" y="114"/>
                  </a:lnTo>
                  <a:lnTo>
                    <a:pt x="543" y="113"/>
                  </a:lnTo>
                  <a:lnTo>
                    <a:pt x="489" y="221"/>
                  </a:lnTo>
                  <a:lnTo>
                    <a:pt x="489" y="221"/>
                  </a:lnTo>
                  <a:cubicBezTo>
                    <a:pt x="528" y="240"/>
                    <a:pt x="558" y="271"/>
                    <a:pt x="578" y="309"/>
                  </a:cubicBezTo>
                  <a:lnTo>
                    <a:pt x="578" y="309"/>
                  </a:lnTo>
                  <a:lnTo>
                    <a:pt x="578" y="310"/>
                  </a:lnTo>
                  <a:lnTo>
                    <a:pt x="686" y="256"/>
                  </a:lnTo>
                  <a:close/>
                  <a:moveTo>
                    <a:pt x="686" y="543"/>
                  </a:moveTo>
                  <a:lnTo>
                    <a:pt x="578" y="489"/>
                  </a:lnTo>
                  <a:lnTo>
                    <a:pt x="578" y="489"/>
                  </a:lnTo>
                  <a:cubicBezTo>
                    <a:pt x="558" y="528"/>
                    <a:pt x="528" y="558"/>
                    <a:pt x="490" y="578"/>
                  </a:cubicBezTo>
                  <a:lnTo>
                    <a:pt x="490" y="578"/>
                  </a:lnTo>
                  <a:lnTo>
                    <a:pt x="489" y="578"/>
                  </a:lnTo>
                  <a:lnTo>
                    <a:pt x="543" y="686"/>
                  </a:lnTo>
                  <a:lnTo>
                    <a:pt x="543" y="686"/>
                  </a:lnTo>
                  <a:cubicBezTo>
                    <a:pt x="605" y="654"/>
                    <a:pt x="654" y="605"/>
                    <a:pt x="685" y="544"/>
                  </a:cubicBezTo>
                  <a:lnTo>
                    <a:pt x="685" y="544"/>
                  </a:lnTo>
                  <a:lnTo>
                    <a:pt x="686" y="543"/>
                  </a:lnTo>
                  <a:close/>
                  <a:moveTo>
                    <a:pt x="256" y="113"/>
                  </a:moveTo>
                  <a:cubicBezTo>
                    <a:pt x="194" y="145"/>
                    <a:pt x="145" y="194"/>
                    <a:pt x="114" y="254"/>
                  </a:cubicBezTo>
                  <a:lnTo>
                    <a:pt x="114" y="254"/>
                  </a:lnTo>
                  <a:lnTo>
                    <a:pt x="113" y="256"/>
                  </a:lnTo>
                  <a:lnTo>
                    <a:pt x="221" y="310"/>
                  </a:lnTo>
                  <a:lnTo>
                    <a:pt x="221" y="310"/>
                  </a:lnTo>
                  <a:cubicBezTo>
                    <a:pt x="240" y="271"/>
                    <a:pt x="271" y="240"/>
                    <a:pt x="309" y="221"/>
                  </a:cubicBezTo>
                  <a:lnTo>
                    <a:pt x="309" y="221"/>
                  </a:lnTo>
                  <a:lnTo>
                    <a:pt x="310" y="221"/>
                  </a:lnTo>
                  <a:lnTo>
                    <a:pt x="256" y="113"/>
                  </a:lnTo>
                  <a:close/>
                  <a:moveTo>
                    <a:pt x="113" y="543"/>
                  </a:moveTo>
                  <a:cubicBezTo>
                    <a:pt x="145" y="605"/>
                    <a:pt x="194" y="654"/>
                    <a:pt x="254" y="685"/>
                  </a:cubicBezTo>
                  <a:lnTo>
                    <a:pt x="254" y="685"/>
                  </a:lnTo>
                  <a:lnTo>
                    <a:pt x="256" y="686"/>
                  </a:lnTo>
                  <a:lnTo>
                    <a:pt x="310" y="578"/>
                  </a:lnTo>
                  <a:lnTo>
                    <a:pt x="310" y="578"/>
                  </a:lnTo>
                  <a:cubicBezTo>
                    <a:pt x="271" y="558"/>
                    <a:pt x="240" y="528"/>
                    <a:pt x="221" y="490"/>
                  </a:cubicBezTo>
                  <a:lnTo>
                    <a:pt x="221" y="490"/>
                  </a:lnTo>
                  <a:lnTo>
                    <a:pt x="221" y="489"/>
                  </a:lnTo>
                  <a:lnTo>
                    <a:pt x="113" y="543"/>
                  </a:lnTo>
                  <a:close/>
                  <a:moveTo>
                    <a:pt x="399" y="799"/>
                  </a:moveTo>
                  <a:cubicBezTo>
                    <a:pt x="179" y="799"/>
                    <a:pt x="0" y="620"/>
                    <a:pt x="0" y="399"/>
                  </a:cubicBezTo>
                  <a:lnTo>
                    <a:pt x="0" y="399"/>
                  </a:lnTo>
                  <a:cubicBezTo>
                    <a:pt x="0" y="179"/>
                    <a:pt x="179" y="0"/>
                    <a:pt x="399" y="0"/>
                  </a:cubicBezTo>
                  <a:lnTo>
                    <a:pt x="399" y="0"/>
                  </a:lnTo>
                  <a:lnTo>
                    <a:pt x="399" y="0"/>
                  </a:lnTo>
                  <a:lnTo>
                    <a:pt x="399" y="0"/>
                  </a:lnTo>
                  <a:cubicBezTo>
                    <a:pt x="620" y="0"/>
                    <a:pt x="799" y="179"/>
                    <a:pt x="799" y="399"/>
                  </a:cubicBezTo>
                  <a:lnTo>
                    <a:pt x="799" y="399"/>
                  </a:lnTo>
                  <a:cubicBezTo>
                    <a:pt x="799" y="620"/>
                    <a:pt x="620" y="799"/>
                    <a:pt x="399" y="799"/>
                  </a:cubicBezTo>
                  <a:lnTo>
                    <a:pt x="399" y="799"/>
                  </a:lnTo>
                  <a:lnTo>
                    <a:pt x="399" y="799"/>
                  </a:lnTo>
                  <a:close/>
                  <a:moveTo>
                    <a:pt x="399" y="519"/>
                  </a:moveTo>
                  <a:cubicBezTo>
                    <a:pt x="466" y="519"/>
                    <a:pt x="519" y="466"/>
                    <a:pt x="519" y="399"/>
                  </a:cubicBezTo>
                  <a:lnTo>
                    <a:pt x="519" y="399"/>
                  </a:lnTo>
                  <a:cubicBezTo>
                    <a:pt x="519" y="333"/>
                    <a:pt x="466" y="279"/>
                    <a:pt x="399" y="279"/>
                  </a:cubicBezTo>
                  <a:lnTo>
                    <a:pt x="399" y="279"/>
                  </a:lnTo>
                  <a:lnTo>
                    <a:pt x="399" y="279"/>
                  </a:lnTo>
                  <a:lnTo>
                    <a:pt x="399" y="279"/>
                  </a:lnTo>
                  <a:cubicBezTo>
                    <a:pt x="333" y="279"/>
                    <a:pt x="279" y="333"/>
                    <a:pt x="279" y="399"/>
                  </a:cubicBezTo>
                  <a:lnTo>
                    <a:pt x="279" y="399"/>
                  </a:lnTo>
                  <a:cubicBezTo>
                    <a:pt x="279" y="466"/>
                    <a:pt x="333" y="519"/>
                    <a:pt x="399" y="519"/>
                  </a:cubicBezTo>
                  <a:lnTo>
                    <a:pt x="399" y="519"/>
                  </a:lnTo>
                  <a:lnTo>
                    <a:pt x="399" y="51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2976090" y="895460"/>
            <a:ext cx="1118527" cy="1118527"/>
            <a:chExt cx="1118527" cy="1118527"/>
          </a:xfrm>
        </p:grpSpPr>
        <p:sp>
          <p:nvSpPr>
            <p:cNvPr id="181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22321" y="390454"/>
              <a:ext cx="473902" cy="409976"/>
            </a:xfrm>
            <a:custGeom>
              <a:rect l="0" t="0" r="0" b="0"/>
              <a:pathLst>
                <a:path w="746" h="645">
                  <a:moveTo>
                    <a:pt x="2" y="210"/>
                  </a:moveTo>
                  <a:lnTo>
                    <a:pt x="359" y="644"/>
                  </a:lnTo>
                  <a:lnTo>
                    <a:pt x="216" y="210"/>
                  </a:lnTo>
                  <a:lnTo>
                    <a:pt x="2" y="210"/>
                  </a:lnTo>
                  <a:close/>
                  <a:moveTo>
                    <a:pt x="255" y="210"/>
                  </a:moveTo>
                  <a:lnTo>
                    <a:pt x="381" y="645"/>
                  </a:lnTo>
                  <a:lnTo>
                    <a:pt x="490" y="210"/>
                  </a:lnTo>
                  <a:lnTo>
                    <a:pt x="255" y="210"/>
                  </a:lnTo>
                  <a:close/>
                  <a:moveTo>
                    <a:pt x="401" y="644"/>
                  </a:moveTo>
                  <a:lnTo>
                    <a:pt x="745" y="210"/>
                  </a:lnTo>
                  <a:lnTo>
                    <a:pt x="532" y="210"/>
                  </a:lnTo>
                  <a:lnTo>
                    <a:pt x="401" y="644"/>
                  </a:lnTo>
                  <a:close/>
                  <a:moveTo>
                    <a:pt x="746" y="182"/>
                  </a:moveTo>
                  <a:lnTo>
                    <a:pt x="643" y="9"/>
                  </a:lnTo>
                  <a:lnTo>
                    <a:pt x="539" y="182"/>
                  </a:lnTo>
                  <a:lnTo>
                    <a:pt x="746" y="182"/>
                  </a:lnTo>
                  <a:close/>
                  <a:moveTo>
                    <a:pt x="610" y="0"/>
                  </a:moveTo>
                  <a:lnTo>
                    <a:pt x="404" y="0"/>
                  </a:lnTo>
                  <a:lnTo>
                    <a:pt x="507" y="178"/>
                  </a:lnTo>
                  <a:lnTo>
                    <a:pt x="610" y="0"/>
                  </a:lnTo>
                  <a:close/>
                  <a:moveTo>
                    <a:pt x="475" y="182"/>
                  </a:moveTo>
                  <a:lnTo>
                    <a:pt x="372" y="9"/>
                  </a:lnTo>
                  <a:lnTo>
                    <a:pt x="269" y="182"/>
                  </a:lnTo>
                  <a:lnTo>
                    <a:pt x="475" y="182"/>
                  </a:lnTo>
                  <a:close/>
                  <a:moveTo>
                    <a:pt x="342" y="0"/>
                  </a:moveTo>
                  <a:lnTo>
                    <a:pt x="135" y="0"/>
                  </a:lnTo>
                  <a:lnTo>
                    <a:pt x="238" y="178"/>
                  </a:lnTo>
                  <a:lnTo>
                    <a:pt x="342" y="0"/>
                  </a:lnTo>
                  <a:close/>
                  <a:moveTo>
                    <a:pt x="103" y="9"/>
                  </a:moveTo>
                  <a:lnTo>
                    <a:pt x="0" y="182"/>
                  </a:lnTo>
                  <a:lnTo>
                    <a:pt x="206" y="182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3" name="path"/>
          <p:cNvSpPr/>
          <p:nvPr/>
        </p:nvSpPr>
        <p:spPr>
          <a:xfrm>
            <a:off x="2976090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4" name="textbox 184"/>
          <p:cNvSpPr/>
          <p:nvPr/>
        </p:nvSpPr>
        <p:spPr>
          <a:xfrm>
            <a:off x="1212444" y="378647"/>
            <a:ext cx="3067050" cy="443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6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别方法</a:t>
            </a:r>
            <a:endParaRPr lang="Microsoft YaHei" altLang="Microsoft YaHei" sz="3000"/>
          </a:p>
        </p:txBody>
      </p:sp>
      <p:sp>
        <p:nvSpPr>
          <p:cNvPr id="185" name="textbox 185"/>
          <p:cNvSpPr/>
          <p:nvPr/>
        </p:nvSpPr>
        <p:spPr>
          <a:xfrm>
            <a:off x="2279905" y="5602278"/>
            <a:ext cx="2463164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5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8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找出事故发生的规律和原因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6" name="textbox 186"/>
          <p:cNvSpPr/>
          <p:nvPr/>
        </p:nvSpPr>
        <p:spPr>
          <a:xfrm>
            <a:off x="7841374" y="5601516"/>
            <a:ext cx="2081529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4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9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行全面的安全风险识别</a:t>
            </a:r>
            <a:r>
              <a:rPr sz="1500" spc="-7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7" name="path"/>
          <p:cNvSpPr/>
          <p:nvPr/>
        </p:nvSpPr>
        <p:spPr>
          <a:xfrm>
            <a:off x="3297144" y="4064557"/>
            <a:ext cx="476417" cy="404954"/>
          </a:xfrm>
          <a:custGeom>
            <a:rect l="0" t="0" r="0" b="0"/>
            <a:pathLst>
              <a:path w="750" h="637">
                <a:moveTo>
                  <a:pt x="525" y="112"/>
                </a:moveTo>
                <a:lnTo>
                  <a:pt x="600" y="112"/>
                </a:lnTo>
                <a:lnTo>
                  <a:pt x="600" y="637"/>
                </a:lnTo>
                <a:lnTo>
                  <a:pt x="150" y="637"/>
                </a:lnTo>
                <a:lnTo>
                  <a:pt x="150" y="112"/>
                </a:lnTo>
                <a:lnTo>
                  <a:pt x="225" y="112"/>
                </a:lnTo>
                <a:lnTo>
                  <a:pt x="225" y="75"/>
                </a:lnTo>
                <a:lnTo>
                  <a:pt x="225" y="75"/>
                </a:lnTo>
                <a:cubicBezTo>
                  <a:pt x="225" y="33"/>
                  <a:pt x="258" y="0"/>
                  <a:pt x="300" y="0"/>
                </a:cubicBezTo>
                <a:lnTo>
                  <a:pt x="300" y="0"/>
                </a:lnTo>
                <a:lnTo>
                  <a:pt x="300" y="0"/>
                </a:lnTo>
                <a:lnTo>
                  <a:pt x="450" y="0"/>
                </a:lnTo>
                <a:lnTo>
                  <a:pt x="450" y="0"/>
                </a:lnTo>
                <a:cubicBezTo>
                  <a:pt x="491" y="0"/>
                  <a:pt x="525" y="33"/>
                  <a:pt x="525" y="75"/>
                </a:cubicBezTo>
                <a:lnTo>
                  <a:pt x="525" y="75"/>
                </a:lnTo>
                <a:lnTo>
                  <a:pt x="525" y="75"/>
                </a:lnTo>
                <a:lnTo>
                  <a:pt x="525" y="112"/>
                </a:lnTo>
                <a:close/>
                <a:moveTo>
                  <a:pt x="637" y="112"/>
                </a:moveTo>
                <a:lnTo>
                  <a:pt x="675" y="112"/>
                </a:lnTo>
                <a:lnTo>
                  <a:pt x="675" y="112"/>
                </a:lnTo>
                <a:cubicBezTo>
                  <a:pt x="716" y="112"/>
                  <a:pt x="750" y="146"/>
                  <a:pt x="750" y="187"/>
                </a:cubicBezTo>
                <a:lnTo>
                  <a:pt x="750" y="187"/>
                </a:lnTo>
                <a:lnTo>
                  <a:pt x="750" y="187"/>
                </a:lnTo>
                <a:lnTo>
                  <a:pt x="750" y="562"/>
                </a:lnTo>
                <a:lnTo>
                  <a:pt x="750" y="562"/>
                </a:lnTo>
                <a:cubicBezTo>
                  <a:pt x="750" y="604"/>
                  <a:pt x="716" y="637"/>
                  <a:pt x="675" y="637"/>
                </a:cubicBezTo>
                <a:lnTo>
                  <a:pt x="675" y="637"/>
                </a:lnTo>
                <a:lnTo>
                  <a:pt x="675" y="637"/>
                </a:lnTo>
                <a:lnTo>
                  <a:pt x="637" y="637"/>
                </a:lnTo>
                <a:lnTo>
                  <a:pt x="637" y="112"/>
                </a:lnTo>
                <a:close/>
                <a:moveTo>
                  <a:pt x="112" y="112"/>
                </a:moveTo>
                <a:lnTo>
                  <a:pt x="112" y="637"/>
                </a:lnTo>
                <a:lnTo>
                  <a:pt x="75" y="637"/>
                </a:lnTo>
                <a:lnTo>
                  <a:pt x="75" y="637"/>
                </a:lnTo>
                <a:cubicBezTo>
                  <a:pt x="33" y="637"/>
                  <a:pt x="0" y="604"/>
                  <a:pt x="0" y="562"/>
                </a:cubicBezTo>
                <a:lnTo>
                  <a:pt x="0" y="562"/>
                </a:lnTo>
                <a:lnTo>
                  <a:pt x="0" y="562"/>
                </a:lnTo>
                <a:lnTo>
                  <a:pt x="0" y="187"/>
                </a:lnTo>
                <a:lnTo>
                  <a:pt x="0" y="187"/>
                </a:lnTo>
                <a:cubicBezTo>
                  <a:pt x="0" y="146"/>
                  <a:pt x="33" y="112"/>
                  <a:pt x="75" y="112"/>
                </a:cubicBezTo>
                <a:lnTo>
                  <a:pt x="75" y="112"/>
                </a:lnTo>
                <a:lnTo>
                  <a:pt x="112" y="112"/>
                </a:lnTo>
                <a:close/>
                <a:moveTo>
                  <a:pt x="300" y="75"/>
                </a:moveTo>
                <a:lnTo>
                  <a:pt x="300" y="112"/>
                </a:lnTo>
                <a:lnTo>
                  <a:pt x="450" y="112"/>
                </a:lnTo>
                <a:lnTo>
                  <a:pt x="450" y="75"/>
                </a:lnTo>
                <a:lnTo>
                  <a:pt x="300" y="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8" name="path"/>
          <p:cNvSpPr/>
          <p:nvPr/>
        </p:nvSpPr>
        <p:spPr>
          <a:xfrm>
            <a:off x="8714114" y="1251048"/>
            <a:ext cx="399650" cy="394300"/>
          </a:xfrm>
          <a:custGeom>
            <a:rect l="0" t="0" r="0" b="0"/>
            <a:pathLst>
              <a:path w="629" h="620">
                <a:moveTo>
                  <a:pt x="607" y="105"/>
                </a:moveTo>
                <a:cubicBezTo>
                  <a:pt x="630" y="161"/>
                  <a:pt x="619" y="228"/>
                  <a:pt x="574" y="274"/>
                </a:cubicBezTo>
                <a:lnTo>
                  <a:pt x="574" y="274"/>
                </a:lnTo>
                <a:cubicBezTo>
                  <a:pt x="524" y="324"/>
                  <a:pt x="448" y="332"/>
                  <a:pt x="389" y="298"/>
                </a:cubicBezTo>
                <a:lnTo>
                  <a:pt x="389" y="298"/>
                </a:lnTo>
                <a:lnTo>
                  <a:pt x="346" y="345"/>
                </a:lnTo>
                <a:lnTo>
                  <a:pt x="376" y="375"/>
                </a:lnTo>
                <a:lnTo>
                  <a:pt x="395" y="357"/>
                </a:lnTo>
                <a:lnTo>
                  <a:pt x="395" y="357"/>
                </a:lnTo>
                <a:cubicBezTo>
                  <a:pt x="404" y="348"/>
                  <a:pt x="419" y="348"/>
                  <a:pt x="428" y="357"/>
                </a:cubicBezTo>
                <a:lnTo>
                  <a:pt x="428" y="357"/>
                </a:lnTo>
                <a:lnTo>
                  <a:pt x="576" y="506"/>
                </a:lnTo>
                <a:lnTo>
                  <a:pt x="576" y="506"/>
                </a:lnTo>
                <a:cubicBezTo>
                  <a:pt x="585" y="516"/>
                  <a:pt x="585" y="531"/>
                  <a:pt x="576" y="540"/>
                </a:cubicBezTo>
                <a:lnTo>
                  <a:pt x="576" y="540"/>
                </a:lnTo>
                <a:lnTo>
                  <a:pt x="508" y="607"/>
                </a:lnTo>
                <a:lnTo>
                  <a:pt x="508" y="607"/>
                </a:lnTo>
                <a:cubicBezTo>
                  <a:pt x="499" y="617"/>
                  <a:pt x="484" y="617"/>
                  <a:pt x="475" y="607"/>
                </a:cubicBezTo>
                <a:lnTo>
                  <a:pt x="475" y="607"/>
                </a:lnTo>
                <a:lnTo>
                  <a:pt x="327" y="458"/>
                </a:lnTo>
                <a:lnTo>
                  <a:pt x="327" y="458"/>
                </a:lnTo>
                <a:cubicBezTo>
                  <a:pt x="318" y="449"/>
                  <a:pt x="318" y="434"/>
                  <a:pt x="327" y="425"/>
                </a:cubicBezTo>
                <a:lnTo>
                  <a:pt x="327" y="425"/>
                </a:lnTo>
                <a:lnTo>
                  <a:pt x="344" y="408"/>
                </a:lnTo>
                <a:lnTo>
                  <a:pt x="315" y="379"/>
                </a:lnTo>
                <a:lnTo>
                  <a:pt x="111" y="602"/>
                </a:lnTo>
                <a:lnTo>
                  <a:pt x="111" y="602"/>
                </a:lnTo>
                <a:cubicBezTo>
                  <a:pt x="92" y="620"/>
                  <a:pt x="62" y="620"/>
                  <a:pt x="43" y="602"/>
                </a:cubicBezTo>
                <a:lnTo>
                  <a:pt x="43" y="602"/>
                </a:lnTo>
                <a:lnTo>
                  <a:pt x="27" y="585"/>
                </a:lnTo>
                <a:lnTo>
                  <a:pt x="27" y="585"/>
                </a:lnTo>
                <a:cubicBezTo>
                  <a:pt x="8" y="566"/>
                  <a:pt x="8" y="536"/>
                  <a:pt x="27" y="518"/>
                </a:cubicBezTo>
                <a:lnTo>
                  <a:pt x="27" y="518"/>
                </a:lnTo>
                <a:lnTo>
                  <a:pt x="259" y="323"/>
                </a:lnTo>
                <a:lnTo>
                  <a:pt x="105" y="168"/>
                </a:lnTo>
                <a:lnTo>
                  <a:pt x="56" y="168"/>
                </a:lnTo>
                <a:lnTo>
                  <a:pt x="0" y="77"/>
                </a:lnTo>
                <a:lnTo>
                  <a:pt x="45" y="32"/>
                </a:lnTo>
                <a:lnTo>
                  <a:pt x="138" y="89"/>
                </a:lnTo>
                <a:lnTo>
                  <a:pt x="138" y="137"/>
                </a:lnTo>
                <a:lnTo>
                  <a:pt x="294" y="293"/>
                </a:lnTo>
                <a:lnTo>
                  <a:pt x="340" y="255"/>
                </a:lnTo>
                <a:lnTo>
                  <a:pt x="340" y="255"/>
                </a:lnTo>
                <a:cubicBezTo>
                  <a:pt x="295" y="195"/>
                  <a:pt x="300" y="109"/>
                  <a:pt x="355" y="55"/>
                </a:cubicBezTo>
                <a:lnTo>
                  <a:pt x="355" y="55"/>
                </a:lnTo>
                <a:cubicBezTo>
                  <a:pt x="400" y="9"/>
                  <a:pt x="467" y="-1"/>
                  <a:pt x="523" y="21"/>
                </a:cubicBezTo>
                <a:lnTo>
                  <a:pt x="523" y="21"/>
                </a:lnTo>
                <a:lnTo>
                  <a:pt x="423" y="119"/>
                </a:lnTo>
                <a:lnTo>
                  <a:pt x="507" y="204"/>
                </a:lnTo>
                <a:lnTo>
                  <a:pt x="607" y="105"/>
                </a:lnTo>
                <a:close/>
                <a:moveTo>
                  <a:pt x="82" y="541"/>
                </a:moveTo>
                <a:cubicBezTo>
                  <a:pt x="73" y="532"/>
                  <a:pt x="58" y="532"/>
                  <a:pt x="49" y="541"/>
                </a:cubicBezTo>
                <a:lnTo>
                  <a:pt x="49" y="541"/>
                </a:lnTo>
                <a:cubicBezTo>
                  <a:pt x="39" y="551"/>
                  <a:pt x="39" y="566"/>
                  <a:pt x="49" y="575"/>
                </a:cubicBezTo>
                <a:lnTo>
                  <a:pt x="49" y="575"/>
                </a:lnTo>
                <a:cubicBezTo>
                  <a:pt x="58" y="584"/>
                  <a:pt x="73" y="584"/>
                  <a:pt x="82" y="575"/>
                </a:cubicBezTo>
                <a:lnTo>
                  <a:pt x="82" y="575"/>
                </a:lnTo>
                <a:cubicBezTo>
                  <a:pt x="92" y="566"/>
                  <a:pt x="92" y="551"/>
                  <a:pt x="82" y="541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8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9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9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0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9" name="rect"/>
          <p:cNvSpPr/>
          <p:nvPr/>
        </p:nvSpPr>
        <p:spPr>
          <a:xfrm>
            <a:off x="1218873" y="6340379"/>
            <a:ext cx="4632960" cy="6285"/>
          </a:xfrm>
          <a:prstGeom prst="rect">
            <a:avLst/>
          </a:prstGeom>
          <a:solidFill>
            <a:srgbClr val="FFFF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0" name="rect"/>
          <p:cNvSpPr/>
          <p:nvPr/>
        </p:nvSpPr>
        <p:spPr>
          <a:xfrm>
            <a:off x="6589460" y="6340379"/>
            <a:ext cx="4632959" cy="6285"/>
          </a:xfrm>
          <a:prstGeom prst="rect">
            <a:avLst/>
          </a:prstGeom>
          <a:solidFill>
            <a:srgbClr val="FFFF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1" name="path"/>
          <p:cNvSpPr/>
          <p:nvPr/>
        </p:nvSpPr>
        <p:spPr>
          <a:xfrm flipH="1">
            <a:off x="6220647" y="2346968"/>
            <a:ext cx="0" cy="3305392"/>
          </a:xfrm>
          <a:custGeom>
            <a:rect l="0" t="0" r="0" b="0"/>
            <a:pathLst>
              <a:path h="5205">
                <a:moveTo>
                  <a:pt x="0" y="5205"/>
                </a:moveTo>
                <a:lnTo>
                  <a:pt x="0" y="0"/>
                </a:lnTo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2" name="path"/>
          <p:cNvSpPr/>
          <p:nvPr/>
        </p:nvSpPr>
        <p:spPr>
          <a:xfrm>
            <a:off x="4684479" y="3999665"/>
            <a:ext cx="3072334" cy="0"/>
          </a:xfrm>
          <a:custGeom>
            <a:rect l="0" t="0" r="0" b="0"/>
            <a:pathLst>
              <a:path w="4838">
                <a:moveTo>
                  <a:pt x="0" y="0"/>
                </a:moveTo>
                <a:lnTo>
                  <a:pt x="4838" y="0"/>
                </a:lnTo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4" name="textbox 214"/>
          <p:cNvSpPr/>
          <p:nvPr/>
        </p:nvSpPr>
        <p:spPr>
          <a:xfrm>
            <a:off x="1212444" y="376361"/>
            <a:ext cx="7522844" cy="1545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9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估标准</a:t>
            </a:r>
            <a:endParaRPr lang="Microsoft YaHei" altLang="Microsoft YaHei" sz="3000"/>
          </a:p>
          <a:p>
            <a:pPr algn="l" rtl="0" eaLnBrk="0">
              <a:lnSpc>
                <a:spcPct val="175000"/>
              </a:lnSpc>
            </a:pPr>
            <a:endParaRPr lang="Arial" altLang="Arial" sz="1000"/>
          </a:p>
          <a:p>
            <a:pPr marL="1033158" algn="l" rtl="0" eaLnBrk="0">
              <a:lnSpc>
                <a:spcPct val="93000"/>
              </a:lnSpc>
              <a:spcBef>
                <a:spcPts val="690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阵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algn="r" rtl="0" eaLnBrk="0">
              <a:lnSpc>
                <a:spcPct val="91000"/>
              </a:lnSpc>
              <a:spcBef>
                <a:spcPts val="1"/>
              </a:spcBef>
            </a:pP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根据风险发生的可能性和后果严重程度，将风险划分为高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中、低三个等级。</a:t>
            </a:r>
            <a:endParaRPr lang="Microsoft YaHei" altLang="Microsoft YaHei" sz="1500"/>
          </a:p>
        </p:txBody>
      </p:sp>
      <p:sp>
        <p:nvSpPr>
          <p:cNvPr id="215" name="textbox 215"/>
          <p:cNvSpPr/>
          <p:nvPr/>
        </p:nvSpPr>
        <p:spPr>
          <a:xfrm>
            <a:off x="2617056" y="4997321"/>
            <a:ext cx="5734050" cy="768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2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意见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44746" algn="l" rtl="0" eaLnBrk="0">
              <a:lnSpc>
                <a:spcPct val="91000"/>
              </a:lnSpc>
              <a:spcBef>
                <a:spcPts val="4"/>
              </a:spcBef>
            </a:pP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邀请行业专家对酒店的安全风险进行评估，提供专业的意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和建议。</a:t>
            </a:r>
            <a:endParaRPr lang="Microsoft YaHei" altLang="Microsoft YaHei" sz="1500"/>
          </a:p>
        </p:txBody>
      </p:sp>
      <p:sp>
        <p:nvSpPr>
          <p:cNvPr id="216" name="rect"/>
          <p:cNvSpPr/>
          <p:nvPr/>
        </p:nvSpPr>
        <p:spPr>
          <a:xfrm>
            <a:off x="2454056" y="3425038"/>
            <a:ext cx="9119959" cy="9525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7" name="rect"/>
          <p:cNvSpPr/>
          <p:nvPr/>
        </p:nvSpPr>
        <p:spPr>
          <a:xfrm>
            <a:off x="2076104" y="2143460"/>
            <a:ext cx="9119959" cy="9525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653185" y="1411306"/>
            <a:ext cx="1476936" cy="1476937"/>
            <a:chExt cx="1476936" cy="1476937"/>
          </a:xfrm>
        </p:grpSpPr>
        <p:sp>
          <p:nvSpPr>
            <p:cNvPr id="218" name="path"/>
            <p:cNvSpPr/>
            <p:nvPr/>
          </p:nvSpPr>
          <p:spPr>
            <a:xfrm>
              <a:off x="0" y="0"/>
              <a:ext cx="1476936" cy="1476937"/>
            </a:xfrm>
            <a:custGeom>
              <a:rect l="0" t="0" r="0" b="0"/>
              <a:pathLst>
                <a:path w="2325" h="2325">
                  <a:moveTo>
                    <a:pt x="581" y="581"/>
                  </a:moveTo>
                  <a:cubicBezTo>
                    <a:pt x="902" y="260"/>
                    <a:pt x="1423" y="260"/>
                    <a:pt x="1744" y="581"/>
                  </a:cubicBezTo>
                  <a:lnTo>
                    <a:pt x="1744" y="581"/>
                  </a:lnTo>
                  <a:cubicBezTo>
                    <a:pt x="1938" y="775"/>
                    <a:pt x="2132" y="969"/>
                    <a:pt x="2325" y="1162"/>
                  </a:cubicBezTo>
                  <a:lnTo>
                    <a:pt x="2325" y="1162"/>
                  </a:lnTo>
                  <a:cubicBezTo>
                    <a:pt x="2132" y="1356"/>
                    <a:pt x="1938" y="1550"/>
                    <a:pt x="1744" y="1744"/>
                  </a:cubicBezTo>
                  <a:lnTo>
                    <a:pt x="1744" y="1744"/>
                  </a:lnTo>
                  <a:lnTo>
                    <a:pt x="1744" y="1744"/>
                  </a:lnTo>
                  <a:lnTo>
                    <a:pt x="1744" y="1744"/>
                  </a:lnTo>
                  <a:cubicBezTo>
                    <a:pt x="1423" y="2065"/>
                    <a:pt x="902" y="2065"/>
                    <a:pt x="581" y="1744"/>
                  </a:cubicBezTo>
                  <a:lnTo>
                    <a:pt x="581" y="1744"/>
                  </a:lnTo>
                  <a:lnTo>
                    <a:pt x="581" y="1744"/>
                  </a:lnTo>
                  <a:lnTo>
                    <a:pt x="581" y="1744"/>
                  </a:lnTo>
                  <a:cubicBezTo>
                    <a:pt x="260" y="1423"/>
                    <a:pt x="260" y="902"/>
                    <a:pt x="581" y="581"/>
                  </a:cubicBezTo>
                  <a:lnTo>
                    <a:pt x="581" y="581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85716" y="547334"/>
              <a:ext cx="447738" cy="382251"/>
            </a:xfrm>
            <a:custGeom>
              <a:rect l="0" t="0" r="0" b="0"/>
              <a:pathLst>
                <a:path w="705" h="601">
                  <a:moveTo>
                    <a:pt x="353" y="107"/>
                  </a:moveTo>
                  <a:cubicBezTo>
                    <a:pt x="353" y="107"/>
                    <a:pt x="303" y="0"/>
                    <a:pt x="189" y="0"/>
                  </a:cubicBezTo>
                  <a:lnTo>
                    <a:pt x="189" y="0"/>
                  </a:lnTo>
                  <a:cubicBezTo>
                    <a:pt x="65" y="0"/>
                    <a:pt x="0" y="105"/>
                    <a:pt x="0" y="210"/>
                  </a:cubicBezTo>
                  <a:lnTo>
                    <a:pt x="0" y="210"/>
                  </a:lnTo>
                  <a:cubicBezTo>
                    <a:pt x="0" y="385"/>
                    <a:pt x="353" y="601"/>
                    <a:pt x="353" y="601"/>
                  </a:cubicBezTo>
                  <a:lnTo>
                    <a:pt x="353" y="601"/>
                  </a:lnTo>
                  <a:cubicBezTo>
                    <a:pt x="353" y="601"/>
                    <a:pt x="705" y="387"/>
                    <a:pt x="705" y="210"/>
                  </a:cubicBezTo>
                  <a:lnTo>
                    <a:pt x="705" y="210"/>
                  </a:lnTo>
                  <a:cubicBezTo>
                    <a:pt x="705" y="103"/>
                    <a:pt x="637" y="0"/>
                    <a:pt x="517" y="0"/>
                  </a:cubicBezTo>
                  <a:lnTo>
                    <a:pt x="517" y="0"/>
                  </a:lnTo>
                  <a:cubicBezTo>
                    <a:pt x="397" y="0"/>
                    <a:pt x="353" y="107"/>
                    <a:pt x="353" y="107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0" name="path"/>
          <p:cNvSpPr/>
          <p:nvPr/>
        </p:nvSpPr>
        <p:spPr>
          <a:xfrm>
            <a:off x="1031137" y="2692884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</a:path>
            </a:pathLst>
          </a:cu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1" name="textbox 221"/>
          <p:cNvSpPr/>
          <p:nvPr/>
        </p:nvSpPr>
        <p:spPr>
          <a:xfrm>
            <a:off x="2235560" y="3716628"/>
            <a:ext cx="5547359" cy="768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9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行业最佳实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践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49243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借鉴酒店行业的最佳实践和经验教训，评估酒店的安全风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水平。</a:t>
            </a:r>
            <a:endParaRPr lang="Microsoft YaHei" altLang="Microsoft YaHei" sz="1500"/>
          </a:p>
        </p:txBody>
      </p:sp>
      <p:sp>
        <p:nvSpPr>
          <p:cNvPr id="222" name="textbox 222"/>
          <p:cNvSpPr/>
          <p:nvPr/>
        </p:nvSpPr>
        <p:spPr>
          <a:xfrm>
            <a:off x="2613808" y="2433279"/>
            <a:ext cx="5165725" cy="770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5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47422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参考国家和地方相关法规标准，对酒店的安全风险进行评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3" name="rect"/>
          <p:cNvSpPr/>
          <p:nvPr/>
        </p:nvSpPr>
        <p:spPr>
          <a:xfrm>
            <a:off x="2076104" y="4706617"/>
            <a:ext cx="9119959" cy="9525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4" name="path"/>
          <p:cNvSpPr/>
          <p:nvPr/>
        </p:nvSpPr>
        <p:spPr>
          <a:xfrm>
            <a:off x="653185" y="3974462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5" name="rect"/>
          <p:cNvSpPr/>
          <p:nvPr/>
        </p:nvSpPr>
        <p:spPr>
          <a:xfrm>
            <a:off x="2454056" y="5988194"/>
            <a:ext cx="9119959" cy="9525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6" name="path"/>
          <p:cNvSpPr/>
          <p:nvPr/>
        </p:nvSpPr>
        <p:spPr>
          <a:xfrm>
            <a:off x="1031137" y="5256040"/>
            <a:ext cx="1476936" cy="1476936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7" name="path"/>
          <p:cNvSpPr/>
          <p:nvPr/>
        </p:nvSpPr>
        <p:spPr>
          <a:xfrm>
            <a:off x="1326050" y="3024821"/>
            <a:ext cx="788615" cy="788615"/>
          </a:xfrm>
          <a:custGeom>
            <a:rect l="0" t="0" r="0" b="0"/>
            <a:pathLst>
              <a:path w="1241" h="1241">
                <a:moveTo>
                  <a:pt x="1091" y="781"/>
                </a:moveTo>
                <a:cubicBezTo>
                  <a:pt x="1091" y="781"/>
                  <a:pt x="1055" y="731"/>
                  <a:pt x="960" y="723"/>
                </a:cubicBezTo>
                <a:lnTo>
                  <a:pt x="960" y="723"/>
                </a:lnTo>
                <a:cubicBezTo>
                  <a:pt x="884" y="562"/>
                  <a:pt x="782" y="448"/>
                  <a:pt x="782" y="448"/>
                </a:cubicBezTo>
                <a:lnTo>
                  <a:pt x="782" y="448"/>
                </a:lnTo>
                <a:cubicBezTo>
                  <a:pt x="782" y="448"/>
                  <a:pt x="889" y="381"/>
                  <a:pt x="974" y="467"/>
                </a:cubicBezTo>
                <a:lnTo>
                  <a:pt x="974" y="467"/>
                </a:lnTo>
                <a:cubicBezTo>
                  <a:pt x="1121" y="614"/>
                  <a:pt x="1091" y="781"/>
                  <a:pt x="1091" y="781"/>
                </a:cubicBezTo>
                <a:moveTo>
                  <a:pt x="799" y="969"/>
                </a:moveTo>
                <a:cubicBezTo>
                  <a:pt x="799" y="969"/>
                  <a:pt x="554" y="840"/>
                  <a:pt x="477" y="762"/>
                </a:cubicBezTo>
                <a:lnTo>
                  <a:pt x="477" y="762"/>
                </a:lnTo>
                <a:cubicBezTo>
                  <a:pt x="442" y="728"/>
                  <a:pt x="415" y="693"/>
                  <a:pt x="393" y="658"/>
                </a:cubicBezTo>
                <a:lnTo>
                  <a:pt x="393" y="658"/>
                </a:lnTo>
                <a:lnTo>
                  <a:pt x="658" y="393"/>
                </a:lnTo>
                <a:lnTo>
                  <a:pt x="658" y="393"/>
                </a:lnTo>
                <a:cubicBezTo>
                  <a:pt x="692" y="415"/>
                  <a:pt x="727" y="442"/>
                  <a:pt x="762" y="477"/>
                </a:cubicBezTo>
                <a:lnTo>
                  <a:pt x="762" y="477"/>
                </a:lnTo>
                <a:cubicBezTo>
                  <a:pt x="839" y="553"/>
                  <a:pt x="969" y="799"/>
                  <a:pt x="969" y="799"/>
                </a:cubicBezTo>
                <a:lnTo>
                  <a:pt x="969" y="799"/>
                </a:lnTo>
                <a:lnTo>
                  <a:pt x="799" y="969"/>
                </a:lnTo>
                <a:close/>
                <a:moveTo>
                  <a:pt x="568" y="568"/>
                </a:moveTo>
                <a:cubicBezTo>
                  <a:pt x="538" y="598"/>
                  <a:pt x="538" y="647"/>
                  <a:pt x="568" y="677"/>
                </a:cubicBezTo>
                <a:lnTo>
                  <a:pt x="568" y="677"/>
                </a:lnTo>
                <a:cubicBezTo>
                  <a:pt x="598" y="706"/>
                  <a:pt x="646" y="706"/>
                  <a:pt x="676" y="677"/>
                </a:cubicBezTo>
                <a:lnTo>
                  <a:pt x="676" y="677"/>
                </a:lnTo>
                <a:cubicBezTo>
                  <a:pt x="706" y="647"/>
                  <a:pt x="706" y="598"/>
                  <a:pt x="676" y="569"/>
                </a:cubicBezTo>
                <a:lnTo>
                  <a:pt x="676" y="569"/>
                </a:lnTo>
                <a:cubicBezTo>
                  <a:pt x="646" y="539"/>
                  <a:pt x="598" y="539"/>
                  <a:pt x="568" y="568"/>
                </a:cubicBezTo>
                <a:moveTo>
                  <a:pt x="315" y="339"/>
                </a:moveTo>
                <a:lnTo>
                  <a:pt x="241" y="265"/>
                </a:lnTo>
                <a:lnTo>
                  <a:pt x="262" y="244"/>
                </a:lnTo>
                <a:lnTo>
                  <a:pt x="334" y="316"/>
                </a:lnTo>
                <a:lnTo>
                  <a:pt x="334" y="316"/>
                </a:lnTo>
                <a:cubicBezTo>
                  <a:pt x="376" y="309"/>
                  <a:pt x="497" y="300"/>
                  <a:pt x="633" y="378"/>
                </a:cubicBezTo>
                <a:lnTo>
                  <a:pt x="633" y="378"/>
                </a:lnTo>
                <a:lnTo>
                  <a:pt x="377" y="634"/>
                </a:lnTo>
                <a:lnTo>
                  <a:pt x="377" y="634"/>
                </a:lnTo>
                <a:cubicBezTo>
                  <a:pt x="302" y="501"/>
                  <a:pt x="308" y="384"/>
                  <a:pt x="315" y="339"/>
                </a:cubicBezTo>
                <a:moveTo>
                  <a:pt x="781" y="1091"/>
                </a:moveTo>
                <a:cubicBezTo>
                  <a:pt x="781" y="1091"/>
                  <a:pt x="614" y="1121"/>
                  <a:pt x="467" y="974"/>
                </a:cubicBezTo>
                <a:lnTo>
                  <a:pt x="467" y="974"/>
                </a:lnTo>
                <a:cubicBezTo>
                  <a:pt x="381" y="889"/>
                  <a:pt x="448" y="782"/>
                  <a:pt x="448" y="782"/>
                </a:cubicBezTo>
                <a:lnTo>
                  <a:pt x="448" y="782"/>
                </a:lnTo>
                <a:cubicBezTo>
                  <a:pt x="448" y="782"/>
                  <a:pt x="562" y="884"/>
                  <a:pt x="723" y="960"/>
                </a:cubicBezTo>
                <a:lnTo>
                  <a:pt x="723" y="960"/>
                </a:lnTo>
                <a:cubicBezTo>
                  <a:pt x="731" y="1055"/>
                  <a:pt x="781" y="1091"/>
                  <a:pt x="781" y="1091"/>
                </a:cubicBezTo>
                <a:moveTo>
                  <a:pt x="982" y="911"/>
                </a:moveTo>
                <a:lnTo>
                  <a:pt x="947" y="911"/>
                </a:lnTo>
                <a:lnTo>
                  <a:pt x="987" y="988"/>
                </a:lnTo>
                <a:lnTo>
                  <a:pt x="906" y="952"/>
                </a:lnTo>
                <a:lnTo>
                  <a:pt x="921" y="998"/>
                </a:lnTo>
                <a:lnTo>
                  <a:pt x="843" y="965"/>
                </a:lnTo>
                <a:lnTo>
                  <a:pt x="964" y="844"/>
                </a:lnTo>
                <a:lnTo>
                  <a:pt x="982" y="91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8" name="path"/>
          <p:cNvSpPr/>
          <p:nvPr/>
        </p:nvSpPr>
        <p:spPr>
          <a:xfrm>
            <a:off x="1103936" y="4441504"/>
            <a:ext cx="575434" cy="485523"/>
          </a:xfrm>
          <a:custGeom>
            <a:rect l="0" t="0" r="0" b="0"/>
            <a:pathLst>
              <a:path w="905" h="764">
                <a:moveTo>
                  <a:pt x="906" y="453"/>
                </a:moveTo>
                <a:lnTo>
                  <a:pt x="736" y="283"/>
                </a:lnTo>
                <a:lnTo>
                  <a:pt x="736" y="28"/>
                </a:lnTo>
                <a:lnTo>
                  <a:pt x="623" y="28"/>
                </a:lnTo>
                <a:lnTo>
                  <a:pt x="623" y="169"/>
                </a:lnTo>
                <a:lnTo>
                  <a:pt x="453" y="0"/>
                </a:lnTo>
                <a:lnTo>
                  <a:pt x="0" y="453"/>
                </a:lnTo>
                <a:lnTo>
                  <a:pt x="0" y="481"/>
                </a:lnTo>
                <a:lnTo>
                  <a:pt x="113" y="481"/>
                </a:lnTo>
                <a:lnTo>
                  <a:pt x="113" y="764"/>
                </a:lnTo>
                <a:lnTo>
                  <a:pt x="396" y="764"/>
                </a:lnTo>
                <a:lnTo>
                  <a:pt x="396" y="594"/>
                </a:lnTo>
                <a:lnTo>
                  <a:pt x="509" y="594"/>
                </a:lnTo>
                <a:lnTo>
                  <a:pt x="509" y="764"/>
                </a:lnTo>
                <a:lnTo>
                  <a:pt x="792" y="764"/>
                </a:lnTo>
                <a:lnTo>
                  <a:pt x="792" y="481"/>
                </a:lnTo>
                <a:lnTo>
                  <a:pt x="906" y="481"/>
                </a:lnTo>
                <a:lnTo>
                  <a:pt x="906" y="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path"/>
          <p:cNvSpPr/>
          <p:nvPr/>
        </p:nvSpPr>
        <p:spPr>
          <a:xfrm>
            <a:off x="1532320" y="5719566"/>
            <a:ext cx="474573" cy="474572"/>
          </a:xfrm>
          <a:custGeom>
            <a:rect l="0" t="0" r="0" b="0"/>
            <a:pathLst>
              <a:path w="747" h="747">
                <a:moveTo>
                  <a:pt x="411" y="0"/>
                </a:moveTo>
                <a:lnTo>
                  <a:pt x="448" y="0"/>
                </a:lnTo>
                <a:lnTo>
                  <a:pt x="448" y="112"/>
                </a:lnTo>
                <a:lnTo>
                  <a:pt x="560" y="373"/>
                </a:lnTo>
                <a:lnTo>
                  <a:pt x="560" y="672"/>
                </a:lnTo>
                <a:lnTo>
                  <a:pt x="560" y="672"/>
                </a:lnTo>
                <a:cubicBezTo>
                  <a:pt x="560" y="713"/>
                  <a:pt x="527" y="747"/>
                  <a:pt x="485" y="747"/>
                </a:cubicBezTo>
                <a:lnTo>
                  <a:pt x="485" y="747"/>
                </a:lnTo>
                <a:lnTo>
                  <a:pt x="485" y="747"/>
                </a:lnTo>
                <a:lnTo>
                  <a:pt x="186" y="747"/>
                </a:lnTo>
                <a:lnTo>
                  <a:pt x="186" y="747"/>
                </a:lnTo>
                <a:cubicBezTo>
                  <a:pt x="145" y="747"/>
                  <a:pt x="100" y="715"/>
                  <a:pt x="85" y="677"/>
                </a:cubicBezTo>
                <a:lnTo>
                  <a:pt x="85" y="677"/>
                </a:lnTo>
                <a:lnTo>
                  <a:pt x="0" y="448"/>
                </a:lnTo>
                <a:lnTo>
                  <a:pt x="0" y="373"/>
                </a:lnTo>
                <a:lnTo>
                  <a:pt x="0" y="373"/>
                </a:lnTo>
                <a:cubicBezTo>
                  <a:pt x="0" y="332"/>
                  <a:pt x="33" y="298"/>
                  <a:pt x="74" y="298"/>
                </a:cubicBezTo>
                <a:lnTo>
                  <a:pt x="74" y="298"/>
                </a:lnTo>
                <a:lnTo>
                  <a:pt x="74" y="298"/>
                </a:lnTo>
                <a:lnTo>
                  <a:pt x="336" y="298"/>
                </a:lnTo>
                <a:lnTo>
                  <a:pt x="336" y="74"/>
                </a:lnTo>
                <a:lnTo>
                  <a:pt x="336" y="74"/>
                </a:lnTo>
                <a:cubicBezTo>
                  <a:pt x="336" y="33"/>
                  <a:pt x="369" y="0"/>
                  <a:pt x="411" y="0"/>
                </a:cubicBezTo>
                <a:lnTo>
                  <a:pt x="411" y="0"/>
                </a:lnTo>
                <a:lnTo>
                  <a:pt x="411" y="0"/>
                </a:lnTo>
                <a:close/>
                <a:moveTo>
                  <a:pt x="635" y="373"/>
                </a:moveTo>
                <a:lnTo>
                  <a:pt x="747" y="373"/>
                </a:lnTo>
                <a:lnTo>
                  <a:pt x="747" y="747"/>
                </a:lnTo>
                <a:lnTo>
                  <a:pt x="635" y="747"/>
                </a:lnTo>
                <a:lnTo>
                  <a:pt x="635" y="3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575048" y="337742"/>
            <a:ext cx="395489" cy="79924"/>
            <a:chExt cx="395489" cy="79924"/>
          </a:xfrm>
        </p:grpSpPr>
        <p:sp>
          <p:nvSpPr>
            <p:cNvPr id="230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575048" y="691064"/>
            <a:ext cx="395489" cy="79924"/>
            <a:chExt cx="395489" cy="79924"/>
          </a:xfrm>
        </p:grpSpPr>
        <p:sp>
          <p:nvSpPr>
            <p:cNvPr id="234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575048" y="455516"/>
            <a:ext cx="395489" cy="79924"/>
            <a:chExt cx="395489" cy="79924"/>
          </a:xfrm>
        </p:grpSpPr>
        <p:sp>
          <p:nvSpPr>
            <p:cNvPr id="238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575048" y="573290"/>
            <a:ext cx="395489" cy="79923"/>
            <a:chExt cx="395489" cy="79923"/>
          </a:xfrm>
        </p:grpSpPr>
        <p:sp>
          <p:nvSpPr>
            <p:cNvPr id="242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114076" y="171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224718" y="10685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29895" y="6552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6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7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8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9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6" name="group 66"/>
          <p:cNvGrpSpPr/>
          <p:nvPr/>
        </p:nvGrpSpPr>
        <p:grpSpPr>
          <a:xfrm rot="21600000">
            <a:off x="909578" y="3581228"/>
            <a:ext cx="8212095" cy="433493"/>
            <a:chExt cx="8212095" cy="433493"/>
          </a:xfrm>
        </p:grpSpPr>
        <p:sp>
          <p:nvSpPr>
            <p:cNvPr id="251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2111035" y="0"/>
              <a:ext cx="1878991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4222069" y="0"/>
              <a:ext cx="1878989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6333102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806551" y="114606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1E0E0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867511" y="175567"/>
              <a:ext cx="97564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5047597" y="94797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1E0E0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5108558" y="155757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2924371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1E0E0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2985333" y="167963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7172275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1E0E0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7233235" y="167963"/>
              <a:ext cx="97566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3" name="textbox 263"/>
          <p:cNvSpPr/>
          <p:nvPr/>
        </p:nvSpPr>
        <p:spPr>
          <a:xfrm>
            <a:off x="6867861" y="1520428"/>
            <a:ext cx="2501264" cy="1278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67"/>
              </a:lnSpc>
            </a:pPr>
            <a:endParaRPr lang="Arial" altLang="Arial" sz="100"/>
          </a:p>
          <a:p>
            <a:pPr marL="1617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设施设备安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600"/>
          </a:p>
          <a:p>
            <a:pPr marL="12700" indent="1523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对酒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店的电梯、锅炉、压力容 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器等特种设备进行安全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查， </a:t>
            </a: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确保其安全运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64" name="textbox 264"/>
          <p:cNvSpPr/>
          <p:nvPr/>
        </p:nvSpPr>
        <p:spPr>
          <a:xfrm>
            <a:off x="2601683" y="1532325"/>
            <a:ext cx="2499995" cy="1266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34"/>
              </a:lnSpc>
            </a:pPr>
            <a:endParaRPr lang="Arial" altLang="Arial" sz="100"/>
          </a:p>
          <a:p>
            <a:pPr marL="1473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治安安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500"/>
          </a:p>
          <a:p>
            <a:pPr marL="12700" indent="952" algn="l" rtl="0" eaLnBrk="0">
              <a:lnSpc>
                <a:spcPct val="122000"/>
              </a:lnSpc>
              <a:spcBef>
                <a:spcPts val="4"/>
              </a:spcBef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评估酒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店的治安状况，包括入 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住人员管理、监控设施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行、 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保安队伍素质等方面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65" name="textbox 265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关键安全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风险点梳理</a:t>
            </a:r>
            <a:endParaRPr lang="Microsoft YaHei" altLang="Microsoft YaHei" sz="3000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6" name="textbox 286"/>
          <p:cNvSpPr/>
          <p:nvPr/>
        </p:nvSpPr>
        <p:spPr>
          <a:xfrm>
            <a:off x="4699209" y="4405336"/>
            <a:ext cx="2652395" cy="74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71"/>
              </a:lnSpc>
            </a:pPr>
            <a:endParaRPr lang="Arial" altLang="Arial" sz="100"/>
          </a:p>
          <a:p>
            <a:pPr marL="1376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2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1500" spc="-8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检查酒店的食品卫生管理制</a:t>
            </a: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</p:txBody>
      </p:sp>
      <p:sp>
        <p:nvSpPr>
          <p:cNvPr id="287" name="textbox 287"/>
          <p:cNvSpPr/>
          <p:nvPr/>
        </p:nvSpPr>
        <p:spPr>
          <a:xfrm>
            <a:off x="526835" y="4404745"/>
            <a:ext cx="2499995" cy="747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88"/>
              </a:lnSpc>
            </a:pPr>
            <a:endParaRPr lang="Arial" altLang="Arial" sz="100"/>
          </a:p>
          <a:p>
            <a:pPr marL="1435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2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酒店的消防设施、消防通</a:t>
            </a:r>
            <a:endParaRPr lang="Microsoft YaHei" altLang="Microsoft YaHei" sz="1500"/>
          </a:p>
        </p:txBody>
      </p:sp>
      <p:sp>
        <p:nvSpPr>
          <p:cNvPr id="288" name="textbox 288"/>
          <p:cNvSpPr/>
          <p:nvPr/>
        </p:nvSpPr>
        <p:spPr>
          <a:xfrm>
            <a:off x="8998149" y="4405336"/>
            <a:ext cx="2499360" cy="720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01"/>
              </a:lnSpc>
            </a:pPr>
            <a:endParaRPr lang="Arial" altLang="Arial" sz="100"/>
          </a:p>
          <a:p>
            <a:pPr marL="1555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公共卫生安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725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评估酒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店的公共卫生状况，包</a:t>
            </a:r>
            <a:endParaRPr lang="Microsoft YaHei" altLang="Microsoft YaHei" sz="1500"/>
          </a:p>
        </p:txBody>
      </p:sp>
      <p:sp>
        <p:nvSpPr>
          <p:cNvPr id="289" name="textbox 289"/>
          <p:cNvSpPr/>
          <p:nvPr/>
        </p:nvSpPr>
        <p:spPr>
          <a:xfrm>
            <a:off x="527025" y="5192097"/>
            <a:ext cx="2499360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855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106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道、火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灾应急预案等是否符合 </a:t>
            </a:r>
            <a:r>
              <a:rPr sz="1500" spc="-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规范要求。</a:t>
            </a:r>
            <a:endParaRPr lang="Microsoft YaHei" altLang="Microsoft YaHei" sz="1500"/>
          </a:p>
        </p:txBody>
      </p:sp>
      <p:sp>
        <p:nvSpPr>
          <p:cNvPr id="290" name="textbox 290"/>
          <p:cNvSpPr/>
          <p:nvPr/>
        </p:nvSpPr>
        <p:spPr>
          <a:xfrm>
            <a:off x="4698066" y="5193049"/>
            <a:ext cx="2500629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663"/>
              </a:lnSpc>
            </a:pPr>
            <a:endParaRPr lang="Arial" altLang="Arial" sz="100"/>
          </a:p>
          <a:p>
            <a:pPr marL="12700" indent="1333" algn="l" rtl="0" eaLnBrk="0">
              <a:lnSpc>
                <a:spcPct val="105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食品采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购、加工、储存等环节 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是否符合卫生标准。</a:t>
            </a:r>
            <a:endParaRPr lang="Microsoft YaHei" altLang="Microsoft YaHei" sz="1500"/>
          </a:p>
        </p:txBody>
      </p:sp>
      <p:sp>
        <p:nvSpPr>
          <p:cNvPr id="291" name="textbox 291"/>
          <p:cNvSpPr/>
          <p:nvPr/>
        </p:nvSpPr>
        <p:spPr>
          <a:xfrm>
            <a:off x="8997769" y="5166187"/>
            <a:ext cx="24618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76"/>
              </a:lnSpc>
            </a:pPr>
            <a:endParaRPr lang="Arial" altLang="Arial" sz="100"/>
          </a:p>
          <a:p>
            <a:pPr marL="12700" indent="189" algn="l" rtl="0" eaLnBrk="0">
              <a:lnSpc>
                <a:spcPct val="106000"/>
              </a:lnSpc>
            </a:pPr>
            <a:r>
              <a:rPr sz="1500" spc="-9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括客房卫生、公共区域清</a:t>
            </a:r>
            <a:r>
              <a:rPr sz="1500" spc="-8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消毒等方面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9353715" y="3581228"/>
            <a:ext cx="1878992" cy="433493"/>
            <a:chExt cx="1878992" cy="433493"/>
          </a:xfrm>
        </p:grpSpPr>
        <p:sp>
          <p:nvSpPr>
            <p:cNvPr id="292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807550" y="99974"/>
              <a:ext cx="219487" cy="219484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1E0E0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868509" y="160933"/>
              <a:ext cx="97566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5" name="rect"/>
          <p:cNvSpPr/>
          <p:nvPr/>
        </p:nvSpPr>
        <p:spPr>
          <a:xfrm>
            <a:off x="3934168" y="3835634"/>
            <a:ext cx="19050" cy="1284762"/>
          </a:xfrm>
          <a:prstGeom prst="rect">
            <a:avLst/>
          </a:pr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2" name="group 72"/>
          <p:cNvGrpSpPr/>
          <p:nvPr/>
        </p:nvGrpSpPr>
        <p:grpSpPr>
          <a:xfrm rot="21600000">
            <a:off x="3560106" y="5063732"/>
            <a:ext cx="742789" cy="742789"/>
            <a:chExt cx="742789" cy="742789"/>
          </a:xfrm>
        </p:grpSpPr>
        <p:sp>
          <p:nvSpPr>
            <p:cNvPr id="296" name="path"/>
            <p:cNvSpPr/>
            <p:nvPr/>
          </p:nvSpPr>
          <p:spPr>
            <a:xfrm>
              <a:off x="0" y="0"/>
              <a:ext cx="742789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225078" y="219421"/>
              <a:ext cx="355387" cy="355387"/>
            </a:xfrm>
            <a:custGeom>
              <a:rect l="0" t="0" r="0" b="0"/>
              <a:pathLst>
                <a:path w="559" h="559">
                  <a:moveTo>
                    <a:pt x="214" y="335"/>
                  </a:moveTo>
                  <a:lnTo>
                    <a:pt x="55" y="335"/>
                  </a:lnTo>
                  <a:lnTo>
                    <a:pt x="55" y="559"/>
                  </a:lnTo>
                  <a:lnTo>
                    <a:pt x="0" y="559"/>
                  </a:lnTo>
                  <a:lnTo>
                    <a:pt x="0" y="0"/>
                  </a:lnTo>
                  <a:lnTo>
                    <a:pt x="335" y="0"/>
                  </a:lnTo>
                  <a:lnTo>
                    <a:pt x="345" y="55"/>
                  </a:lnTo>
                  <a:lnTo>
                    <a:pt x="559" y="55"/>
                  </a:lnTo>
                  <a:lnTo>
                    <a:pt x="475" y="223"/>
                  </a:lnTo>
                  <a:lnTo>
                    <a:pt x="559" y="391"/>
                  </a:lnTo>
                  <a:lnTo>
                    <a:pt x="223" y="391"/>
                  </a:lnTo>
                  <a:lnTo>
                    <a:pt x="214" y="335"/>
                  </a:lnTo>
                  <a:close/>
                </a:path>
              </a:pathLst>
            </a:custGeom>
            <a:solidFill>
              <a:srgbClr val="1E0E0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8" name="rect"/>
          <p:cNvSpPr/>
          <p:nvPr/>
        </p:nvSpPr>
        <p:spPr>
          <a:xfrm>
            <a:off x="8182075" y="3822283"/>
            <a:ext cx="19050" cy="1284763"/>
          </a:xfrm>
          <a:prstGeom prst="rect">
            <a:avLst/>
          </a:pr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4" name="group 74"/>
          <p:cNvGrpSpPr/>
          <p:nvPr/>
        </p:nvGrpSpPr>
        <p:grpSpPr>
          <a:xfrm rot="21600000">
            <a:off x="7820205" y="5063732"/>
            <a:ext cx="742788" cy="742789"/>
            <a:chExt cx="742788" cy="742789"/>
          </a:xfrm>
        </p:grpSpPr>
        <p:sp>
          <p:nvSpPr>
            <p:cNvPr id="299" name="path"/>
            <p:cNvSpPr/>
            <p:nvPr/>
          </p:nvSpPr>
          <p:spPr>
            <a:xfrm>
              <a:off x="0" y="0"/>
              <a:ext cx="742788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96905" y="213461"/>
              <a:ext cx="539167" cy="313121"/>
            </a:xfrm>
            <a:custGeom>
              <a:rect l="0" t="0" r="0" b="0"/>
              <a:pathLst>
                <a:path w="849" h="492">
                  <a:moveTo>
                    <a:pt x="657" y="278"/>
                  </a:moveTo>
                  <a:cubicBezTo>
                    <a:pt x="657" y="278"/>
                    <a:pt x="565" y="183"/>
                    <a:pt x="437" y="183"/>
                  </a:cubicBezTo>
                  <a:lnTo>
                    <a:pt x="437" y="183"/>
                  </a:lnTo>
                  <a:cubicBezTo>
                    <a:pt x="313" y="183"/>
                    <a:pt x="189" y="278"/>
                    <a:pt x="189" y="278"/>
                  </a:cubicBezTo>
                  <a:lnTo>
                    <a:pt x="189" y="278"/>
                  </a:lnTo>
                  <a:lnTo>
                    <a:pt x="120" y="249"/>
                  </a:lnTo>
                  <a:lnTo>
                    <a:pt x="120" y="333"/>
                  </a:lnTo>
                  <a:lnTo>
                    <a:pt x="120" y="333"/>
                  </a:lnTo>
                  <a:cubicBezTo>
                    <a:pt x="131" y="337"/>
                    <a:pt x="139" y="347"/>
                    <a:pt x="139" y="359"/>
                  </a:cubicBezTo>
                  <a:lnTo>
                    <a:pt x="139" y="359"/>
                  </a:lnTo>
                  <a:cubicBezTo>
                    <a:pt x="139" y="372"/>
                    <a:pt x="131" y="382"/>
                    <a:pt x="120" y="385"/>
                  </a:cubicBezTo>
                  <a:lnTo>
                    <a:pt x="120" y="385"/>
                  </a:lnTo>
                  <a:lnTo>
                    <a:pt x="140" y="442"/>
                  </a:lnTo>
                  <a:lnTo>
                    <a:pt x="80" y="442"/>
                  </a:lnTo>
                  <a:lnTo>
                    <a:pt x="101" y="385"/>
                  </a:lnTo>
                  <a:lnTo>
                    <a:pt x="101" y="385"/>
                  </a:lnTo>
                  <a:cubicBezTo>
                    <a:pt x="91" y="381"/>
                    <a:pt x="84" y="371"/>
                    <a:pt x="84" y="359"/>
                  </a:cubicBezTo>
                  <a:lnTo>
                    <a:pt x="84" y="359"/>
                  </a:lnTo>
                  <a:cubicBezTo>
                    <a:pt x="84" y="348"/>
                    <a:pt x="91" y="338"/>
                    <a:pt x="100" y="334"/>
                  </a:cubicBezTo>
                  <a:lnTo>
                    <a:pt x="100" y="334"/>
                  </a:lnTo>
                  <a:lnTo>
                    <a:pt x="100" y="240"/>
                  </a:lnTo>
                  <a:lnTo>
                    <a:pt x="0" y="198"/>
                  </a:lnTo>
                  <a:lnTo>
                    <a:pt x="442" y="0"/>
                  </a:lnTo>
                  <a:lnTo>
                    <a:pt x="849" y="201"/>
                  </a:lnTo>
                  <a:lnTo>
                    <a:pt x="657" y="278"/>
                  </a:lnTo>
                  <a:close/>
                  <a:moveTo>
                    <a:pt x="432" y="231"/>
                  </a:moveTo>
                  <a:cubicBezTo>
                    <a:pt x="561" y="231"/>
                    <a:pt x="623" y="299"/>
                    <a:pt x="623" y="299"/>
                  </a:cubicBezTo>
                  <a:lnTo>
                    <a:pt x="623" y="299"/>
                  </a:lnTo>
                  <a:lnTo>
                    <a:pt x="623" y="440"/>
                  </a:lnTo>
                  <a:lnTo>
                    <a:pt x="623" y="440"/>
                  </a:lnTo>
                  <a:cubicBezTo>
                    <a:pt x="623" y="440"/>
                    <a:pt x="558" y="493"/>
                    <a:pt x="422" y="493"/>
                  </a:cubicBezTo>
                  <a:lnTo>
                    <a:pt x="422" y="493"/>
                  </a:lnTo>
                  <a:cubicBezTo>
                    <a:pt x="286" y="493"/>
                    <a:pt x="241" y="440"/>
                    <a:pt x="241" y="440"/>
                  </a:cubicBezTo>
                  <a:lnTo>
                    <a:pt x="241" y="440"/>
                  </a:lnTo>
                  <a:lnTo>
                    <a:pt x="241" y="299"/>
                  </a:lnTo>
                  <a:lnTo>
                    <a:pt x="241" y="299"/>
                  </a:lnTo>
                  <a:cubicBezTo>
                    <a:pt x="241" y="299"/>
                    <a:pt x="304" y="231"/>
                    <a:pt x="432" y="231"/>
                  </a:cubicBezTo>
                  <a:moveTo>
                    <a:pt x="430" y="462"/>
                  </a:moveTo>
                  <a:cubicBezTo>
                    <a:pt x="519" y="462"/>
                    <a:pt x="591" y="444"/>
                    <a:pt x="591" y="422"/>
                  </a:cubicBezTo>
                  <a:lnTo>
                    <a:pt x="591" y="422"/>
                  </a:lnTo>
                  <a:cubicBezTo>
                    <a:pt x="591" y="400"/>
                    <a:pt x="519" y="382"/>
                    <a:pt x="430" y="382"/>
                  </a:cubicBezTo>
                  <a:lnTo>
                    <a:pt x="430" y="382"/>
                  </a:lnTo>
                  <a:cubicBezTo>
                    <a:pt x="341" y="382"/>
                    <a:pt x="269" y="400"/>
                    <a:pt x="269" y="422"/>
                  </a:cubicBezTo>
                  <a:lnTo>
                    <a:pt x="269" y="422"/>
                  </a:lnTo>
                  <a:cubicBezTo>
                    <a:pt x="269" y="444"/>
                    <a:pt x="341" y="462"/>
                    <a:pt x="430" y="462"/>
                  </a:cubicBezTo>
                </a:path>
              </a:pathLst>
            </a:custGeom>
            <a:solidFill>
              <a:srgbClr val="1E0E0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1" name="rect"/>
          <p:cNvSpPr/>
          <p:nvPr/>
        </p:nvSpPr>
        <p:spPr>
          <a:xfrm>
            <a:off x="10256083" y="2571731"/>
            <a:ext cx="19050" cy="961926"/>
          </a:xfrm>
          <a:prstGeom prst="rect">
            <a:avLst/>
          </a:pr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6" name="group 76"/>
          <p:cNvGrpSpPr/>
          <p:nvPr/>
        </p:nvGrpSpPr>
        <p:grpSpPr>
          <a:xfrm rot="21600000">
            <a:off x="9900598" y="1852615"/>
            <a:ext cx="742789" cy="742788"/>
            <a:chExt cx="742789" cy="742788"/>
          </a:xfrm>
        </p:grpSpPr>
        <p:sp>
          <p:nvSpPr>
            <p:cNvPr id="302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175221" y="211817"/>
              <a:ext cx="383874" cy="335888"/>
            </a:xfrm>
            <a:custGeom>
              <a:rect l="0" t="0" r="0" b="0"/>
              <a:pathLst>
                <a:path w="604" h="528">
                  <a:moveTo>
                    <a:pt x="0" y="377"/>
                  </a:moveTo>
                  <a:lnTo>
                    <a:pt x="302" y="453"/>
                  </a:lnTo>
                  <a:lnTo>
                    <a:pt x="604" y="377"/>
                  </a:lnTo>
                  <a:lnTo>
                    <a:pt x="604" y="453"/>
                  </a:lnTo>
                  <a:lnTo>
                    <a:pt x="302" y="528"/>
                  </a:lnTo>
                  <a:lnTo>
                    <a:pt x="0" y="453"/>
                  </a:lnTo>
                  <a:lnTo>
                    <a:pt x="0" y="377"/>
                  </a:lnTo>
                  <a:close/>
                  <a:moveTo>
                    <a:pt x="0" y="226"/>
                  </a:moveTo>
                  <a:lnTo>
                    <a:pt x="302" y="302"/>
                  </a:lnTo>
                  <a:lnTo>
                    <a:pt x="604" y="226"/>
                  </a:lnTo>
                  <a:lnTo>
                    <a:pt x="604" y="302"/>
                  </a:lnTo>
                  <a:lnTo>
                    <a:pt x="302" y="377"/>
                  </a:lnTo>
                  <a:lnTo>
                    <a:pt x="0" y="302"/>
                  </a:lnTo>
                  <a:lnTo>
                    <a:pt x="0" y="226"/>
                  </a:lnTo>
                  <a:close/>
                  <a:moveTo>
                    <a:pt x="0" y="75"/>
                  </a:moveTo>
                  <a:lnTo>
                    <a:pt x="302" y="0"/>
                  </a:lnTo>
                  <a:lnTo>
                    <a:pt x="604" y="75"/>
                  </a:lnTo>
                  <a:lnTo>
                    <a:pt x="604" y="151"/>
                  </a:lnTo>
                  <a:lnTo>
                    <a:pt x="302" y="226"/>
                  </a:lnTo>
                  <a:lnTo>
                    <a:pt x="0" y="151"/>
                  </a:lnTo>
                  <a:lnTo>
                    <a:pt x="0" y="75"/>
                  </a:lnTo>
                  <a:close/>
                </a:path>
              </a:pathLst>
            </a:custGeom>
            <a:solidFill>
              <a:srgbClr val="1E0E0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4" name="rect"/>
          <p:cNvSpPr/>
          <p:nvPr/>
        </p:nvSpPr>
        <p:spPr>
          <a:xfrm>
            <a:off x="1810942" y="2574173"/>
            <a:ext cx="19050" cy="970186"/>
          </a:xfrm>
          <a:prstGeom prst="rect">
            <a:avLst/>
          </a:pr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5" name="path"/>
          <p:cNvSpPr/>
          <p:nvPr/>
        </p:nvSpPr>
        <p:spPr>
          <a:xfrm>
            <a:off x="1449073" y="1852615"/>
            <a:ext cx="742789" cy="742788"/>
          </a:xfrm>
          <a:custGeom>
            <a:rect l="0" t="0" r="0" b="0"/>
            <a:pathLst>
              <a:path w="1169" h="1169">
                <a:moveTo>
                  <a:pt x="0" y="584"/>
                </a:moveTo>
                <a:cubicBezTo>
                  <a:pt x="0" y="261"/>
                  <a:pt x="261" y="0"/>
                  <a:pt x="584" y="0"/>
                </a:cubicBezTo>
                <a:lnTo>
                  <a:pt x="584" y="0"/>
                </a:lnTo>
                <a:lnTo>
                  <a:pt x="584" y="0"/>
                </a:lnTo>
                <a:lnTo>
                  <a:pt x="584" y="0"/>
                </a:lnTo>
                <a:cubicBezTo>
                  <a:pt x="907" y="0"/>
                  <a:pt x="1169" y="261"/>
                  <a:pt x="1169" y="584"/>
                </a:cubicBezTo>
                <a:lnTo>
                  <a:pt x="1169" y="584"/>
                </a:lnTo>
                <a:cubicBezTo>
                  <a:pt x="1169" y="584"/>
                  <a:pt x="1169" y="584"/>
                  <a:pt x="1169" y="584"/>
                </a:cubicBezTo>
                <a:lnTo>
                  <a:pt x="1169" y="584"/>
                </a:lnTo>
                <a:lnTo>
                  <a:pt x="1169" y="584"/>
                </a:lnTo>
                <a:lnTo>
                  <a:pt x="1169" y="584"/>
                </a:lnTo>
                <a:cubicBezTo>
                  <a:pt x="1169" y="907"/>
                  <a:pt x="907" y="1169"/>
                  <a:pt x="584" y="1169"/>
                </a:cubicBezTo>
                <a:lnTo>
                  <a:pt x="584" y="1169"/>
                </a:lnTo>
                <a:lnTo>
                  <a:pt x="584" y="1169"/>
                </a:lnTo>
                <a:lnTo>
                  <a:pt x="584" y="1169"/>
                </a:lnTo>
                <a:cubicBezTo>
                  <a:pt x="261" y="1169"/>
                  <a:pt x="0" y="907"/>
                  <a:pt x="0" y="584"/>
                </a:cubicBezTo>
                <a:lnTo>
                  <a:pt x="0" y="584"/>
                </a:lnTo>
                <a:close/>
              </a:path>
            </a:pathLst>
          </a:cu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8" name="group 78"/>
          <p:cNvGrpSpPr/>
          <p:nvPr/>
        </p:nvGrpSpPr>
        <p:grpSpPr>
          <a:xfrm rot="21600000">
            <a:off x="5707716" y="1852615"/>
            <a:ext cx="742789" cy="742788"/>
            <a:chExt cx="742789" cy="742788"/>
          </a:xfrm>
        </p:grpSpPr>
        <p:sp>
          <p:nvSpPr>
            <p:cNvPr id="306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177210" y="193726"/>
              <a:ext cx="381393" cy="367234"/>
            </a:xfrm>
            <a:custGeom>
              <a:rect l="0" t="0" r="0" b="0"/>
              <a:pathLst>
                <a:path w="600" h="578">
                  <a:moveTo>
                    <a:pt x="299" y="0"/>
                  </a:moveTo>
                  <a:lnTo>
                    <a:pt x="1" y="128"/>
                  </a:lnTo>
                  <a:lnTo>
                    <a:pt x="299" y="255"/>
                  </a:lnTo>
                  <a:lnTo>
                    <a:pt x="600" y="127"/>
                  </a:lnTo>
                  <a:lnTo>
                    <a:pt x="299" y="0"/>
                  </a:lnTo>
                  <a:close/>
                  <a:moveTo>
                    <a:pt x="311" y="271"/>
                  </a:moveTo>
                  <a:lnTo>
                    <a:pt x="311" y="578"/>
                  </a:lnTo>
                  <a:lnTo>
                    <a:pt x="600" y="441"/>
                  </a:lnTo>
                  <a:lnTo>
                    <a:pt x="600" y="148"/>
                  </a:lnTo>
                  <a:lnTo>
                    <a:pt x="311" y="271"/>
                  </a:lnTo>
                  <a:close/>
                  <a:moveTo>
                    <a:pt x="0" y="441"/>
                  </a:moveTo>
                  <a:lnTo>
                    <a:pt x="290" y="578"/>
                  </a:lnTo>
                  <a:lnTo>
                    <a:pt x="290" y="271"/>
                  </a:lnTo>
                  <a:lnTo>
                    <a:pt x="0" y="148"/>
                  </a:lnTo>
                  <a:lnTo>
                    <a:pt x="0" y="441"/>
                  </a:lnTo>
                  <a:close/>
                </a:path>
              </a:pathLst>
            </a:custGeom>
            <a:solidFill>
              <a:srgbClr val="1E0E0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8" name="path"/>
          <p:cNvSpPr/>
          <p:nvPr/>
        </p:nvSpPr>
        <p:spPr>
          <a:xfrm>
            <a:off x="1640033" y="2043386"/>
            <a:ext cx="356541" cy="356542"/>
          </a:xfrm>
          <a:custGeom>
            <a:rect l="0" t="0" r="0" b="0"/>
            <a:pathLst>
              <a:path w="561" h="561">
                <a:moveTo>
                  <a:pt x="0" y="168"/>
                </a:moveTo>
                <a:lnTo>
                  <a:pt x="280" y="0"/>
                </a:lnTo>
                <a:lnTo>
                  <a:pt x="561" y="168"/>
                </a:lnTo>
                <a:lnTo>
                  <a:pt x="561" y="224"/>
                </a:lnTo>
                <a:lnTo>
                  <a:pt x="0" y="224"/>
                </a:lnTo>
                <a:lnTo>
                  <a:pt x="0" y="168"/>
                </a:lnTo>
                <a:close/>
                <a:moveTo>
                  <a:pt x="0" y="505"/>
                </a:moveTo>
                <a:lnTo>
                  <a:pt x="561" y="505"/>
                </a:lnTo>
                <a:lnTo>
                  <a:pt x="561" y="561"/>
                </a:lnTo>
                <a:lnTo>
                  <a:pt x="0" y="561"/>
                </a:lnTo>
                <a:lnTo>
                  <a:pt x="0" y="505"/>
                </a:lnTo>
                <a:close/>
                <a:moveTo>
                  <a:pt x="56" y="449"/>
                </a:moveTo>
                <a:lnTo>
                  <a:pt x="505" y="449"/>
                </a:lnTo>
                <a:lnTo>
                  <a:pt x="505" y="505"/>
                </a:lnTo>
                <a:lnTo>
                  <a:pt x="56" y="505"/>
                </a:lnTo>
                <a:lnTo>
                  <a:pt x="56" y="449"/>
                </a:lnTo>
                <a:close/>
                <a:moveTo>
                  <a:pt x="56" y="224"/>
                </a:moveTo>
                <a:lnTo>
                  <a:pt x="168" y="224"/>
                </a:lnTo>
                <a:lnTo>
                  <a:pt x="168" y="449"/>
                </a:lnTo>
                <a:lnTo>
                  <a:pt x="56" y="449"/>
                </a:lnTo>
                <a:lnTo>
                  <a:pt x="56" y="224"/>
                </a:lnTo>
                <a:close/>
                <a:moveTo>
                  <a:pt x="224" y="224"/>
                </a:moveTo>
                <a:lnTo>
                  <a:pt x="336" y="224"/>
                </a:lnTo>
                <a:lnTo>
                  <a:pt x="336" y="449"/>
                </a:lnTo>
                <a:lnTo>
                  <a:pt x="224" y="449"/>
                </a:lnTo>
                <a:lnTo>
                  <a:pt x="224" y="224"/>
                </a:lnTo>
                <a:close/>
                <a:moveTo>
                  <a:pt x="393" y="224"/>
                </a:moveTo>
                <a:lnTo>
                  <a:pt x="505" y="224"/>
                </a:lnTo>
                <a:lnTo>
                  <a:pt x="505" y="449"/>
                </a:lnTo>
                <a:lnTo>
                  <a:pt x="393" y="449"/>
                </a:lnTo>
                <a:lnTo>
                  <a:pt x="393" y="224"/>
                </a:lnTo>
                <a:close/>
              </a:path>
            </a:pathLst>
          </a:custGeom>
          <a:solidFill>
            <a:srgbClr val="1E0E0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9" name="rect"/>
          <p:cNvSpPr/>
          <p:nvPr/>
        </p:nvSpPr>
        <p:spPr>
          <a:xfrm>
            <a:off x="6051991" y="2590939"/>
            <a:ext cx="19050" cy="961926"/>
          </a:xfrm>
          <a:prstGeom prst="rect">
            <a:avLst/>
          </a:pr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https://d.book118.com/047150200034006052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2024-09-25T15:49:04.705</cp:lastPrinted>
  <dcterms:created xsi:type="dcterms:W3CDTF">2024-09-25T07:49:04Z</dcterms:created>
  <dcterms:modified xsi:type="dcterms:W3CDTF">2024-09-25T07:49:06Z</dcterms:modified>
</cp:coreProperties>
</file>