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115.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汉仪雅酷黑 55W" panose="020b0504020202020204" charset="-122"/>
                <a:ea typeface="汉仪雅酷黑 55W" panose="020b050402020202020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汉仪雅酷黑 55W" panose="020b0504020202020204" charset="-122"/>
                <a:ea typeface="汉仪雅酷黑 55W" panose="020b0504020202020204" charset="-122"/>
              </a:defRPr>
            </a:lvl1pPr>
          </a:lstStyle>
          <a:p>
            <a:fld id="{52A7A8E6-2B6E-43D1-A67C-639F917BCA3D}"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汉仪雅酷黑 55W" panose="020b0504020202020204" charset="-122"/>
                <a:ea typeface="汉仪雅酷黑 55W" panose="020b050402020202020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汉仪雅酷黑 55W" panose="020b0504020202020204" charset="-122"/>
                <a:ea typeface="汉仪雅酷黑 55W" panose="020b0504020202020204" charset="-122"/>
              </a:defRPr>
            </a:lvl1pPr>
          </a:lstStyle>
          <a:p>
            <a:fld id="{B2B905D4-827C-4148-B7A2-BD99F4484BE6}"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汉仪雅酷黑 55W" panose="020b0504020202020204" charset="-122"/>
        <a:ea typeface="汉仪雅酷黑 55W" panose="020b0504020202020204" charset="-122"/>
        <a:cs typeface="+mn-cs"/>
      </a:defRPr>
    </a:lvl1pPr>
    <a:lvl2pPr marL="457200" algn="l" defTabSz="914400" rtl="0" eaLnBrk="1" latinLnBrk="0" hangingPunct="1">
      <a:defRPr sz="1200" kern="1200">
        <a:solidFill>
          <a:schemeClr val="tx1"/>
        </a:solidFill>
        <a:latin typeface="汉仪雅酷黑 55W" panose="020b0504020202020204" charset="-122"/>
        <a:ea typeface="汉仪雅酷黑 55W" panose="020b0504020202020204" charset="-122"/>
        <a:cs typeface="+mn-cs"/>
      </a:defRPr>
    </a:lvl2pPr>
    <a:lvl3pPr marL="914400" algn="l" defTabSz="914400" rtl="0" eaLnBrk="1" latinLnBrk="0" hangingPunct="1">
      <a:defRPr sz="1200" kern="1200">
        <a:solidFill>
          <a:schemeClr val="tx1"/>
        </a:solidFill>
        <a:latin typeface="汉仪雅酷黑 55W" panose="020b0504020202020204" charset="-122"/>
        <a:ea typeface="汉仪雅酷黑 55W" panose="020b0504020202020204" charset="-122"/>
        <a:cs typeface="+mn-cs"/>
      </a:defRPr>
    </a:lvl3pPr>
    <a:lvl4pPr marL="1371600" algn="l" defTabSz="914400" rtl="0" eaLnBrk="1" latinLnBrk="0" hangingPunct="1">
      <a:defRPr sz="1200" kern="1200">
        <a:solidFill>
          <a:schemeClr val="tx1"/>
        </a:solidFill>
        <a:latin typeface="汉仪雅酷黑 55W" panose="020b0504020202020204" charset="-122"/>
        <a:ea typeface="汉仪雅酷黑 55W" panose="020b0504020202020204" charset="-122"/>
        <a:cs typeface="+mn-cs"/>
      </a:defRPr>
    </a:lvl4pPr>
    <a:lvl5pPr marL="1828800" algn="l" defTabSz="914400" rtl="0" eaLnBrk="1" latinLnBrk="0" hangingPunct="1">
      <a:defRPr sz="1200" kern="1200">
        <a:solidFill>
          <a:schemeClr val="tx1"/>
        </a:solidFill>
        <a:latin typeface="汉仪雅酷黑 55W" panose="020b0504020202020204" charset="-122"/>
        <a:ea typeface="汉仪雅酷黑 55W" panose="020b050402020202020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EA0642-E7D1-4315-85F6-B2983CF33240}"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38CEFD-6088-463A-800E-91D6F3954134}" type="slidenum">
              <a:rPr lang="en-GB" smtClean="0">
                <a:solidFill>
                  <a:prstClr val="black"/>
                </a:solidFill>
              </a:rPr>
              <a:t>9</a:t>
            </a:fld>
            <a:endParaRPr lang="en-GB">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2B905D4-827C-4148-B7A2-BD99F4484BE6}"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11875C-B8C5-4C9F-980E-204309AE9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125AA-9146-46DB-B2E8-BB6539EFF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EB9ABF-5670-460E-AB8B-3FA58194D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962B72-2FB3-4DFC-B4B8-0118BEB295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CCA73E-1E32-4CA9-A2F3-65A56E05B9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B494F4-E85E-41AB-8B4F-6B992998A0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B07C82-0BF8-4F24-95CE-7BBE73E741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1DAC6A-3A41-4028-9F75-FCBBA2094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90D0E8-7E31-4911-B0FD-23EEECF3DB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30578-A4E5-4CA7-84C8-E25EAD9EA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C2B743-F7FE-4C81-B6F3-190FFC30A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自定义版式">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ceo Layout">
    <p:spTree>
      <p:nvGrpSpPr>
        <p:cNvPr id="1" name=""/>
        <p:cNvGrpSpPr/>
        <p:nvPr/>
      </p:nvGrpSpPr>
      <p:grpSpPr>
        <a:xfrm>
          <a:off x="0" y="0"/>
          <a:ext cx="0" cy="0"/>
        </a:xfrm>
      </p:grpSpPr>
      <p:sp>
        <p:nvSpPr>
          <p:cNvPr id="6" name="Picture Placeholder 13"/>
          <p:cNvSpPr>
            <a:spLocks noGrp="1"/>
          </p:cNvSpPr>
          <p:nvPr>
            <p:ph type="pic" sz="quarter" idx="24"/>
          </p:nvPr>
        </p:nvSpPr>
        <p:spPr>
          <a:xfrm>
            <a:off x="4988197" y="1894784"/>
            <a:ext cx="2218783" cy="2256761"/>
          </a:xfrm>
          <a:prstGeom prst="roundRect">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
        <p:nvSpPr>
          <p:cNvPr id="7" name="Picture Placeholder 13"/>
          <p:cNvSpPr>
            <a:spLocks noGrp="1"/>
          </p:cNvSpPr>
          <p:nvPr>
            <p:ph type="pic" sz="quarter" idx="25"/>
          </p:nvPr>
        </p:nvSpPr>
        <p:spPr>
          <a:xfrm>
            <a:off x="8572997" y="1894784"/>
            <a:ext cx="2218782" cy="2256761"/>
          </a:xfrm>
          <a:prstGeom prst="roundRect">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
        <p:nvSpPr>
          <p:cNvPr id="8" name="Picture Placeholder 13"/>
          <p:cNvSpPr>
            <a:spLocks noGrp="1"/>
          </p:cNvSpPr>
          <p:nvPr>
            <p:ph type="pic" sz="quarter" idx="26"/>
          </p:nvPr>
        </p:nvSpPr>
        <p:spPr>
          <a:xfrm>
            <a:off x="1430236" y="1894784"/>
            <a:ext cx="2218783" cy="2256761"/>
          </a:xfrm>
          <a:prstGeom prst="roundRect">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Tree>
  </p:cSld>
  <p:clrMapOvr>
    <a:masterClrMapping/>
  </p:clrMapOvr>
  <mc:AlternateContent>
    <mc:Choice xmlns:p14="http://schemas.microsoft.com/office/powerpoint/2010/main" Requires="p14">
      <p:transition spd="slow" advClick="0" p14:dur="1500"/>
    </mc:Choice>
    <mc:Fallback>
      <p:transition spd="slow" advClick="0"/>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ceo Layout">
    <p:spTree>
      <p:nvGrpSpPr>
        <p:cNvPr id="1" name=""/>
        <p:cNvGrpSpPr/>
        <p:nvPr/>
      </p:nvGrpSpPr>
      <p:grpSpPr>
        <a:xfrm>
          <a:off x="0" y="0"/>
          <a:ext cx="0" cy="0"/>
        </a:xfrm>
      </p:grpSpPr>
      <p:sp>
        <p:nvSpPr>
          <p:cNvPr id="8" name="Picture Placeholder 13"/>
          <p:cNvSpPr>
            <a:spLocks noGrp="1"/>
          </p:cNvSpPr>
          <p:nvPr>
            <p:ph type="pic" sz="quarter" idx="26"/>
          </p:nvPr>
        </p:nvSpPr>
        <p:spPr>
          <a:xfrm>
            <a:off x="1543884" y="2960117"/>
            <a:ext cx="2003019" cy="2037304"/>
          </a:xfrm>
          <a:prstGeom prst="roundRect">
            <a:avLst>
              <a:gd name="adj" fmla="val 50000"/>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Tree>
  </p:cSld>
  <p:clrMapOvr>
    <a:masterClrMapping/>
  </p:clrMapOvr>
  <mc:AlternateContent>
    <mc:Choice xmlns:p14="http://schemas.microsoft.com/office/powerpoint/2010/main" Requires="p14">
      <p:transition spd="slow" advClick="0" p14:dur="1500"/>
    </mc:Choice>
    <mc:Fallback>
      <p:transition spd="slow" advClick="0"/>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ceo Layout">
    <p:spTree>
      <p:nvGrpSpPr>
        <p:cNvPr id="1" name=""/>
        <p:cNvGrpSpPr/>
        <p:nvPr/>
      </p:nvGrpSpPr>
      <p:grpSpPr>
        <a:xfrm>
          <a:off x="0" y="0"/>
          <a:ext cx="0" cy="0"/>
        </a:xfrm>
      </p:grpSpPr>
      <p:sp>
        <p:nvSpPr>
          <p:cNvPr id="9" name="Picture Placeholder 13"/>
          <p:cNvSpPr>
            <a:spLocks noGrp="1"/>
          </p:cNvSpPr>
          <p:nvPr>
            <p:ph type="pic" sz="quarter" idx="27"/>
          </p:nvPr>
        </p:nvSpPr>
        <p:spPr>
          <a:xfrm>
            <a:off x="5337673" y="2358643"/>
            <a:ext cx="1379997" cy="1403618"/>
          </a:xfrm>
          <a:prstGeom prst="roundRect">
            <a:avLst>
              <a:gd name="adj" fmla="val 50000"/>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
        <p:nvSpPr>
          <p:cNvPr id="10" name="Picture Placeholder 13"/>
          <p:cNvSpPr>
            <a:spLocks noGrp="1"/>
          </p:cNvSpPr>
          <p:nvPr>
            <p:ph type="pic" sz="quarter" idx="28"/>
          </p:nvPr>
        </p:nvSpPr>
        <p:spPr>
          <a:xfrm>
            <a:off x="9664267" y="2358643"/>
            <a:ext cx="1379997" cy="1403618"/>
          </a:xfrm>
          <a:prstGeom prst="roundRect">
            <a:avLst>
              <a:gd name="adj" fmla="val 50000"/>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
        <p:nvSpPr>
          <p:cNvPr id="11" name="Picture Placeholder 13"/>
          <p:cNvSpPr>
            <a:spLocks noGrp="1"/>
          </p:cNvSpPr>
          <p:nvPr>
            <p:ph type="pic" sz="quarter" idx="29"/>
          </p:nvPr>
        </p:nvSpPr>
        <p:spPr>
          <a:xfrm>
            <a:off x="2914548" y="4622809"/>
            <a:ext cx="1379997" cy="1403618"/>
          </a:xfrm>
          <a:prstGeom prst="roundRect">
            <a:avLst>
              <a:gd name="adj" fmla="val 50000"/>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
        <p:nvSpPr>
          <p:cNvPr id="12" name="Picture Placeholder 13"/>
          <p:cNvSpPr>
            <a:spLocks noGrp="1"/>
          </p:cNvSpPr>
          <p:nvPr>
            <p:ph type="pic" sz="quarter" idx="30"/>
          </p:nvPr>
        </p:nvSpPr>
        <p:spPr>
          <a:xfrm>
            <a:off x="7426719" y="4622809"/>
            <a:ext cx="1379997" cy="1403618"/>
          </a:xfrm>
          <a:prstGeom prst="roundRect">
            <a:avLst>
              <a:gd name="adj" fmla="val 50000"/>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
        <p:nvSpPr>
          <p:cNvPr id="8" name="Picture Placeholder 13"/>
          <p:cNvSpPr>
            <a:spLocks noGrp="1"/>
          </p:cNvSpPr>
          <p:nvPr>
            <p:ph type="pic" sz="quarter" idx="26"/>
          </p:nvPr>
        </p:nvSpPr>
        <p:spPr>
          <a:xfrm>
            <a:off x="1011079" y="2358643"/>
            <a:ext cx="1379997" cy="1403618"/>
          </a:xfrm>
          <a:prstGeom prst="roundRect">
            <a:avLst>
              <a:gd name="adj" fmla="val 50000"/>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Tree>
  </p:cSld>
  <p:clrMapOvr>
    <a:masterClrMapping/>
  </p:clrMapOvr>
  <mc:AlternateContent>
    <mc:Choice xmlns:p14="http://schemas.microsoft.com/office/powerpoint/2010/main" Requires="p14">
      <p:transition spd="slow" advClick="0" p14:dur="1500"/>
    </mc:Choice>
    <mc:Fallback>
      <p:transition spd="slow" advClick="0"/>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eo Layout">
    <p:spTree>
      <p:nvGrpSpPr>
        <p:cNvPr id="1" name=""/>
        <p:cNvGrpSpPr/>
        <p:nvPr/>
      </p:nvGrpSpPr>
      <p:grpSpPr>
        <a:xfrm>
          <a:off x="0" y="0"/>
          <a:ext cx="0" cy="0"/>
        </a:xfrm>
      </p:grpSpPr>
      <p:sp>
        <p:nvSpPr>
          <p:cNvPr id="6" name="Picture Placeholder 13"/>
          <p:cNvSpPr>
            <a:spLocks noGrp="1"/>
          </p:cNvSpPr>
          <p:nvPr>
            <p:ph type="pic" sz="quarter" idx="24"/>
          </p:nvPr>
        </p:nvSpPr>
        <p:spPr>
          <a:xfrm>
            <a:off x="6323511" y="1894784"/>
            <a:ext cx="5331460" cy="2256761"/>
          </a:xfrm>
          <a:prstGeom prst="roundRect">
            <a:avLst>
              <a:gd name="adj" fmla="val 10236"/>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
        <p:nvSpPr>
          <p:cNvPr id="8" name="Picture Placeholder 13"/>
          <p:cNvSpPr>
            <a:spLocks noGrp="1"/>
          </p:cNvSpPr>
          <p:nvPr>
            <p:ph type="pic" sz="quarter" idx="26"/>
          </p:nvPr>
        </p:nvSpPr>
        <p:spPr>
          <a:xfrm>
            <a:off x="588408" y="1894784"/>
            <a:ext cx="5331460" cy="2256761"/>
          </a:xfrm>
          <a:prstGeom prst="roundRect">
            <a:avLst>
              <a:gd name="adj" fmla="val 7663"/>
            </a:avLst>
          </a:prstGeom>
          <a:effectLst/>
        </p:spPr>
        <p:txBody>
          <a:bodyPr>
            <a:normAutofit/>
          </a:bodyPr>
          <a:lstStyle>
            <a:lvl1pPr marL="0" indent="0">
              <a:buNone/>
              <a:defRPr sz="2100">
                <a:ln>
                  <a:noFill/>
                </a:ln>
                <a:solidFill>
                  <a:schemeClr val="bg1">
                    <a:lumMod val="85000"/>
                  </a:schemeClr>
                </a:solidFill>
              </a:defRPr>
            </a:lvl1pPr>
          </a:lstStyle>
          <a:p>
            <a:endParaRPr lang="en-US"/>
          </a:p>
        </p:txBody>
      </p:sp>
    </p:spTree>
  </p:cSld>
  <p:clrMapOvr>
    <a:masterClrMapping/>
  </p:clrMapOvr>
  <mc:AlternateContent>
    <mc:Choice xmlns:p14="http://schemas.microsoft.com/office/powerpoint/2010/main" Requires="p14">
      <p:transition spd="slow" advClick="0" p14:dur="1500"/>
    </mc:Choice>
    <mc:Fallback>
      <p:transition spd="slow" advClick="0"/>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仅标题">
    <p:spTree>
      <p:nvGrpSpPr>
        <p:cNvPr id="1" name=""/>
        <p:cNvGrpSpPr/>
        <p:nvPr/>
      </p:nvGrpSpPr>
      <p:grpSpPr>
        <a:xfrm>
          <a:off x="0" y="0"/>
          <a:ext cx="0" cy="0"/>
        </a:xfrm>
      </p:grpSpPr>
      <p:sp>
        <p:nvSpPr>
          <p:cNvPr id="5" name="图片占位符 4"/>
          <p:cNvSpPr>
            <a:spLocks noGrp="1"/>
          </p:cNvSpPr>
          <p:nvPr>
            <p:ph type="pic" sz="quarter" idx="10"/>
          </p:nvPr>
        </p:nvSpPr>
        <p:spPr>
          <a:xfrm>
            <a:off x="4528267" y="927101"/>
            <a:ext cx="7661755" cy="5929787"/>
          </a:xfrm>
          <a:custGeom>
            <a:gdLst>
              <a:gd name="connsiteX0" fmla="*/ 3656412 w 7661755"/>
              <a:gd name="connsiteY0" fmla="*/ 0 h 5929787"/>
              <a:gd name="connsiteX1" fmla="*/ 7661755 w 7661755"/>
              <a:gd name="connsiteY1" fmla="*/ 0 h 5929787"/>
              <a:gd name="connsiteX2" fmla="*/ 7661755 w 7661755"/>
              <a:gd name="connsiteY2" fmla="*/ 5929787 h 5929787"/>
              <a:gd name="connsiteX3" fmla="*/ 0 w 7661755"/>
              <a:gd name="connsiteY3" fmla="*/ 5929787 h 5929787"/>
            </a:gdLst>
            <a:cxnLst>
              <a:cxn ang="0">
                <a:pos x="connsiteX0" y="connsiteY0"/>
              </a:cxn>
              <a:cxn ang="0">
                <a:pos x="connsiteX1" y="connsiteY1"/>
              </a:cxn>
              <a:cxn ang="0">
                <a:pos x="connsiteX2" y="connsiteY2"/>
              </a:cxn>
              <a:cxn ang="0">
                <a:pos x="connsiteX3" y="connsiteY3"/>
              </a:cxn>
            </a:cxnLst>
            <a:rect l="l" t="t" r="r" b="b"/>
            <a:pathLst>
              <a:path w="7661754" h="5929787">
                <a:moveTo>
                  <a:pt x="3656412" y="0"/>
                </a:moveTo>
                <a:lnTo>
                  <a:pt x="7661755" y="0"/>
                </a:lnTo>
                <a:lnTo>
                  <a:pt x="7661755" y="5929787"/>
                </a:lnTo>
                <a:lnTo>
                  <a:pt x="0" y="5929787"/>
                </a:lnTo>
                <a:close/>
              </a:path>
            </a:pathLst>
          </a:custGeom>
        </p:spPr>
        <p:txBody>
          <a:bodyPr wrap="square">
            <a:noAutofit/>
          </a:bodyPr>
          <a:lstStyle/>
          <a:p>
            <a:endParaRPr lang="zh-CN" altLang="en-US"/>
          </a:p>
        </p:txBody>
      </p:sp>
    </p:spTree>
  </p:cSld>
  <p:clrMapOvr>
    <a:masterClrMapping/>
  </p:clrMapOvr>
  <p:transition/>
  <p:timing/>
  <p:hf hdr="0" ftr="0" dt="0"/>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lvl1pPr>
              <a:defRPr>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a:p>
        </p:txBody>
      </p:sp>
      <p:sp>
        <p:nvSpPr>
          <p:cNvPr id="3" name="内容占位符 2"/>
          <p:cNvSpPr>
            <a:spLocks noGrp="1"/>
          </p:cNvSpPr>
          <p:nvPr>
            <p:ph idx="1"/>
          </p:nvPr>
        </p:nvSpPr>
        <p:spPr/>
        <p:txBody>
          <a:bodyPr/>
          <a:lstStyle>
            <a:lvl1pPr>
              <a:defRPr>
                <a:latin typeface="微软雅黑" panose="020b0503020204020204" pitchFamily="34" charset="-122"/>
                <a:ea typeface="微软雅黑" panose="020b0503020204020204" pitchFamily="34" charset="-122"/>
              </a:defRPr>
            </a:lvl1pPr>
            <a:lvl2pPr>
              <a:defRPr>
                <a:latin typeface="微软雅黑" panose="020b0503020204020204" pitchFamily="34" charset="-122"/>
                <a:ea typeface="微软雅黑" panose="020b0503020204020204" pitchFamily="34" charset="-122"/>
              </a:defRPr>
            </a:lvl2pPr>
            <a:lvl3pPr>
              <a:defRPr>
                <a:latin typeface="微软雅黑" panose="020b0503020204020204" pitchFamily="34" charset="-122"/>
                <a:ea typeface="微软雅黑" panose="020b0503020204020204" pitchFamily="34" charset="-122"/>
              </a:defRPr>
            </a:lvl3pPr>
            <a:lvl4pPr>
              <a:defRPr>
                <a:latin typeface="微软雅黑" panose="020b0503020204020204" pitchFamily="34" charset="-122"/>
                <a:ea typeface="微软雅黑" panose="020b0503020204020204" pitchFamily="34" charset="-122"/>
              </a:defRPr>
            </a:lvl4pPr>
            <a:lvl5pPr>
              <a:defRPr>
                <a:latin typeface="微软雅黑" panose="020b0503020204020204" pitchFamily="34" charset="-122"/>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1" y="6356352"/>
            <a:ext cx="2844800" cy="365125"/>
          </a:xfrm>
          <a:prstGeom prst="rect">
            <a:avLst/>
          </a:prstGeom>
        </p:spPr>
        <p:txBody>
          <a:bodyPr/>
          <a:lstStyle>
            <a:lvl1pPr>
              <a:defRPr>
                <a:latin typeface="微软雅黑" panose="020b0503020204020204" pitchFamily="34" charset="-122"/>
                <a:ea typeface="微软雅黑" panose="020b0503020204020204" pitchFamily="34" charset="-122"/>
              </a:defRPr>
            </a:lvl1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165600" y="6356352"/>
            <a:ext cx="3860800" cy="365125"/>
          </a:xfrm>
          <a:prstGeom prst="rect">
            <a:avLst/>
          </a:prstGeom>
        </p:spPr>
        <p:txBody>
          <a:bodyPr/>
          <a:lstStyle>
            <a:lvl1pPr>
              <a:defRPr>
                <a:latin typeface="微软雅黑" panose="020b0503020204020204" pitchFamily="34" charset="-122"/>
                <a:ea typeface="微软雅黑" panose="020b0503020204020204" pitchFamily="34" charset="-122"/>
              </a:defRPr>
            </a:lvl1pPr>
          </a:lstStyle>
          <a:p>
            <a:endParaRPr lang="zh-CN" altLang="en-US"/>
          </a:p>
        </p:txBody>
      </p:sp>
      <p:sp>
        <p:nvSpPr>
          <p:cNvPr id="6" name="灯片编号占位符 5"/>
          <p:cNvSpPr>
            <a:spLocks noGrp="1"/>
          </p:cNvSpPr>
          <p:nvPr>
            <p:ph type="sldNum" sz="quarter" idx="12"/>
          </p:nvPr>
        </p:nvSpPr>
        <p:spPr>
          <a:xfrm>
            <a:off x="9167808" y="6356352"/>
            <a:ext cx="2844800" cy="365125"/>
          </a:xfrm>
          <a:prstGeom prst="rect">
            <a:avLst/>
          </a:prstGeom>
        </p:spPr>
        <p:txBody>
          <a:bodyPr/>
          <a:lstStyle>
            <a:lvl1pPr algn="r">
              <a:defRPr>
                <a:latin typeface="微软雅黑" panose="020b0503020204020204" pitchFamily="34" charset="-122"/>
                <a:ea typeface="微软雅黑" panose="020b0503020204020204" pitchFamily="34" charset="-122"/>
              </a:defRPr>
            </a:lvl1pPr>
          </a:lstStyle>
          <a:p>
            <a:fld id="{0C913308-F349-4B6D-A68A-DD1791B4A57B}" type="slidenum">
              <a:rPr lang="zh-CN" altLang="en-US" smtClean="0"/>
              <a:t/>
            </a:fld>
            <a:endParaRPr lang="zh-CN" altLang="en-US"/>
          </a:p>
        </p:txBody>
      </p:sp>
    </p:spTree>
  </p:cSld>
  <p:clrMapOvr>
    <a:masterClrMapping/>
  </p:clrMapOvr>
  <mc:AlternateContent>
    <mc:Choice xmlns:p14="http://schemas.microsoft.com/office/powerpoint/2010/main" Requires="p14">
      <p:transition spd="slow" advClick="0" advTm="5000" p14:dur="3400">
        <p14:reveal/>
      </p:transition>
    </mc:Choice>
    <mc:Fallback>
      <p:transition spd="slow" advClick="0" advTm="5000">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7_Title Slide">
    <p:spTree>
      <p:nvGrpSpPr>
        <p:cNvPr id="1" name=""/>
        <p:cNvGrpSpPr/>
        <p:nvPr/>
      </p:nvGrpSpPr>
      <p:grpSpPr>
        <a:xfrm>
          <a:off x="0" y="0"/>
          <a:ext cx="0" cy="0"/>
        </a:xfrm>
      </p:grpSpPr>
      <p:sp>
        <p:nvSpPr>
          <p:cNvPr id="4" name="Date Placeholder 3"/>
          <p:cNvSpPr>
            <a:spLocks noGrp="1"/>
          </p:cNvSpPr>
          <p:nvPr>
            <p:ph type="dt" sz="half" idx="10"/>
          </p:nvPr>
        </p:nvSpPr>
        <p:spPr>
          <a:xfrm>
            <a:off x="838200" y="6356351"/>
            <a:ext cx="2743200" cy="365125"/>
          </a:xfrm>
          <a:prstGeom prst="rect">
            <a:avLst/>
          </a:prstGeom>
        </p:spPr>
        <p:txBody>
          <a:bodyPr/>
          <a:lstStyle/>
          <a:p>
            <a:fld id="{B6D62BBE-6926-4F53-B888-90BB28F189C3}" type="datetimeFigureOut">
              <a:rPr lang="id-ID" smtClean="0">
                <a:solidFill>
                  <a:srgbClr val="5C5C5C">
                    <a:tint val="75000"/>
                  </a:srgbClr>
                </a:solidFill>
              </a:rPr>
              <a:t/>
            </a:fld>
            <a:endParaRPr lang="id-ID">
              <a:solidFill>
                <a:srgbClr val="5C5C5C">
                  <a:tint val="75000"/>
                </a:srgbClr>
              </a:solidFill>
            </a:endParaRPr>
          </a:p>
        </p:txBody>
      </p:sp>
      <p:sp>
        <p:nvSpPr>
          <p:cNvPr id="5" name="Footer Placeholder 4"/>
          <p:cNvSpPr>
            <a:spLocks noGrp="1"/>
          </p:cNvSpPr>
          <p:nvPr>
            <p:ph type="ftr" sz="quarter" idx="11"/>
          </p:nvPr>
        </p:nvSpPr>
        <p:spPr>
          <a:xfrm>
            <a:off x="4038600" y="6356351"/>
            <a:ext cx="4114800" cy="365125"/>
          </a:xfrm>
          <a:prstGeom prst="rect">
            <a:avLst/>
          </a:prstGeom>
        </p:spPr>
        <p:txBody>
          <a:bodyPr/>
          <a:lstStyle/>
          <a:p>
            <a:endParaRPr lang="id-ID">
              <a:solidFill>
                <a:srgbClr val="5C5C5C">
                  <a:tint val="75000"/>
                </a:srgbClr>
              </a:solidFill>
            </a:endParaRPr>
          </a:p>
        </p:txBody>
      </p:sp>
      <p:sp>
        <p:nvSpPr>
          <p:cNvPr id="6" name="Slide Number Placeholder 5"/>
          <p:cNvSpPr>
            <a:spLocks noGrp="1"/>
          </p:cNvSpPr>
          <p:nvPr>
            <p:ph type="sldNum" sz="quarter" idx="12"/>
          </p:nvPr>
        </p:nvSpPr>
        <p:spPr>
          <a:xfrm>
            <a:off x="8610600" y="6356351"/>
            <a:ext cx="2743200" cy="365125"/>
          </a:xfrm>
          <a:prstGeom prst="rect">
            <a:avLst/>
          </a:prstGeom>
        </p:spPr>
        <p:txBody>
          <a:bodyPr/>
          <a:lstStyle/>
          <a:p>
            <a:fld id="{502A0D0D-8FB9-4FF9-A500-EFF8C2E5E59F}" type="slidenum">
              <a:rPr lang="id-ID" smtClean="0">
                <a:solidFill>
                  <a:srgbClr val="5C5C5C">
                    <a:tint val="75000"/>
                  </a:srgbClr>
                </a:solidFill>
              </a:rPr>
              <a:t/>
            </a:fld>
            <a:endParaRPr lang="id-ID">
              <a:solidFill>
                <a:srgbClr val="5C5C5C">
                  <a:tint val="75000"/>
                </a:srgbClr>
              </a:solidFill>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Default Slide">
    <p:spTree>
      <p:nvGrpSpPr>
        <p:cNvPr id="1" name=""/>
        <p:cNvGrpSpPr/>
        <p:nvPr/>
      </p:nvGrpSpPr>
      <p:grpSpPr>
        <a:xfrm>
          <a:off x="0" y="0"/>
          <a:ext cx="0" cy="0"/>
        </a:xfrm>
      </p:grpSpPr>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Full Image">
    <p:spTree>
      <p:nvGrpSpPr>
        <p:cNvPr id="1" name=""/>
        <p:cNvGrpSpPr/>
        <p:nvPr/>
      </p:nvGrpSpPr>
      <p:grpSpPr>
        <a:xfrm>
          <a:off x="0" y="0"/>
          <a:ext cx="0" cy="0"/>
        </a:xfrm>
      </p:grpSpPr>
      <p:sp>
        <p:nvSpPr>
          <p:cNvPr id="3" name="Picture Placeholder 2"/>
          <p:cNvSpPr>
            <a:spLocks noGrp="1"/>
          </p:cNvSpPr>
          <p:nvPr>
            <p:ph type="pic" sz="quarter" idx="10" hasCustomPrompt="1"/>
          </p:nvPr>
        </p:nvSpPr>
        <p:spPr>
          <a:xfrm>
            <a:off x="0" y="0"/>
            <a:ext cx="12192000" cy="6858000"/>
          </a:xfrm>
          <a:prstGeom prst="rect">
            <a:avLst/>
          </a:prstGeom>
          <a:solidFill>
            <a:schemeClr val="bg1">
              <a:lumMod val="75000"/>
            </a:schemeClr>
          </a:solidFill>
        </p:spPr>
        <p:txBody>
          <a:bodyPr>
            <a:normAutofit/>
          </a:bodyPr>
          <a:lstStyle>
            <a:lvl1pPr marL="0" indent="0">
              <a:buNone/>
              <a:defRPr sz="1400" baseline="0"/>
            </a:lvl1pPr>
          </a:lstStyle>
          <a:p>
            <a:r>
              <a:rPr lang="en-US"/>
              <a:t>Full Image Options</a:t>
            </a:r>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General Slide">
    <p:spTree>
      <p:nvGrpSpPr>
        <p:cNvPr id="1" name=""/>
        <p:cNvGrpSpPr/>
        <p:nvPr/>
      </p:nvGrpSpPr>
      <p:grpSpPr>
        <a:xfrm>
          <a:off x="0" y="0"/>
          <a:ext cx="0" cy="0"/>
        </a:xfrm>
      </p:grpSpPr>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垂直排列标题与&#10;文本">
    <p:spTree>
      <p:nvGrpSpPr>
        <p:cNvPr id="1" name=""/>
        <p:cNvGrpSpPr/>
        <p:nvPr/>
      </p:nvGrpSpPr>
      <p:grpSpPr>
        <a:xfrm>
          <a:off x="0" y="0"/>
          <a:ext cx="0" cy="0"/>
        </a:xfrm>
      </p:grpSpPr>
      <p:sp>
        <p:nvSpPr>
          <p:cNvPr id="2" name="矩形 1"/>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雅酷黑 55W" panose="020b0504020202020204" charset="-122"/>
              <a:ea typeface="汉仪雅酷黑 55W" panose="020b0504020202020204" charset="-122"/>
              <a:cs typeface="汉仪雅酷黑 55W" panose="020b0504020202020204"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jpeg" /><Relationship Id="rId14" Type="http://schemas.openxmlformats.org/officeDocument/2006/relationships/image" Target="../media/image2.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7" name="矩形 6"/>
          <p:cNvSpPr/>
          <p:nvPr userDrawn="1"/>
        </p:nvSpPr>
        <p:spPr>
          <a:xfrm>
            <a:off x="0" y="0"/>
            <a:ext cx="12192000" cy="927100"/>
          </a:xfrm>
          <a:prstGeom prst="rect">
            <a:avLst/>
          </a:prstGeom>
          <a:solidFill>
            <a:srgbClr val="212A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7"/>
          <p:cNvPicPr>
            <a:picLocks noChangeAspect="1"/>
          </p:cNvPicPr>
          <p:nvPr userDrawn="1"/>
        </p:nvPicPr>
        <p:blipFill>
          <a:blip r:embed="rId13"/>
          <a:stretch>
            <a:fillRect/>
          </a:stretch>
        </p:blipFill>
        <p:spPr>
          <a:xfrm>
            <a:off x="0" y="25233"/>
            <a:ext cx="1130300" cy="901867"/>
          </a:xfrm>
          <a:prstGeom prst="rect">
            <a:avLst/>
          </a:prstGeom>
        </p:spPr>
      </p:pic>
      <p:pic>
        <p:nvPicPr>
          <p:cNvPr id="9" name="图片 8"/>
          <p:cNvPicPr>
            <a:picLocks noChangeAspect="1"/>
          </p:cNvPicPr>
          <p:nvPr userDrawn="1"/>
        </p:nvPicPr>
        <p:blipFill>
          <a:blip r:embed="rId14"/>
          <a:stretch>
            <a:fillRect/>
          </a:stretch>
        </p:blipFill>
        <p:spPr>
          <a:xfrm rot="5400000" flipH="1">
            <a:off x="10818074" y="-177743"/>
            <a:ext cx="809626" cy="1400060"/>
          </a:xfrm>
          <a:custGeom>
            <a:gdLst>
              <a:gd name="connsiteX0" fmla="*/ 809626 w 809626"/>
              <a:gd name="connsiteY0" fmla="*/ 1400060 h 1400060"/>
              <a:gd name="connsiteX1" fmla="*/ 809626 w 809626"/>
              <a:gd name="connsiteY1" fmla="*/ 0 h 1400060"/>
              <a:gd name="connsiteX2" fmla="*/ 0 w 809626"/>
              <a:gd name="connsiteY2" fmla="*/ 0 h 1400060"/>
              <a:gd name="connsiteX3" fmla="*/ 0 w 809626"/>
              <a:gd name="connsiteY3" fmla="*/ 1400060 h 1400060"/>
            </a:gdLst>
            <a:cxnLst>
              <a:cxn ang="0">
                <a:pos x="connsiteX0" y="connsiteY0"/>
              </a:cxn>
              <a:cxn ang="0">
                <a:pos x="connsiteX1" y="connsiteY1"/>
              </a:cxn>
              <a:cxn ang="0">
                <a:pos x="connsiteX2" y="connsiteY2"/>
              </a:cxn>
              <a:cxn ang="0">
                <a:pos x="connsiteX3" y="connsiteY3"/>
              </a:cxn>
            </a:cxnLst>
            <a:rect l="l" t="t" r="r" b="b"/>
            <a:pathLst>
              <a:path w="809626" h="1400060">
                <a:moveTo>
                  <a:pt x="809626" y="1400060"/>
                </a:moveTo>
                <a:lnTo>
                  <a:pt x="809626" y="0"/>
                </a:lnTo>
                <a:lnTo>
                  <a:pt x="0" y="0"/>
                </a:lnTo>
                <a:lnTo>
                  <a:pt x="0" y="1400060"/>
                </a:lnTo>
                <a:close/>
              </a:path>
            </a:pathLst>
          </a:custGeom>
        </p:spPr>
      </p:pic>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汉仪雅酷黑 55W" panose="020b0504020202020204" charset="-122"/>
                <a:ea typeface="汉仪雅酷黑 55W" panose="020b0504020202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FB98692-AB0B-439B-9FDD-7EA4560080D7}"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汉仪雅酷黑 55W" panose="020b0504020202020204" charset="-122"/>
                <a:ea typeface="汉仪雅酷黑 55W" panose="020b0504020202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汉仪雅酷黑 55W" panose="020b0504020202020204" charset="-122"/>
                <a:ea typeface="汉仪雅酷黑 55W" panose="020b0504020202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7F8A499-5351-4113-8C01-EE5D50C53C18}"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汉仪雅酷黑 55W" panose="020b0504020202020204" charset="-122"/>
          <a:ea typeface="汉仪雅酷黑 55W" panose="020b050402020202020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汉仪雅酷黑 55W" panose="020b0504020202020204" charset="-122"/>
          <a:ea typeface="汉仪雅酷黑 55W" panose="020b050402020202020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汉仪雅酷黑 55W" panose="020b0504020202020204" charset="-122"/>
          <a:ea typeface="汉仪雅酷黑 55W" panose="020b0504020202020204"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汉仪雅酷黑 55W" panose="020b0504020202020204" charset="-122"/>
          <a:ea typeface="汉仪雅酷黑 55W" panose="020b0504020202020204"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汉仪雅酷黑 55W" panose="020b0504020202020204" charset="-122"/>
          <a:ea typeface="汉仪雅酷黑 55W" panose="020b0504020202020204"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汉仪雅酷黑 55W" panose="020b0504020202020204" charset="-122"/>
          <a:ea typeface="汉仪雅酷黑 55W" panose="020b050402020202020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xml" /><Relationship Id="rId3" Type="http://schemas.openxmlformats.org/officeDocument/2006/relationships/tags" Target="../tags/tag6.xml" /><Relationship Id="rId4" Type="http://schemas.openxmlformats.org/officeDocument/2006/relationships/tags" Target="../tags/tag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8.xml" /><Relationship Id="rId4" Type="http://schemas.openxmlformats.org/officeDocument/2006/relationships/image" Target="../media/image5.jpeg" /><Relationship Id="rId5" Type="http://schemas.openxmlformats.org/officeDocument/2006/relationships/tags" Target="../tags/tag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10.xml" /><Relationship Id="rId4" Type="http://schemas.openxmlformats.org/officeDocument/2006/relationships/image" Target="../media/image6.jpeg" /><Relationship Id="rId5" Type="http://schemas.openxmlformats.org/officeDocument/2006/relationships/tags" Target="../tags/tag1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2.xml" /><Relationship Id="rId4" Type="http://schemas.openxmlformats.org/officeDocument/2006/relationships/tags" Target="../tags/tag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8.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9.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image" Target="../media/image7.png" /><Relationship Id="rId8" Type="http://schemas.openxmlformats.org/officeDocument/2006/relationships/tags" Target="../tags/tag3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1.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image" Target="../media/image8.jpeg" /><Relationship Id="rId8" Type="http://schemas.openxmlformats.org/officeDocument/2006/relationships/tags" Target="../tags/tag4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2.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image" Target="../media/image9.jpeg" /><Relationship Id="rId8" Type="http://schemas.openxmlformats.org/officeDocument/2006/relationships/tags" Target="../tags/tag4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3.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tags" Target="../tags/tag49.xml" /><Relationship Id="rId6" Type="http://schemas.openxmlformats.org/officeDocument/2006/relationships/tags" Target="../tags/tag50.xml" /><Relationship Id="rId7" Type="http://schemas.openxmlformats.org/officeDocument/2006/relationships/image" Target="../media/image10.jpeg" /><Relationship Id="rId8" Type="http://schemas.openxmlformats.org/officeDocument/2006/relationships/tags" Target="../tags/tag5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4.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5.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16.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 Id="rId8" Type="http://schemas.openxmlformats.org/officeDocument/2006/relationships/tags" Target="../tags/tag6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image" Target="../media/image11.png" /><Relationship Id="rId9" Type="http://schemas.openxmlformats.org/officeDocument/2006/relationships/tags" Target="../tags/tag7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image" Target="../media/image12.jpeg" /><Relationship Id="rId9" Type="http://schemas.openxmlformats.org/officeDocument/2006/relationships/tags" Target="../tags/tag8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image" Target="../media/image13.jpeg" /><Relationship Id="rId9" Type="http://schemas.openxmlformats.org/officeDocument/2006/relationships/tags" Target="../tags/tag9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 Id="rId7" Type="http://schemas.openxmlformats.org/officeDocument/2006/relationships/tags" Target="../tags/tag9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image" Target="../media/image14.png" /><Relationship Id="rId8" Type="http://schemas.openxmlformats.org/officeDocument/2006/relationships/tags" Target="../tags/tag10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5314406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212A52"/>
        </a:solidFill>
        <a:effectLst/>
      </p:bgPr>
    </p:bg>
    <p:spTree>
      <p:nvGrpSpPr>
        <p:cNvPr id="1" name=""/>
        <p:cNvGrpSpPr/>
        <p:nvPr/>
      </p:nvGrpSpPr>
      <p:grpSpPr>
        <a:xfrm>
          <a:off x="0" y="0"/>
          <a:ext cx="0" cy="0"/>
        </a:xfrm>
      </p:grpSpPr>
      <p:pic>
        <p:nvPicPr>
          <p:cNvPr id="2" name="图片 1"/>
          <p:cNvPicPr>
            <a:picLocks noChangeAspect="1"/>
          </p:cNvPicPr>
          <p:nvPr/>
        </p:nvPicPr>
        <p:blipFill>
          <a:blip r:embed="rId3"/>
          <a:stretch>
            <a:fillRect/>
          </a:stretch>
        </p:blipFill>
        <p:spPr>
          <a:xfrm>
            <a:off x="0" y="2171700"/>
            <a:ext cx="5873290" cy="4686300"/>
          </a:xfrm>
          <a:prstGeom prst="rect">
            <a:avLst/>
          </a:prstGeom>
        </p:spPr>
      </p:pic>
      <p:pic>
        <p:nvPicPr>
          <p:cNvPr id="3" name="图片 2"/>
          <p:cNvPicPr>
            <a:picLocks noChangeAspect="1"/>
          </p:cNvPicPr>
          <p:nvPr/>
        </p:nvPicPr>
        <p:blipFill>
          <a:blip r:embed="rId4"/>
          <a:stretch>
            <a:fillRect/>
          </a:stretch>
        </p:blipFill>
        <p:spPr>
          <a:xfrm flipH="1">
            <a:off x="8313174" y="0"/>
            <a:ext cx="3878826" cy="3878826"/>
          </a:xfrm>
          <a:prstGeom prst="rect">
            <a:avLst/>
          </a:prstGeom>
        </p:spPr>
      </p:pic>
      <p:sp>
        <p:nvSpPr>
          <p:cNvPr id="4" name="文本框 3"/>
          <p:cNvSpPr txBox="1"/>
          <p:nvPr/>
        </p:nvSpPr>
        <p:spPr>
          <a:xfrm>
            <a:off x="4138295" y="3522345"/>
            <a:ext cx="8053705" cy="1322070"/>
          </a:xfrm>
          <a:prstGeom prst="rect">
            <a:avLst/>
          </a:prstGeom>
          <a:noFill/>
        </p:spPr>
        <p:txBody>
          <a:bodyPr wrap="square" rtlCol="0">
            <a:spAutoFit/>
          </a:bodyPr>
          <a:lstStyle>
            <a:defPPr>
              <a:defRPr lang="zh-CN"/>
            </a:defPPr>
            <a:lvl1pPr marL="0" algn="ctr" defTabSz="914400" rtl="0" eaLnBrk="1" latinLnBrk="0" hangingPunct="1">
              <a:defRPr sz="6600" kern="1200">
                <a:solidFill>
                  <a:schemeClr val="bg1"/>
                </a:solidFill>
                <a:latin typeface="方正清刻本悦宋简体" panose="02000000000000000000" pitchFamily="2" charset="-122"/>
                <a:ea typeface="方正清刻本悦宋简体" panose="02000000000000000000"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8000">
                <a:latin typeface="站酷庆科黄油体" panose="02000803000000020004" pitchFamily="2" charset="-122"/>
                <a:ea typeface="站酷庆科黄油体" panose="02000803000000020004" pitchFamily="2" charset="-122"/>
                <a:sym typeface="Arial" pitchFamily="34" charset="0"/>
              </a:rPr>
              <a:t>第十一章 羽毛球</a:t>
            </a:r>
            <a:endParaRPr lang="zh-CN" altLang="en-US" sz="8000">
              <a:latin typeface="站酷庆科黄油体" panose="02000803000000020004" pitchFamily="2" charset="-122"/>
              <a:ea typeface="站酷庆科黄油体" panose="02000803000000020004" pitchFamily="2" charset="-122"/>
              <a:sym typeface="Arial" pitchFamily="34" charset="0"/>
            </a:endParaRPr>
          </a:p>
        </p:txBody>
      </p:sp>
      <p:sp>
        <p:nvSpPr>
          <p:cNvPr id="5" name="矩形 4"/>
          <p:cNvSpPr/>
          <p:nvPr/>
        </p:nvSpPr>
        <p:spPr>
          <a:xfrm>
            <a:off x="5344513" y="2018813"/>
            <a:ext cx="4060744" cy="76944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a:solidFill>
                  <a:schemeClr val="bg1"/>
                </a:solidFill>
                <a:latin typeface="Arial" pitchFamily="34" charset="0"/>
                <a:ea typeface="汉仪雅酷黑 55W" panose="020b0504020202020204" charset="-122"/>
                <a:sym typeface="Arial" pitchFamily="34" charset="0"/>
              </a:rPr>
              <a:t>SPORT</a:t>
            </a:r>
            <a:endParaRPr lang="en-US" altLang="zh-CN" sz="4400">
              <a:solidFill>
                <a:schemeClr val="bg1"/>
              </a:solidFill>
              <a:latin typeface="Arial" pitchFamily="34" charset="0"/>
              <a:ea typeface="汉仪雅酷黑 55W" panose="020b0504020202020204" charset="-122"/>
              <a:cs typeface="+mn-ea"/>
              <a:sym typeface="Arial" pitchFamily="34" charset="0"/>
            </a:endParaRPr>
          </a:p>
        </p:txBody>
      </p:sp>
      <p:cxnSp>
        <p:nvCxnSpPr>
          <p:cNvPr id="8" name="直接连接符 7"/>
          <p:cNvCxnSpPr/>
          <p:nvPr/>
        </p:nvCxnSpPr>
        <p:spPr>
          <a:xfrm>
            <a:off x="5481637" y="3037452"/>
            <a:ext cx="1063625"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custDataLst>
              <p:tags r:id="rId5"/>
            </p:custDataLst>
          </p:nvPr>
        </p:nvSpPr>
        <p:spPr>
          <a:xfrm>
            <a:off x="1301115" y="154940"/>
            <a:ext cx="425894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bg1"/>
                </a:solidFill>
              </a:rPr>
              <a:t>大学体育与健康</a:t>
            </a:r>
            <a:endParaRPr lang="zh-CN" altLang="en-US" sz="3600">
              <a:solidFill>
                <a:schemeClr val="bg1"/>
              </a:solidFill>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文本框 33"/>
          <p:cNvSpPr txBox="1"/>
          <p:nvPr>
            <p:custDataLst>
              <p:tags r:id="rId2"/>
            </p:custDataLst>
          </p:nvPr>
        </p:nvSpPr>
        <p:spPr>
          <a:xfrm>
            <a:off x="4208688" y="108585"/>
            <a:ext cx="3758690"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zh-CN" altLang="en-US" sz="3600" b="1">
                <a:solidFill>
                  <a:schemeClr val="bg1"/>
                </a:solidFill>
                <a:latin typeface="Arial" pitchFamily="34" charset="0"/>
                <a:ea typeface="汉仪雅酷黑 55W" panose="020b0504020202020204" charset="-122"/>
                <a:cs typeface="+mn-ea"/>
                <a:sym typeface="Arial" pitchFamily="34" charset="0"/>
              </a:rPr>
              <a:t>本章摘要</a:t>
            </a:r>
            <a:endParaRPr lang="zh-CN" altLang="en-US" sz="3600" b="1">
              <a:solidFill>
                <a:schemeClr val="bg1"/>
              </a:solidFill>
              <a:latin typeface="Arial" pitchFamily="34" charset="0"/>
              <a:ea typeface="汉仪雅酷黑 55W" panose="020b0504020202020204" charset="-122"/>
              <a:cs typeface="+mn-ea"/>
              <a:sym typeface="Arial" pitchFamily="34" charset="0"/>
            </a:endParaRPr>
          </a:p>
        </p:txBody>
      </p:sp>
      <p:grpSp>
        <p:nvGrpSpPr>
          <p:cNvPr id="35" name="组合 34"/>
          <p:cNvGrpSpPr/>
          <p:nvPr/>
        </p:nvGrpSpPr>
        <p:grpSpPr>
          <a:xfrm>
            <a:off x="3076983" y="390703"/>
            <a:ext cx="6066606" cy="0"/>
            <a:chOff x="4615664" y="960506"/>
            <a:chExt cx="9102718" cy="0"/>
          </a:xfrm>
        </p:grpSpPr>
        <p:cxnSp>
          <p:nvCxnSpPr>
            <p:cNvPr id="36" name="77 21"/>
            <p:cNvCxnSpPr/>
            <p:nvPr>
              <p:custDataLst>
                <p:tags r:id="rId3"/>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7722"/>
            <p:cNvCxnSpPr/>
            <p:nvPr>
              <p:custDataLst>
                <p:tags r:id="rId4"/>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54" name="TextBox 20"/>
          <p:cNvSpPr txBox="1"/>
          <p:nvPr>
            <p:custDataLst>
              <p:tags r:id="rId5"/>
            </p:custDataLst>
          </p:nvPr>
        </p:nvSpPr>
        <p:spPr>
          <a:xfrm>
            <a:off x="930275" y="1822450"/>
            <a:ext cx="8775700" cy="304609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050" kern="1200">
                <a:solidFill>
                  <a:schemeClr val="bg1">
                    <a:lumMod val="50000"/>
                  </a:schemeClr>
                </a:solidFill>
                <a:latin typeface="Arial" pitchFamily="34" charset="0"/>
                <a:ea typeface="汉仪雅酷黑 55W" panose="020b0504020202020204"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000">
                <a:solidFill>
                  <a:schemeClr val="tx1"/>
                </a:solidFill>
                <a:sym typeface="Arial" pitchFamily="34" charset="0"/>
              </a:rPr>
              <a:t>主要内容：</a:t>
            </a:r>
            <a:endParaRPr sz="2000">
              <a:solidFill>
                <a:schemeClr val="tx1"/>
              </a:solidFill>
              <a:sym typeface="Arial" pitchFamily="34" charset="0"/>
            </a:endParaRPr>
          </a:p>
          <a:p>
            <a:r>
              <a:rPr sz="2000">
                <a:sym typeface="Arial" pitchFamily="34" charset="0"/>
              </a:rPr>
              <a:t>羽毛球运动概述、羽毛球运动基础知识、羽毛球运动基本技术与步法及基本技术自测标准。</a:t>
            </a:r>
            <a:endParaRPr sz="2000">
              <a:sym typeface="Arial" pitchFamily="34" charset="0"/>
            </a:endParaRPr>
          </a:p>
          <a:p>
            <a:r>
              <a:rPr sz="2000">
                <a:solidFill>
                  <a:schemeClr val="tx1"/>
                </a:solidFill>
                <a:sym typeface="Arial" pitchFamily="34" charset="0"/>
              </a:rPr>
              <a:t>学习目标：</a:t>
            </a:r>
            <a:endParaRPr sz="2000">
              <a:solidFill>
                <a:schemeClr val="tx1"/>
              </a:solidFill>
              <a:sym typeface="Arial" pitchFamily="34" charset="0"/>
            </a:endParaRPr>
          </a:p>
          <a:p>
            <a:r>
              <a:rPr sz="2000">
                <a:sym typeface="Arial" pitchFamily="34" charset="0"/>
              </a:rPr>
              <a:t>通过4学期的羽毛球运动学习，掌握羽毛球运动的基本技术与基本步法，能够在比赛或日常锻炼中进行运用，享受羽毛球运动带来的健康和快乐。</a:t>
            </a:r>
            <a:endParaRPr sz="2000">
              <a:sym typeface="Arial"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ounded Rectangle 3"/>
          <p:cNvSpPr/>
          <p:nvPr/>
        </p:nvSpPr>
        <p:spPr>
          <a:xfrm>
            <a:off x="1824843" y="2215239"/>
            <a:ext cx="701489" cy="701489"/>
          </a:xfrm>
          <a:prstGeom prst="roundRect">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sz="3600">
                <a:solidFill>
                  <a:schemeClr val="bg1"/>
                </a:solidFill>
                <a:latin typeface="Arial" pitchFamily="34" charset="0"/>
                <a:ea typeface="汉仪雅酷黑 55W" panose="020b0504020202020204" charset="-122"/>
                <a:cs typeface="+mn-ea"/>
                <a:sym typeface="Arial" pitchFamily="34" charset="0"/>
              </a:rPr>
              <a:t>A</a:t>
            </a:r>
            <a:endParaRPr lang="en-US" sz="3600">
              <a:solidFill>
                <a:schemeClr val="bg1"/>
              </a:solidFill>
              <a:latin typeface="Arial" pitchFamily="34" charset="0"/>
              <a:ea typeface="汉仪雅酷黑 55W" panose="020b0504020202020204" charset="-122"/>
              <a:cs typeface="+mn-ea"/>
              <a:sym typeface="Arial" pitchFamily="34" charset="0"/>
            </a:endParaRPr>
          </a:p>
        </p:txBody>
      </p:sp>
      <p:sp>
        <p:nvSpPr>
          <p:cNvPr id="10" name="Rectangle 9"/>
          <p:cNvSpPr/>
          <p:nvPr/>
        </p:nvSpPr>
        <p:spPr>
          <a:xfrm>
            <a:off x="1036955" y="3268980"/>
            <a:ext cx="2277110" cy="51879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sz="2135" b="1">
                <a:solidFill>
                  <a:schemeClr val="tx1">
                    <a:lumMod val="75000"/>
                    <a:lumOff val="25000"/>
                  </a:schemeClr>
                </a:solidFill>
                <a:latin typeface="Arial" pitchFamily="34" charset="0"/>
                <a:ea typeface="汉仪雅酷黑 55W" panose="020b0504020202020204" charset="-122"/>
                <a:cs typeface="+mn-ea"/>
                <a:sym typeface="Arial" pitchFamily="34" charset="0"/>
              </a:rPr>
              <a:t> </a:t>
            </a:r>
            <a:r>
              <a:rPr lang="zh-CN" altLang="en-US" sz="2135" b="1">
                <a:solidFill>
                  <a:schemeClr val="tx1">
                    <a:lumMod val="75000"/>
                    <a:lumOff val="25000"/>
                  </a:schemeClr>
                </a:solidFill>
                <a:latin typeface="Arial" pitchFamily="34" charset="0"/>
                <a:ea typeface="汉仪雅酷黑 55W" panose="020b0504020202020204" charset="-122"/>
                <a:cs typeface="+mn-ea"/>
                <a:sym typeface="Arial" pitchFamily="34" charset="0"/>
              </a:rPr>
              <a:t>羽毛球运动概述</a:t>
            </a:r>
            <a:endParaRPr lang="zh-CN" altLang="en-US" sz="2135" b="1">
              <a:solidFill>
                <a:schemeClr val="tx1">
                  <a:lumMod val="75000"/>
                  <a:lumOff val="25000"/>
                </a:schemeClr>
              </a:solidFill>
              <a:latin typeface="Arial" pitchFamily="34" charset="0"/>
              <a:ea typeface="汉仪雅酷黑 55W" panose="020b0504020202020204" charset="-122"/>
              <a:cs typeface="+mn-ea"/>
              <a:sym typeface="Arial" pitchFamily="34" charset="0"/>
            </a:endParaRPr>
          </a:p>
        </p:txBody>
      </p:sp>
      <p:sp>
        <p:nvSpPr>
          <p:cNvPr id="19" name="Rounded Rectangle 18"/>
          <p:cNvSpPr/>
          <p:nvPr/>
        </p:nvSpPr>
        <p:spPr>
          <a:xfrm>
            <a:off x="4438451" y="2215239"/>
            <a:ext cx="701489" cy="701489"/>
          </a:xfrm>
          <a:prstGeom prst="round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sz="3600">
                <a:solidFill>
                  <a:schemeClr val="bg1"/>
                </a:solidFill>
                <a:latin typeface="Arial" pitchFamily="34" charset="0"/>
                <a:ea typeface="汉仪雅酷黑 55W" panose="020b0504020202020204" charset="-122"/>
                <a:cs typeface="+mn-ea"/>
                <a:sym typeface="Arial" pitchFamily="34" charset="0"/>
              </a:rPr>
              <a:t>B</a:t>
            </a:r>
            <a:endParaRPr lang="en-US" sz="3600">
              <a:solidFill>
                <a:schemeClr val="bg1"/>
              </a:solidFill>
              <a:latin typeface="Arial" pitchFamily="34" charset="0"/>
              <a:ea typeface="汉仪雅酷黑 55W" panose="020b0504020202020204" charset="-122"/>
              <a:cs typeface="+mn-ea"/>
              <a:sym typeface="Arial" pitchFamily="34" charset="0"/>
            </a:endParaRPr>
          </a:p>
        </p:txBody>
      </p:sp>
      <p:sp>
        <p:nvSpPr>
          <p:cNvPr id="20" name="Rectangle 19"/>
          <p:cNvSpPr/>
          <p:nvPr/>
        </p:nvSpPr>
        <p:spPr>
          <a:xfrm>
            <a:off x="3447415" y="3268980"/>
            <a:ext cx="2794635" cy="51879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sz="2135" b="1">
                <a:solidFill>
                  <a:schemeClr val="tx1">
                    <a:lumMod val="75000"/>
                    <a:lumOff val="25000"/>
                  </a:schemeClr>
                </a:solidFill>
                <a:latin typeface="Arial" pitchFamily="34" charset="0"/>
                <a:ea typeface="汉仪雅酷黑 55W" panose="020b0504020202020204" charset="-122"/>
                <a:cs typeface="+mn-ea"/>
                <a:sym typeface="Arial" pitchFamily="34" charset="0"/>
              </a:rPr>
              <a:t>羽毛球运动基础知识</a:t>
            </a:r>
            <a:endParaRPr sz="2135" b="1">
              <a:solidFill>
                <a:schemeClr val="tx1">
                  <a:lumMod val="75000"/>
                  <a:lumOff val="25000"/>
                </a:schemeClr>
              </a:solidFill>
              <a:latin typeface="Arial" pitchFamily="34" charset="0"/>
              <a:ea typeface="汉仪雅酷黑 55W" panose="020b0504020202020204" charset="-122"/>
              <a:cs typeface="+mn-ea"/>
              <a:sym typeface="Arial" pitchFamily="34" charset="0"/>
            </a:endParaRPr>
          </a:p>
        </p:txBody>
      </p:sp>
      <p:sp>
        <p:nvSpPr>
          <p:cNvPr id="25" name="Rounded Rectangle 24"/>
          <p:cNvSpPr/>
          <p:nvPr/>
        </p:nvSpPr>
        <p:spPr>
          <a:xfrm>
            <a:off x="7052059" y="2215239"/>
            <a:ext cx="701489" cy="701489"/>
          </a:xfrm>
          <a:prstGeom prst="roundRect">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sz="3600">
                <a:solidFill>
                  <a:schemeClr val="bg1"/>
                </a:solidFill>
                <a:latin typeface="Arial" pitchFamily="34" charset="0"/>
                <a:ea typeface="汉仪雅酷黑 55W" panose="020b0504020202020204" charset="-122"/>
                <a:cs typeface="+mn-ea"/>
                <a:sym typeface="Arial" pitchFamily="34" charset="0"/>
              </a:rPr>
              <a:t>C</a:t>
            </a:r>
            <a:endParaRPr lang="en-US" sz="3600">
              <a:solidFill>
                <a:schemeClr val="bg1"/>
              </a:solidFill>
              <a:latin typeface="Arial" pitchFamily="34" charset="0"/>
              <a:ea typeface="汉仪雅酷黑 55W" panose="020b0504020202020204" charset="-122"/>
              <a:cs typeface="+mn-ea"/>
              <a:sym typeface="Arial" pitchFamily="34" charset="0"/>
            </a:endParaRPr>
          </a:p>
        </p:txBody>
      </p:sp>
      <p:sp>
        <p:nvSpPr>
          <p:cNvPr id="26" name="Rectangle 25"/>
          <p:cNvSpPr/>
          <p:nvPr/>
        </p:nvSpPr>
        <p:spPr>
          <a:xfrm>
            <a:off x="6178550" y="3268980"/>
            <a:ext cx="2513330" cy="9467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sz="2135" b="1">
                <a:solidFill>
                  <a:schemeClr val="tx1">
                    <a:lumMod val="75000"/>
                    <a:lumOff val="25000"/>
                  </a:schemeClr>
                </a:solidFill>
                <a:latin typeface="Arial" pitchFamily="34" charset="0"/>
                <a:ea typeface="汉仪雅酷黑 55W" panose="020b0504020202020204" charset="-122"/>
                <a:cs typeface="+mn-ea"/>
                <a:sym typeface="Arial" pitchFamily="34" charset="0"/>
              </a:rPr>
              <a:t> </a:t>
            </a:r>
            <a:r>
              <a:rPr lang="zh-CN" altLang="en-US" sz="2135" b="1">
                <a:solidFill>
                  <a:schemeClr val="tx1">
                    <a:lumMod val="75000"/>
                    <a:lumOff val="25000"/>
                  </a:schemeClr>
                </a:solidFill>
                <a:latin typeface="Arial" pitchFamily="34" charset="0"/>
                <a:ea typeface="汉仪雅酷黑 55W" panose="020b0504020202020204" charset="-122"/>
                <a:cs typeface="+mn-ea"/>
                <a:sym typeface="Arial" pitchFamily="34" charset="0"/>
              </a:rPr>
              <a:t>羽毛球运动基本技术与基本步法</a:t>
            </a:r>
            <a:endParaRPr lang="zh-CN" altLang="en-US" sz="2135" b="1">
              <a:solidFill>
                <a:schemeClr val="tx1">
                  <a:lumMod val="75000"/>
                  <a:lumOff val="25000"/>
                </a:schemeClr>
              </a:solidFill>
              <a:latin typeface="Arial" pitchFamily="34" charset="0"/>
              <a:ea typeface="汉仪雅酷黑 55W" panose="020b0504020202020204" charset="-122"/>
              <a:cs typeface="+mn-ea"/>
              <a:sym typeface="Arial" pitchFamily="34" charset="0"/>
            </a:endParaRPr>
          </a:p>
        </p:txBody>
      </p:sp>
      <p:sp>
        <p:nvSpPr>
          <p:cNvPr id="58" name="Rectangle 57"/>
          <p:cNvSpPr/>
          <p:nvPr/>
        </p:nvSpPr>
        <p:spPr>
          <a:xfrm>
            <a:off x="823" y="4348592"/>
            <a:ext cx="12190354" cy="2508945"/>
          </a:xfrm>
          <a:prstGeom prst="rect">
            <a:avLst/>
          </a:prstGeom>
          <a:solidFill>
            <a:srgbClr val="212A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sz="3600">
              <a:latin typeface="Arial" pitchFamily="34" charset="0"/>
              <a:ea typeface="汉仪雅酷黑 55W" panose="020b0504020202020204" charset="-122"/>
              <a:cs typeface="+mn-ea"/>
              <a:sym typeface="Arial" pitchFamily="34" charset="0"/>
            </a:endParaRPr>
          </a:p>
        </p:txBody>
      </p:sp>
      <p:sp>
        <p:nvSpPr>
          <p:cNvPr id="34" name="文本框 33"/>
          <p:cNvSpPr txBox="1"/>
          <p:nvPr/>
        </p:nvSpPr>
        <p:spPr>
          <a:xfrm>
            <a:off x="4208688" y="108585"/>
            <a:ext cx="3758690"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zh-CN" altLang="en-US" sz="3600" b="1">
                <a:solidFill>
                  <a:schemeClr val="bg1"/>
                </a:solidFill>
                <a:latin typeface="Arial" pitchFamily="34" charset="0"/>
                <a:ea typeface="汉仪雅酷黑 55W" panose="020b0504020202020204" charset="-122"/>
                <a:cs typeface="+mn-ea"/>
                <a:sym typeface="Arial" pitchFamily="34" charset="0"/>
              </a:rPr>
              <a:t>本章分节</a:t>
            </a:r>
            <a:endParaRPr lang="zh-CN" altLang="en-US" sz="3600" b="1">
              <a:solidFill>
                <a:schemeClr val="bg1"/>
              </a:solidFill>
              <a:latin typeface="Arial" pitchFamily="34" charset="0"/>
              <a:ea typeface="汉仪雅酷黑 55W" panose="020b0504020202020204" charset="-122"/>
              <a:cs typeface="+mn-ea"/>
              <a:sym typeface="Arial" pitchFamily="34" charset="0"/>
            </a:endParaRPr>
          </a:p>
        </p:txBody>
      </p:sp>
      <p:grpSp>
        <p:nvGrpSpPr>
          <p:cNvPr id="35" name="组合 34"/>
          <p:cNvGrpSpPr/>
          <p:nvPr/>
        </p:nvGrpSpPr>
        <p:grpSpPr>
          <a:xfrm>
            <a:off x="3076983" y="390703"/>
            <a:ext cx="6066606" cy="0"/>
            <a:chOff x="4615664" y="960506"/>
            <a:chExt cx="9102718" cy="0"/>
          </a:xfrm>
        </p:grpSpPr>
        <p:cxnSp>
          <p:nvCxnSpPr>
            <p:cNvPr id="36" name="77 21"/>
            <p:cNvCxnSpPr/>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7722"/>
            <p:cNvCxnSpPr/>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Rounded Rectangle 18"/>
          <p:cNvSpPr/>
          <p:nvPr>
            <p:custDataLst>
              <p:tags r:id="rId3"/>
            </p:custDataLst>
          </p:nvPr>
        </p:nvSpPr>
        <p:spPr>
          <a:xfrm>
            <a:off x="9665771" y="2214604"/>
            <a:ext cx="701489" cy="701489"/>
          </a:xfrm>
          <a:prstGeom prst="round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sz="3600">
                <a:solidFill>
                  <a:schemeClr val="bg1"/>
                </a:solidFill>
                <a:latin typeface="Arial" pitchFamily="34" charset="0"/>
                <a:ea typeface="汉仪雅酷黑 55W" panose="020b0504020202020204" charset="-122"/>
                <a:cs typeface="+mn-ea"/>
                <a:sym typeface="Arial" pitchFamily="34" charset="0"/>
              </a:rPr>
              <a:t>D</a:t>
            </a:r>
            <a:endParaRPr lang="en-US" sz="3600">
              <a:solidFill>
                <a:schemeClr val="bg1"/>
              </a:solidFill>
              <a:latin typeface="Arial" pitchFamily="34" charset="0"/>
              <a:ea typeface="汉仪雅酷黑 55W" panose="020b0504020202020204" charset="-122"/>
              <a:cs typeface="+mn-ea"/>
              <a:sym typeface="Arial" pitchFamily="34" charset="0"/>
            </a:endParaRPr>
          </a:p>
        </p:txBody>
      </p:sp>
      <p:sp>
        <p:nvSpPr>
          <p:cNvPr id="3" name="Rectangle 25"/>
          <p:cNvSpPr/>
          <p:nvPr>
            <p:custDataLst>
              <p:tags r:id="rId4"/>
            </p:custDataLst>
          </p:nvPr>
        </p:nvSpPr>
        <p:spPr>
          <a:xfrm>
            <a:off x="8835390" y="3268980"/>
            <a:ext cx="2513330" cy="9467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sz="2135" b="1">
                <a:solidFill>
                  <a:schemeClr val="tx1">
                    <a:lumMod val="75000"/>
                    <a:lumOff val="25000"/>
                  </a:schemeClr>
                </a:solidFill>
                <a:latin typeface="Arial" pitchFamily="34" charset="0"/>
                <a:ea typeface="汉仪雅酷黑 55W" panose="020b0504020202020204" charset="-122"/>
                <a:cs typeface="+mn-ea"/>
                <a:sym typeface="Arial" pitchFamily="34" charset="0"/>
              </a:rPr>
              <a:t> </a:t>
            </a:r>
            <a:r>
              <a:rPr lang="zh-CN" altLang="en-US" sz="2135" b="1">
                <a:solidFill>
                  <a:schemeClr val="tx1">
                    <a:lumMod val="75000"/>
                    <a:lumOff val="25000"/>
                  </a:schemeClr>
                </a:solidFill>
                <a:latin typeface="Arial" pitchFamily="34" charset="0"/>
                <a:ea typeface="汉仪雅酷黑 55W" panose="020b0504020202020204" charset="-122"/>
                <a:cs typeface="+mn-ea"/>
                <a:sym typeface="Arial" pitchFamily="34" charset="0"/>
              </a:rPr>
              <a:t>羽毛球运动技能自我测试</a:t>
            </a:r>
            <a:endParaRPr lang="zh-CN" altLang="en-US" sz="2135" b="1">
              <a:solidFill>
                <a:schemeClr val="tx1">
                  <a:lumMod val="75000"/>
                  <a:lumOff val="25000"/>
                </a:schemeClr>
              </a:solidFill>
              <a:latin typeface="Arial" pitchFamily="34" charset="0"/>
              <a:ea typeface="汉仪雅酷黑 55W" panose="020b0504020202020204" charset="-122"/>
              <a:cs typeface="+mn-ea"/>
              <a:sym typeface="Arial" pitchFamily="34" charset="0"/>
            </a:endParaRPr>
          </a:p>
        </p:txBody>
      </p:sp>
    </p:spTree>
  </p:cSld>
  <p:clrMapOvr>
    <a:masterClrMapping/>
  </p:clrMapOvr>
  <p:transition spd="slow">
    <p:cove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 name="Text Placeholder 33"/>
          <p:cNvSpPr txBox="1"/>
          <p:nvPr/>
        </p:nvSpPr>
        <p:spPr>
          <a:xfrm>
            <a:off x="930275" y="1259840"/>
            <a:ext cx="5915025" cy="58356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tx1">
                    <a:lumMod val="75000"/>
                    <a:lumOff val="25000"/>
                  </a:schemeClr>
                </a:solidFill>
                <a:ea typeface="汉仪雅酷黑 55W" panose="020b0504020202020204" charset="-122"/>
                <a:cs typeface="+mn-ea"/>
                <a:sym typeface="Arial" pitchFamily="34" charset="0"/>
              </a:rPr>
              <a:t>倍明顿——羽毛球运动的诞生地</a:t>
            </a:r>
            <a:endParaRPr lang="zh-CN" altLang="en-US" sz="3200">
              <a:solidFill>
                <a:schemeClr val="tx1">
                  <a:lumMod val="75000"/>
                  <a:lumOff val="25000"/>
                </a:schemeClr>
              </a:solidFill>
              <a:ea typeface="汉仪雅酷黑 55W" panose="020b0504020202020204" charset="-122"/>
              <a:cs typeface="+mn-ea"/>
              <a:sym typeface="Arial" pitchFamily="34" charset="0"/>
            </a:endParaRPr>
          </a:p>
        </p:txBody>
      </p:sp>
      <p:sp>
        <p:nvSpPr>
          <p:cNvPr id="54" name="TextBox 20"/>
          <p:cNvSpPr txBox="1"/>
          <p:nvPr/>
        </p:nvSpPr>
        <p:spPr>
          <a:xfrm>
            <a:off x="930275" y="2287905"/>
            <a:ext cx="5223510" cy="3415030"/>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050" kern="1200">
                <a:solidFill>
                  <a:schemeClr val="bg1">
                    <a:lumMod val="50000"/>
                  </a:schemeClr>
                </a:solidFill>
                <a:latin typeface="Arial" pitchFamily="34" charset="0"/>
                <a:ea typeface="汉仪雅酷黑 55W" panose="020b0504020202020204"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600">
                <a:sym typeface="Arial" pitchFamily="34" charset="0"/>
              </a:rPr>
              <a:t>1860年在英格兰，格拉斯哥郡的倍明顿(Badminton)庄园举行的一次宴会活动中，由于下雨，宾客们只能在室内活动。此时几位从印度归来的退役军官，向大家介绍了在印度普那流行的一种隔网用拍来回击打键球的游戏。在宴会上，他们使用改良过的球拍，并利用香槟酒的软木瓶塞插上鹅的羽毛当球，隔着宴会桌对击。此项游戏引起了人们极大的兴趣，从此在英国广为流传。因此，人们以倍明顿的地名作为该运动的名称(羽毛球的英文名称为badminton)。</a:t>
            </a:r>
            <a:endParaRPr sz="1600">
              <a:sym typeface="Arial" pitchFamily="34" charset="0"/>
            </a:endParaRPr>
          </a:p>
        </p:txBody>
      </p:sp>
      <p:sp>
        <p:nvSpPr>
          <p:cNvPr id="55" name="矩形 54"/>
          <p:cNvSpPr/>
          <p:nvPr/>
        </p:nvSpPr>
        <p:spPr>
          <a:xfrm>
            <a:off x="1032565" y="2076242"/>
            <a:ext cx="615522" cy="30470"/>
          </a:xfrm>
          <a:prstGeom prst="rect">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grpSp>
        <p:nvGrpSpPr>
          <p:cNvPr id="56" name="组合 55"/>
          <p:cNvGrpSpPr/>
          <p:nvPr/>
        </p:nvGrpSpPr>
        <p:grpSpPr>
          <a:xfrm>
            <a:off x="2593975" y="390525"/>
            <a:ext cx="7730490" cy="76200"/>
            <a:chOff x="4615664" y="960506"/>
            <a:chExt cx="9102718" cy="0"/>
          </a:xfrm>
        </p:grpSpPr>
        <p:cxnSp>
          <p:nvCxnSpPr>
            <p:cNvPr id="57" name="77 21"/>
            <p:cNvCxnSpPr/>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58" name="7722"/>
            <p:cNvCxnSpPr/>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4" name="文本框 3"/>
          <p:cNvSpPr txBox="1"/>
          <p:nvPr>
            <p:custDataLst>
              <p:tags r:id="rId3"/>
            </p:custDataLst>
          </p:nvPr>
        </p:nvSpPr>
        <p:spPr>
          <a:xfrm>
            <a:off x="3709670" y="108585"/>
            <a:ext cx="5261610"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第一节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运动概述</a:t>
            </a:r>
            <a:endParaRPr lang="en-US" altLang="zh-CN" sz="3600" b="1">
              <a:solidFill>
                <a:schemeClr val="bg1"/>
              </a:solidFill>
              <a:latin typeface="Arial" pitchFamily="34" charset="0"/>
              <a:ea typeface="汉仪雅酷黑 55W" panose="020b0504020202020204" charset="-122"/>
              <a:cs typeface="+mn-ea"/>
              <a:sym typeface="Arial" pitchFamily="34" charset="0"/>
            </a:endParaRPr>
          </a:p>
        </p:txBody>
      </p:sp>
      <p:pic>
        <p:nvPicPr>
          <p:cNvPr id="1026" name="图片 1" descr="u=449156300,4201649789&amp;fm=26&amp;fmt=auto&amp;gp=0.webp"/>
          <p:cNvPicPr/>
          <p:nvPr>
            <p:custDataLst>
              <p:tags r:id="rId5"/>
            </p:custDataLst>
          </p:nvPr>
        </p:nvPicPr>
        <p:blipFill>
          <a:blip r:embed="rId4"/>
          <a:stretch>
            <a:fillRect/>
          </a:stretch>
        </p:blipFill>
        <p:spPr>
          <a:xfrm>
            <a:off x="6418580" y="2349500"/>
            <a:ext cx="5318760" cy="3517265"/>
          </a:xfrm>
          <a:prstGeom prst="rect">
            <a:avLst/>
          </a:prstGeom>
        </p:spPr>
      </p:pic>
    </p:spTree>
  </p:cSld>
  <p:clrMapOvr>
    <a:masterClrMapping/>
  </p:clrMapOvr>
  <p:transition spd="slow">
    <p:cove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 name="Text Placeholder 33"/>
          <p:cNvSpPr txBox="1"/>
          <p:nvPr/>
        </p:nvSpPr>
        <p:spPr>
          <a:xfrm>
            <a:off x="930275" y="1259840"/>
            <a:ext cx="5915025" cy="58356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tx1">
                    <a:lumMod val="75000"/>
                    <a:lumOff val="25000"/>
                  </a:schemeClr>
                </a:solidFill>
                <a:ea typeface="汉仪雅酷黑 55W" panose="020b0504020202020204" charset="-122"/>
                <a:cs typeface="+mn-ea"/>
                <a:sym typeface="Arial" pitchFamily="34" charset="0"/>
              </a:rPr>
              <a:t>国际羽毛球组织</a:t>
            </a:r>
            <a:endParaRPr lang="zh-CN" altLang="en-US" sz="3200">
              <a:solidFill>
                <a:schemeClr val="tx1">
                  <a:lumMod val="75000"/>
                  <a:lumOff val="25000"/>
                </a:schemeClr>
              </a:solidFill>
              <a:ea typeface="汉仪雅酷黑 55W" panose="020b0504020202020204" charset="-122"/>
              <a:cs typeface="+mn-ea"/>
              <a:sym typeface="Arial" pitchFamily="34" charset="0"/>
            </a:endParaRPr>
          </a:p>
        </p:txBody>
      </p:sp>
      <p:sp>
        <p:nvSpPr>
          <p:cNvPr id="54" name="TextBox 20"/>
          <p:cNvSpPr txBox="1"/>
          <p:nvPr/>
        </p:nvSpPr>
        <p:spPr>
          <a:xfrm>
            <a:off x="930275" y="2287905"/>
            <a:ext cx="5223510" cy="4202430"/>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050" kern="1200">
                <a:solidFill>
                  <a:schemeClr val="bg1">
                    <a:lumMod val="50000"/>
                  </a:schemeClr>
                </a:solidFill>
                <a:latin typeface="Arial" pitchFamily="34" charset="0"/>
                <a:ea typeface="汉仪雅酷黑 55W" panose="020b0504020202020204"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600">
                <a:sym typeface="Arial" pitchFamily="34" charset="0"/>
              </a:rPr>
              <a:t>羽毛球世界联合会（简称BWF）是一个国际性羽毛球运动的管理组织，成立于1934年，总部设在马来西亚吉隆坡，现有163个正式会员协会。羽毛球世界联合会的任务是普及和发展世界羽毛球运动,加强各国羽毛球协会之间的联系, 羽毛球世界联合会举办奥运会、世界锦标赛和其他国际比赛。</a:t>
            </a:r>
            <a:endParaRPr sz="1600">
              <a:sym typeface="Arial" pitchFamily="34" charset="0"/>
            </a:endParaRPr>
          </a:p>
          <a:p>
            <a:r>
              <a:rPr sz="1600">
                <a:sym typeface="Arial" pitchFamily="34" charset="0"/>
              </a:rPr>
              <a:t>目前，国际羽联管辖下的世界性羽毛球大赛有:汤姆斯杯赛(即男子团体赛)、尤伯杯赛(即女子团体赛)、世界锦标赛(即5个单项比赛)、世界杯赛(即5个单项比赛、该比赛已取消)、苏迪曼杯混合团体赛和奥运会羽毛球赛（5个单项赛）。</a:t>
            </a:r>
            <a:endParaRPr sz="1600">
              <a:sym typeface="Arial" pitchFamily="34" charset="0"/>
            </a:endParaRPr>
          </a:p>
        </p:txBody>
      </p:sp>
      <p:sp>
        <p:nvSpPr>
          <p:cNvPr id="55" name="矩形 54"/>
          <p:cNvSpPr/>
          <p:nvPr/>
        </p:nvSpPr>
        <p:spPr>
          <a:xfrm>
            <a:off x="1032565" y="2076242"/>
            <a:ext cx="615522" cy="30470"/>
          </a:xfrm>
          <a:prstGeom prst="rect">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grpSp>
        <p:nvGrpSpPr>
          <p:cNvPr id="56" name="组合 55"/>
          <p:cNvGrpSpPr/>
          <p:nvPr/>
        </p:nvGrpSpPr>
        <p:grpSpPr>
          <a:xfrm>
            <a:off x="2593975" y="390525"/>
            <a:ext cx="7730490" cy="76200"/>
            <a:chOff x="4615664" y="960506"/>
            <a:chExt cx="9102718" cy="0"/>
          </a:xfrm>
        </p:grpSpPr>
        <p:cxnSp>
          <p:nvCxnSpPr>
            <p:cNvPr id="57" name="77 21"/>
            <p:cNvCxnSpPr/>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58" name="7722"/>
            <p:cNvCxnSpPr/>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4" name="文本框 3"/>
          <p:cNvSpPr txBox="1"/>
          <p:nvPr>
            <p:custDataLst>
              <p:tags r:id="rId3"/>
            </p:custDataLst>
          </p:nvPr>
        </p:nvSpPr>
        <p:spPr>
          <a:xfrm>
            <a:off x="3709670" y="108585"/>
            <a:ext cx="5261610"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第一节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运动概述</a:t>
            </a:r>
            <a:endParaRPr lang="en-US" altLang="zh-CN" sz="3600" b="1">
              <a:solidFill>
                <a:schemeClr val="bg1"/>
              </a:solidFill>
              <a:latin typeface="Arial" pitchFamily="34" charset="0"/>
              <a:ea typeface="汉仪雅酷黑 55W" panose="020b0504020202020204" charset="-122"/>
              <a:cs typeface="+mn-ea"/>
              <a:sym typeface="Arial" pitchFamily="34" charset="0"/>
            </a:endParaRPr>
          </a:p>
        </p:txBody>
      </p:sp>
      <p:pic>
        <p:nvPicPr>
          <p:cNvPr id="1027" name="图片 2" descr="u=898780525,176374764&amp;fm=26&amp;fmt=auto&amp;gp=0.webp"/>
          <p:cNvPicPr/>
          <p:nvPr>
            <p:custDataLst>
              <p:tags r:id="rId5"/>
            </p:custDataLst>
          </p:nvPr>
        </p:nvPicPr>
        <p:blipFill>
          <a:blip r:embed="rId4"/>
          <a:stretch>
            <a:fillRect/>
          </a:stretch>
        </p:blipFill>
        <p:spPr>
          <a:xfrm>
            <a:off x="7277100" y="2352040"/>
            <a:ext cx="3916045" cy="2916555"/>
          </a:xfrm>
          <a:prstGeom prst="rect">
            <a:avLst/>
          </a:prstGeom>
        </p:spPr>
      </p:pic>
    </p:spTree>
  </p:cSld>
  <p:clrMapOvr>
    <a:masterClrMapping/>
  </p:clrMapOvr>
  <p:transition spd="slow">
    <p:cove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5" name="Conector recto 4"/>
          <p:cNvCxnSpPr/>
          <p:nvPr/>
        </p:nvCxnSpPr>
        <p:spPr>
          <a:xfrm>
            <a:off x="964512" y="4146042"/>
            <a:ext cx="10072900" cy="0"/>
          </a:xfrm>
          <a:prstGeom prst="line">
            <a:avLst/>
          </a:prstGeom>
          <a:ln>
            <a:solidFill>
              <a:srgbClr val="EF6D64"/>
            </a:solidFill>
          </a:ln>
        </p:spPr>
        <p:style>
          <a:lnRef idx="1">
            <a:schemeClr val="accent1"/>
          </a:lnRef>
          <a:fillRef idx="0">
            <a:schemeClr val="accent1"/>
          </a:fillRef>
          <a:effectRef idx="0">
            <a:schemeClr val="accent1"/>
          </a:effectRef>
          <a:fontRef idx="minor">
            <a:schemeClr val="tx1"/>
          </a:fontRef>
        </p:style>
      </p:cxnSp>
      <p:sp>
        <p:nvSpPr>
          <p:cNvPr id="7" name="Elipse 6"/>
          <p:cNvSpPr/>
          <p:nvPr/>
        </p:nvSpPr>
        <p:spPr>
          <a:xfrm>
            <a:off x="1648983" y="4084944"/>
            <a:ext cx="122198" cy="122198"/>
          </a:xfrm>
          <a:prstGeom prst="ellipse">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s-MX" sz="3600">
              <a:latin typeface="Arial" pitchFamily="34" charset="0"/>
              <a:ea typeface="汉仪雅酷黑 55W" panose="020b0504020202020204" charset="-122"/>
              <a:cs typeface="+mn-ea"/>
              <a:sym typeface="Arial" pitchFamily="34" charset="0"/>
            </a:endParaRPr>
          </a:p>
        </p:txBody>
      </p:sp>
      <p:sp>
        <p:nvSpPr>
          <p:cNvPr id="8" name="Elipse 7"/>
          <p:cNvSpPr/>
          <p:nvPr/>
        </p:nvSpPr>
        <p:spPr>
          <a:xfrm>
            <a:off x="3548976" y="4084944"/>
            <a:ext cx="122198" cy="122198"/>
          </a:xfrm>
          <a:prstGeom prst="ellipse">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s-MX" sz="3600">
              <a:latin typeface="Arial" pitchFamily="34" charset="0"/>
              <a:ea typeface="汉仪雅酷黑 55W" panose="020b0504020202020204" charset="-122"/>
              <a:cs typeface="+mn-ea"/>
              <a:sym typeface="Arial" pitchFamily="34" charset="0"/>
            </a:endParaRPr>
          </a:p>
        </p:txBody>
      </p:sp>
      <p:sp>
        <p:nvSpPr>
          <p:cNvPr id="10" name="Elipse 9"/>
          <p:cNvSpPr/>
          <p:nvPr/>
        </p:nvSpPr>
        <p:spPr>
          <a:xfrm>
            <a:off x="5974832" y="4084944"/>
            <a:ext cx="122198" cy="122198"/>
          </a:xfrm>
          <a:prstGeom prst="ellipse">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s-MX" sz="3600">
              <a:latin typeface="Arial" pitchFamily="34" charset="0"/>
              <a:ea typeface="汉仪雅酷黑 55W" panose="020b0504020202020204" charset="-122"/>
              <a:cs typeface="+mn-ea"/>
              <a:sym typeface="Arial" pitchFamily="34" charset="0"/>
            </a:endParaRPr>
          </a:p>
        </p:txBody>
      </p:sp>
      <p:sp>
        <p:nvSpPr>
          <p:cNvPr id="12" name="Elipse 11"/>
          <p:cNvSpPr/>
          <p:nvPr/>
        </p:nvSpPr>
        <p:spPr>
          <a:xfrm>
            <a:off x="8061147" y="4084944"/>
            <a:ext cx="122198" cy="122198"/>
          </a:xfrm>
          <a:prstGeom prst="ellipse">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s-MX" sz="3600">
              <a:latin typeface="Arial" pitchFamily="34" charset="0"/>
              <a:ea typeface="汉仪雅酷黑 55W" panose="020b0504020202020204" charset="-122"/>
              <a:cs typeface="+mn-ea"/>
              <a:sym typeface="Arial" pitchFamily="34" charset="0"/>
            </a:endParaRPr>
          </a:p>
        </p:txBody>
      </p:sp>
      <p:sp>
        <p:nvSpPr>
          <p:cNvPr id="17" name="Elipse 16"/>
          <p:cNvSpPr/>
          <p:nvPr/>
        </p:nvSpPr>
        <p:spPr>
          <a:xfrm>
            <a:off x="10300680" y="4084944"/>
            <a:ext cx="122198" cy="122198"/>
          </a:xfrm>
          <a:prstGeom prst="ellipse">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s-MX" sz="3600">
              <a:latin typeface="Arial" pitchFamily="34" charset="0"/>
              <a:ea typeface="汉仪雅酷黑 55W" panose="020b0504020202020204" charset="-122"/>
              <a:cs typeface="+mn-ea"/>
              <a:sym typeface="Arial" pitchFamily="34" charset="0"/>
            </a:endParaRPr>
          </a:p>
        </p:txBody>
      </p:sp>
      <p:sp>
        <p:nvSpPr>
          <p:cNvPr id="26" name="Text Placeholder 33"/>
          <p:cNvSpPr txBox="1"/>
          <p:nvPr/>
        </p:nvSpPr>
        <p:spPr>
          <a:xfrm>
            <a:off x="5008199" y="4614252"/>
            <a:ext cx="2078156" cy="398780"/>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4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000">
                <a:solidFill>
                  <a:schemeClr val="tx1">
                    <a:lumMod val="75000"/>
                    <a:lumOff val="25000"/>
                  </a:schemeClr>
                </a:solidFill>
                <a:ea typeface="汉仪雅酷黑 55W" panose="020b0504020202020204" charset="-122"/>
                <a:cs typeface="+mn-ea"/>
                <a:sym typeface="Arial" pitchFamily="34" charset="0"/>
              </a:rPr>
              <a:t>快速爆发力</a:t>
            </a:r>
            <a:endParaRPr sz="2000">
              <a:solidFill>
                <a:schemeClr val="tx1">
                  <a:lumMod val="75000"/>
                  <a:lumOff val="25000"/>
                </a:schemeClr>
              </a:solidFill>
              <a:ea typeface="汉仪雅酷黑 55W" panose="020b0504020202020204" charset="-122"/>
              <a:cs typeface="+mn-ea"/>
              <a:sym typeface="Arial" pitchFamily="34" charset="0"/>
            </a:endParaRPr>
          </a:p>
        </p:txBody>
      </p:sp>
      <p:sp>
        <p:nvSpPr>
          <p:cNvPr id="28" name="Text Placeholder 33"/>
          <p:cNvSpPr txBox="1"/>
          <p:nvPr/>
        </p:nvSpPr>
        <p:spPr>
          <a:xfrm>
            <a:off x="2833359" y="3255263"/>
            <a:ext cx="2078156" cy="398780"/>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4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000">
                <a:solidFill>
                  <a:schemeClr val="tx1">
                    <a:lumMod val="75000"/>
                    <a:lumOff val="25000"/>
                  </a:schemeClr>
                </a:solidFill>
                <a:ea typeface="汉仪雅酷黑 55W" panose="020b0504020202020204" charset="-122"/>
                <a:cs typeface="+mn-ea"/>
                <a:sym typeface="Arial" pitchFamily="34" charset="0"/>
              </a:rPr>
              <a:t>比赛无时限</a:t>
            </a:r>
            <a:endParaRPr sz="2000">
              <a:solidFill>
                <a:schemeClr val="tx1">
                  <a:lumMod val="75000"/>
                  <a:lumOff val="25000"/>
                </a:schemeClr>
              </a:solidFill>
              <a:ea typeface="汉仪雅酷黑 55W" panose="020b0504020202020204" charset="-122"/>
              <a:cs typeface="+mn-ea"/>
              <a:sym typeface="Arial" pitchFamily="34" charset="0"/>
            </a:endParaRPr>
          </a:p>
        </p:txBody>
      </p:sp>
      <p:sp>
        <p:nvSpPr>
          <p:cNvPr id="34" name="Text Placeholder 33"/>
          <p:cNvSpPr txBox="1"/>
          <p:nvPr/>
        </p:nvSpPr>
        <p:spPr>
          <a:xfrm>
            <a:off x="644501" y="4638009"/>
            <a:ext cx="2078156" cy="398780"/>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4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000">
                <a:solidFill>
                  <a:schemeClr val="tx1">
                    <a:lumMod val="75000"/>
                    <a:lumOff val="25000"/>
                  </a:schemeClr>
                </a:solidFill>
                <a:ea typeface="汉仪雅酷黑 55W" panose="020b0504020202020204" charset="-122"/>
                <a:cs typeface="+mn-ea"/>
                <a:sym typeface="Arial" pitchFamily="34" charset="0"/>
              </a:rPr>
              <a:t>不确定性</a:t>
            </a:r>
            <a:endParaRPr sz="2000">
              <a:solidFill>
                <a:schemeClr val="tx1">
                  <a:lumMod val="75000"/>
                  <a:lumOff val="25000"/>
                </a:schemeClr>
              </a:solidFill>
              <a:ea typeface="汉仪雅酷黑 55W" panose="020b0504020202020204" charset="-122"/>
              <a:cs typeface="+mn-ea"/>
              <a:sym typeface="Arial" pitchFamily="34" charset="0"/>
            </a:endParaRPr>
          </a:p>
        </p:txBody>
      </p:sp>
      <p:sp>
        <p:nvSpPr>
          <p:cNvPr id="37" name="Text Placeholder 33"/>
          <p:cNvSpPr txBox="1"/>
          <p:nvPr/>
        </p:nvSpPr>
        <p:spPr>
          <a:xfrm>
            <a:off x="9558634" y="4464019"/>
            <a:ext cx="2078156" cy="398780"/>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4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000">
                <a:solidFill>
                  <a:schemeClr val="tx1">
                    <a:lumMod val="75000"/>
                    <a:lumOff val="25000"/>
                  </a:schemeClr>
                </a:solidFill>
                <a:ea typeface="汉仪雅酷黑 55W" panose="020b0504020202020204" charset="-122"/>
                <a:cs typeface="+mn-ea"/>
                <a:sym typeface="Arial" pitchFamily="34" charset="0"/>
              </a:rPr>
              <a:t>全方位运动</a:t>
            </a:r>
            <a:endParaRPr sz="2000">
              <a:solidFill>
                <a:schemeClr val="tx1">
                  <a:lumMod val="75000"/>
                  <a:lumOff val="25000"/>
                </a:schemeClr>
              </a:solidFill>
              <a:ea typeface="汉仪雅酷黑 55W" panose="020b0504020202020204" charset="-122"/>
              <a:cs typeface="+mn-ea"/>
              <a:sym typeface="Arial" pitchFamily="34" charset="0"/>
            </a:endParaRPr>
          </a:p>
        </p:txBody>
      </p:sp>
      <p:sp>
        <p:nvSpPr>
          <p:cNvPr id="39" name="Text Placeholder 33"/>
          <p:cNvSpPr txBox="1"/>
          <p:nvPr/>
        </p:nvSpPr>
        <p:spPr>
          <a:xfrm>
            <a:off x="7271986" y="3429253"/>
            <a:ext cx="2078156" cy="398780"/>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4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000">
                <a:solidFill>
                  <a:schemeClr val="tx1">
                    <a:lumMod val="75000"/>
                    <a:lumOff val="25000"/>
                  </a:schemeClr>
                </a:solidFill>
                <a:ea typeface="汉仪雅酷黑 55W" panose="020b0504020202020204" charset="-122"/>
                <a:cs typeface="+mn-ea"/>
                <a:sym typeface="Arial" pitchFamily="34" charset="0"/>
              </a:rPr>
              <a:t>瞬息万变</a:t>
            </a:r>
            <a:endParaRPr sz="2000">
              <a:solidFill>
                <a:schemeClr val="tx1">
                  <a:lumMod val="75000"/>
                  <a:lumOff val="25000"/>
                </a:schemeClr>
              </a:solidFill>
              <a:ea typeface="汉仪雅酷黑 55W" panose="020b0504020202020204" charset="-122"/>
              <a:cs typeface="+mn-ea"/>
              <a:sym typeface="Arial" pitchFamily="34" charset="0"/>
            </a:endParaRPr>
          </a:p>
        </p:txBody>
      </p:sp>
      <p:grpSp>
        <p:nvGrpSpPr>
          <p:cNvPr id="55" name="组合 54"/>
          <p:cNvGrpSpPr/>
          <p:nvPr/>
        </p:nvGrpSpPr>
        <p:grpSpPr>
          <a:xfrm flipV="1">
            <a:off x="1933575" y="233045"/>
            <a:ext cx="8368030" cy="287020"/>
            <a:chOff x="4615664" y="960506"/>
            <a:chExt cx="9102718" cy="0"/>
          </a:xfrm>
        </p:grpSpPr>
        <p:cxnSp>
          <p:nvCxnSpPr>
            <p:cNvPr id="57" name="77 21"/>
            <p:cNvCxnSpPr/>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58" name="7722"/>
            <p:cNvCxnSpPr/>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53" name="Text Placeholder 33"/>
          <p:cNvSpPr txBox="1"/>
          <p:nvPr>
            <p:custDataLst>
              <p:tags r:id="rId3"/>
            </p:custDataLst>
          </p:nvPr>
        </p:nvSpPr>
        <p:spPr>
          <a:xfrm>
            <a:off x="1010920" y="1264285"/>
            <a:ext cx="7743825" cy="58356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tx1">
                    <a:lumMod val="75000"/>
                    <a:lumOff val="25000"/>
                  </a:schemeClr>
                </a:solidFill>
                <a:ea typeface="汉仪雅酷黑 55W" panose="020b0504020202020204" charset="-122"/>
                <a:cs typeface="+mn-ea"/>
                <a:sym typeface="Arial" pitchFamily="34" charset="0"/>
              </a:rPr>
              <a:t>羽毛球运动特点</a:t>
            </a:r>
            <a:endParaRPr lang="zh-CN" altLang="en-US" sz="3200">
              <a:solidFill>
                <a:schemeClr val="tx1">
                  <a:lumMod val="75000"/>
                  <a:lumOff val="25000"/>
                </a:schemeClr>
              </a:solidFill>
              <a:ea typeface="汉仪雅酷黑 55W" panose="020b0504020202020204" charset="-122"/>
              <a:cs typeface="+mn-ea"/>
              <a:sym typeface="Arial" pitchFamily="34" charset="0"/>
            </a:endParaRPr>
          </a:p>
        </p:txBody>
      </p:sp>
      <p:sp>
        <p:nvSpPr>
          <p:cNvPr id="2" name="文本框 1"/>
          <p:cNvSpPr txBox="1"/>
          <p:nvPr>
            <p:custDataLst>
              <p:tags r:id="rId4"/>
            </p:custDataLst>
          </p:nvPr>
        </p:nvSpPr>
        <p:spPr>
          <a:xfrm>
            <a:off x="3709670" y="108585"/>
            <a:ext cx="5261610"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第一节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运动概述</a:t>
            </a:r>
            <a:endParaRPr lang="en-US" altLang="zh-CN" sz="3600" b="1">
              <a:solidFill>
                <a:schemeClr val="bg1"/>
              </a:solidFill>
              <a:latin typeface="Arial" pitchFamily="34" charset="0"/>
              <a:ea typeface="汉仪雅酷黑 55W" panose="020b0504020202020204" charset="-122"/>
              <a:cs typeface="+mn-ea"/>
              <a:sym typeface="Arial" pitchFamily="34" charset="0"/>
            </a:endParaRPr>
          </a:p>
        </p:txBody>
      </p:sp>
      <p:sp>
        <p:nvSpPr>
          <p:cNvPr id="100" name="文本框 99"/>
          <p:cNvSpPr txBox="1"/>
          <p:nvPr/>
        </p:nvSpPr>
        <p:spPr>
          <a:xfrm>
            <a:off x="414655" y="2444115"/>
            <a:ext cx="1974215" cy="13220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1600" b="0">
                <a:solidFill>
                  <a:schemeClr val="bg1">
                    <a:lumMod val="50000"/>
                  </a:schemeClr>
                </a:solidFill>
                <a:latin typeface="Arial" pitchFamily="34" charset="0"/>
                <a:ea typeface="汉仪雅酷黑 55W" panose="020b0504020202020204" charset="-122"/>
                <a:cs typeface="+mn-ea"/>
              </a:rPr>
              <a:t>羽毛球运动的这种不确定性特点，决定了速度力量和速度耐力素质是这运动的基础</a:t>
            </a:r>
            <a:endParaRPr sz="2000" b="0">
              <a:solidFill>
                <a:schemeClr val="bg1">
                  <a:lumMod val="50000"/>
                </a:schemeClr>
              </a:solidFill>
              <a:latin typeface="Arial" pitchFamily="34" charset="0"/>
              <a:ea typeface="汉仪雅酷黑 55W" panose="020b0504020202020204" charset="-122"/>
              <a:cs typeface="+mn-ea"/>
            </a:endParaRPr>
          </a:p>
        </p:txBody>
      </p:sp>
      <p:sp>
        <p:nvSpPr>
          <p:cNvPr id="11" name="文本框 10"/>
          <p:cNvSpPr txBox="1"/>
          <p:nvPr/>
        </p:nvSpPr>
        <p:spPr>
          <a:xfrm>
            <a:off x="2533015" y="4145915"/>
            <a:ext cx="2555240" cy="23069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1600" b="0">
                <a:solidFill>
                  <a:schemeClr val="bg1">
                    <a:lumMod val="50000"/>
                  </a:schemeClr>
                </a:solidFill>
                <a:latin typeface="Arial" pitchFamily="34" charset="0"/>
                <a:ea typeface="汉仪雅酷黑 55W" panose="020b0504020202020204" charset="-122"/>
                <a:cs typeface="+mn-ea"/>
              </a:rPr>
              <a:t>大型比赛中，无论是单打还是双打，双方选手实力相当，久攻不下的情况比比皆是，有时一个球的竞争就要打100多拍，得1分都非常不容易，一场比赛可能持续一个多小时，甚至两个小时，双方体力消耗巨大</a:t>
            </a:r>
            <a:endParaRPr sz="1600" b="0">
              <a:solidFill>
                <a:schemeClr val="bg1">
                  <a:lumMod val="50000"/>
                </a:schemeClr>
              </a:solidFill>
              <a:latin typeface="Arial" pitchFamily="34" charset="0"/>
              <a:ea typeface="汉仪雅酷黑 55W" panose="020b0504020202020204" charset="-122"/>
              <a:cs typeface="+mn-ea"/>
            </a:endParaRPr>
          </a:p>
        </p:txBody>
      </p:sp>
      <p:sp>
        <p:nvSpPr>
          <p:cNvPr id="13" name="文本框 12"/>
          <p:cNvSpPr txBox="1"/>
          <p:nvPr/>
        </p:nvSpPr>
        <p:spPr>
          <a:xfrm>
            <a:off x="5141595" y="2444115"/>
            <a:ext cx="1899920" cy="13220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1600" b="0">
                <a:solidFill>
                  <a:schemeClr val="bg1">
                    <a:lumMod val="50000"/>
                  </a:schemeClr>
                </a:solidFill>
                <a:latin typeface="Arial" pitchFamily="34" charset="0"/>
                <a:ea typeface="汉仪雅酷黑 55W" panose="020b0504020202020204" charset="-122"/>
                <a:cs typeface="+mn-ea"/>
              </a:rPr>
              <a:t>羽毛球运动员力量素质必须与速度素质紧密结合，是一种动力性的速度力量，即爆发力</a:t>
            </a:r>
            <a:endParaRPr sz="1600" b="0">
              <a:solidFill>
                <a:schemeClr val="bg1">
                  <a:lumMod val="50000"/>
                </a:schemeClr>
              </a:solidFill>
              <a:latin typeface="Arial" pitchFamily="34" charset="0"/>
              <a:ea typeface="汉仪雅酷黑 55W" panose="020b0504020202020204" charset="-122"/>
              <a:cs typeface="+mn-ea"/>
            </a:endParaRPr>
          </a:p>
        </p:txBody>
      </p:sp>
      <p:sp>
        <p:nvSpPr>
          <p:cNvPr id="14" name="文本框 13"/>
          <p:cNvSpPr txBox="1"/>
          <p:nvPr/>
        </p:nvSpPr>
        <p:spPr>
          <a:xfrm>
            <a:off x="7175500" y="4638040"/>
            <a:ext cx="1917700" cy="13220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sz="1600" b="0">
                <a:solidFill>
                  <a:schemeClr val="bg1">
                    <a:lumMod val="50000"/>
                  </a:schemeClr>
                </a:solidFill>
                <a:latin typeface="Arial" pitchFamily="34" charset="0"/>
                <a:ea typeface="汉仪雅酷黑 55W" panose="020b0504020202020204" charset="-122"/>
                <a:cs typeface="+mn-ea"/>
              </a:rPr>
              <a:t>羽毛球飞行的速度可达每小时400多公里，对选手的灵敏性素质提出了很高的要求</a:t>
            </a:r>
            <a:endParaRPr sz="1600" b="0">
              <a:solidFill>
                <a:schemeClr val="bg1">
                  <a:lumMod val="50000"/>
                </a:schemeClr>
              </a:solidFill>
              <a:latin typeface="Arial" pitchFamily="34" charset="0"/>
              <a:ea typeface="汉仪雅酷黑 55W" panose="020b0504020202020204" charset="-122"/>
              <a:cs typeface="+mn-ea"/>
            </a:endParaRPr>
          </a:p>
        </p:txBody>
      </p:sp>
      <p:sp>
        <p:nvSpPr>
          <p:cNvPr id="15" name="文本框 14"/>
          <p:cNvSpPr txBox="1"/>
          <p:nvPr/>
        </p:nvSpPr>
        <p:spPr>
          <a:xfrm>
            <a:off x="9407525" y="1833245"/>
            <a:ext cx="1909445" cy="156845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1600" b="0">
                <a:solidFill>
                  <a:schemeClr val="bg1">
                    <a:lumMod val="50000"/>
                  </a:schemeClr>
                </a:solidFill>
                <a:latin typeface="Arial" pitchFamily="34" charset="0"/>
                <a:ea typeface="汉仪雅酷黑 55W" panose="020b0504020202020204" charset="-122"/>
                <a:cs typeface="+mn-ea"/>
              </a:rPr>
              <a:t>灵动的羽毛球，轻便的球拍，场地方便，器材简单，老少皆宜，充满乐趣，形成了羽毛球特有的风格</a:t>
            </a:r>
            <a:endParaRPr sz="1600" b="0">
              <a:solidFill>
                <a:schemeClr val="bg1">
                  <a:lumMod val="50000"/>
                </a:schemeClr>
              </a:solidFill>
              <a:latin typeface="Arial" pitchFamily="34" charset="0"/>
              <a:ea typeface="汉仪雅酷黑 55W" panose="020b0504020202020204" charset="-122"/>
              <a:cs typeface="+mn-ea"/>
            </a:endParaRPr>
          </a:p>
        </p:txBody>
      </p:sp>
    </p:spTree>
  </p:cSld>
  <p:clrMapOvr>
    <a:masterClrMapping/>
  </p:clrMapOvr>
  <p:transition spd="slow">
    <p:cove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TextBox 20"/>
          <p:cNvSpPr txBox="1"/>
          <p:nvPr/>
        </p:nvSpPr>
        <p:spPr>
          <a:xfrm>
            <a:off x="330200" y="1382395"/>
            <a:ext cx="3271520" cy="31013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少年儿童进行羽毛球运动，能通过在场上不停地奔跑跳跃击球增强身体的协调能力，提高反应能力和灵敏度，促进生长发育。在此过程中，还能培养他们不怕困难、不甘落后的品质，从小养成运动锻炼的良好习惯，为将来的学习和工作打下良好的身体基础。</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grpSp>
        <p:nvGrpSpPr>
          <p:cNvPr id="36" name="组合 35"/>
          <p:cNvGrpSpPr/>
          <p:nvPr/>
        </p:nvGrpSpPr>
        <p:grpSpPr>
          <a:xfrm flipV="1">
            <a:off x="3077210" y="297815"/>
            <a:ext cx="6978015" cy="92710"/>
            <a:chOff x="4615664" y="960506"/>
            <a:chExt cx="9102718" cy="0"/>
          </a:xfrm>
        </p:grpSpPr>
        <p:cxnSp>
          <p:nvCxnSpPr>
            <p:cNvPr id="37" name="77 21"/>
            <p:cNvCxnSpPr/>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7" name="文本框 6"/>
          <p:cNvSpPr txBox="1"/>
          <p:nvPr>
            <p:custDataLst>
              <p:tags r:id="rId3"/>
            </p:custDataLst>
          </p:nvPr>
        </p:nvSpPr>
        <p:spPr>
          <a:xfrm>
            <a:off x="3952875" y="108585"/>
            <a:ext cx="4953000"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第一节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运动概述</a:t>
            </a:r>
            <a:endParaRPr lang="en-US" altLang="zh-CN" sz="3600" b="1">
              <a:solidFill>
                <a:schemeClr val="bg1"/>
              </a:solidFill>
              <a:latin typeface="Arial" pitchFamily="34" charset="0"/>
              <a:ea typeface="汉仪雅酷黑 55W" panose="020b0504020202020204" charset="-122"/>
              <a:cs typeface="+mn-ea"/>
              <a:sym typeface="Arial" pitchFamily="34" charset="0"/>
            </a:endParaRPr>
          </a:p>
        </p:txBody>
      </p:sp>
      <p:sp>
        <p:nvSpPr>
          <p:cNvPr id="2" name="TextBox 20"/>
          <p:cNvSpPr txBox="1"/>
          <p:nvPr>
            <p:custDataLst>
              <p:tags r:id="rId4"/>
            </p:custDataLst>
          </p:nvPr>
        </p:nvSpPr>
        <p:spPr>
          <a:xfrm>
            <a:off x="3879850" y="1382395"/>
            <a:ext cx="3271520" cy="33712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青年人进行羽毛球运动，能培养对体育的兴趣爱好，养成健康的生活方式和终身进行体育运动的习惯。一定强度的羽毛球运动，既能提高身体各方面的机能，促进身体健康成长，又能培养顽强的拼搏精神和优良的意志品质，从而提高体能和心理品质，是促进品德、体能和智力发展的良好手段。</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sp>
        <p:nvSpPr>
          <p:cNvPr id="3" name="TextBox 20"/>
          <p:cNvSpPr txBox="1"/>
          <p:nvPr>
            <p:custDataLst>
              <p:tags r:id="rId5"/>
            </p:custDataLst>
          </p:nvPr>
        </p:nvSpPr>
        <p:spPr>
          <a:xfrm>
            <a:off x="7429500" y="1382395"/>
            <a:ext cx="3271520" cy="31013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中年人利用闲暇时间进行羽毛球运动，不但能加快身体的新陈代谢，保持匀称的体形，还能缓解生活压力，提高工作效率。同时，羽毛球运动可作为一项家庭娱乐活动，它不仅能锻炼身体，还能使家庭成员感情和谐、关系融治、身心舒畅。</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spTree>
  </p:cSld>
  <p:clrMapOvr>
    <a:masterClrMapping/>
  </p:clrMapOvr>
  <p:transition spd="slow" advClick="0">
    <p:cove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3077210" y="297815"/>
            <a:ext cx="6978015" cy="92710"/>
            <a:chOff x="4615664" y="960506"/>
            <a:chExt cx="9102718" cy="0"/>
          </a:xfrm>
        </p:grpSpPr>
        <p:cxnSp>
          <p:nvCxnSpPr>
            <p:cNvPr id="37" name="77 21"/>
            <p:cNvCxnSpPr/>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7" name="文本框 6"/>
          <p:cNvSpPr txBox="1"/>
          <p:nvPr>
            <p:custDataLst>
              <p:tags r:id="rId3"/>
            </p:custDataLst>
          </p:nvPr>
        </p:nvSpPr>
        <p:spPr>
          <a:xfrm>
            <a:off x="3952875" y="108585"/>
            <a:ext cx="4953000"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第一节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运动概述</a:t>
            </a:r>
            <a:endParaRPr lang="en-US" altLang="zh-CN" sz="3600" b="1">
              <a:solidFill>
                <a:schemeClr val="bg1"/>
              </a:solidFill>
              <a:latin typeface="Arial" pitchFamily="34" charset="0"/>
              <a:ea typeface="汉仪雅酷黑 55W" panose="020b0504020202020204" charset="-122"/>
              <a:cs typeface="+mn-ea"/>
              <a:sym typeface="Arial" pitchFamily="34" charset="0"/>
            </a:endParaRPr>
          </a:p>
        </p:txBody>
      </p:sp>
      <p:sp>
        <p:nvSpPr>
          <p:cNvPr id="2" name="TextBox 20"/>
          <p:cNvSpPr txBox="1"/>
          <p:nvPr>
            <p:custDataLst>
              <p:tags r:id="rId4"/>
            </p:custDataLst>
          </p:nvPr>
        </p:nvSpPr>
        <p:spPr>
          <a:xfrm>
            <a:off x="718185" y="1382395"/>
            <a:ext cx="4070985" cy="33712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老年人和体弱者从事羽毛球运动时可以放慢运动节奏，进行一些活动量小的击球运动，以达到舒展筋骨的目的。经常参加羽毛球运动能促进血液循环，长期锻炼能保持脑部、眼睛、上下肢体的协调性和敏捷性，有利于身心愉快，延年益寿。</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sp>
        <p:nvSpPr>
          <p:cNvPr id="4" name="TextBox 20"/>
          <p:cNvSpPr txBox="1"/>
          <p:nvPr>
            <p:custDataLst>
              <p:tags r:id="rId5"/>
            </p:custDataLst>
          </p:nvPr>
        </p:nvSpPr>
        <p:spPr>
          <a:xfrm>
            <a:off x="6062345" y="1382395"/>
            <a:ext cx="4070985" cy="33712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总体来说，参与羽毛球运动有助于强身健体，提高免疫力，缓解疲劳。羽毛球是一项技能性运动，要求脑、眼、手、脚密切协作，全身心地投入。羽毛球运动量大，速度快，能有效地消耗多余的脂肪，调节肌肉密度，塑造优美形体，还有助于缓解眼睛、大脑和颈椎的疲劳。经常参加羽毛球运动，可提高机体的灵敏性、协调性，改善人体技能水平，提高吸氧能力，增强免疫力。</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spTree>
  </p:cSld>
  <p:clrMapOvr>
    <a:masterClrMapping/>
  </p:clrMapOvr>
  <p:transition spd="slow" advClick="0">
    <p:cove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Pentagon 25"/>
          <p:cNvSpPr/>
          <p:nvPr/>
        </p:nvSpPr>
        <p:spPr>
          <a:xfrm>
            <a:off x="417537" y="1796943"/>
            <a:ext cx="626373" cy="375414"/>
          </a:xfrm>
          <a:prstGeom prst="homePlat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914400"/>
            <a:r>
              <a:rPr lang="en-US" sz="2000">
                <a:solidFill>
                  <a:srgbClr val="FFFFFF"/>
                </a:solidFill>
                <a:latin typeface="Arial" pitchFamily="34" charset="0"/>
                <a:ea typeface="汉仪雅酷黑 55W" panose="020b0504020202020204" charset="-122"/>
                <a:cs typeface="+mn-ea"/>
                <a:sym typeface="Arial" pitchFamily="34" charset="0"/>
              </a:rPr>
              <a:t>01</a:t>
            </a:r>
            <a:endParaRPr lang="en-GB" sz="2000">
              <a:solidFill>
                <a:srgbClr val="FFFFFF"/>
              </a:solidFill>
              <a:latin typeface="Arial" pitchFamily="34" charset="0"/>
              <a:ea typeface="汉仪雅酷黑 55W" panose="020b0504020202020204" charset="-122"/>
              <a:cs typeface="+mn-ea"/>
              <a:sym typeface="Arial" pitchFamily="34" charset="0"/>
            </a:endParaRPr>
          </a:p>
        </p:txBody>
      </p:sp>
      <p:sp>
        <p:nvSpPr>
          <p:cNvPr id="34" name="Pentagon 33"/>
          <p:cNvSpPr/>
          <p:nvPr/>
        </p:nvSpPr>
        <p:spPr>
          <a:xfrm>
            <a:off x="417537" y="2713239"/>
            <a:ext cx="626373" cy="375414"/>
          </a:xfrm>
          <a:prstGeom prst="homePlate">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914400"/>
            <a:r>
              <a:rPr lang="en-US" sz="2000">
                <a:solidFill>
                  <a:srgbClr val="FFFFFF"/>
                </a:solidFill>
                <a:latin typeface="Arial" pitchFamily="34" charset="0"/>
                <a:ea typeface="汉仪雅酷黑 55W" panose="020b0504020202020204" charset="-122"/>
                <a:cs typeface="+mn-ea"/>
                <a:sym typeface="Arial" pitchFamily="34" charset="0"/>
              </a:rPr>
              <a:t>02</a:t>
            </a:r>
            <a:endParaRPr lang="en-GB" sz="2000">
              <a:solidFill>
                <a:srgbClr val="FFFFFF"/>
              </a:solidFill>
              <a:latin typeface="Arial" pitchFamily="34" charset="0"/>
              <a:ea typeface="汉仪雅酷黑 55W" panose="020b0504020202020204" charset="-122"/>
              <a:cs typeface="+mn-ea"/>
              <a:sym typeface="Arial" pitchFamily="34" charset="0"/>
            </a:endParaRPr>
          </a:p>
        </p:txBody>
      </p:sp>
      <p:sp>
        <p:nvSpPr>
          <p:cNvPr id="37" name="Pentagon 36"/>
          <p:cNvSpPr/>
          <p:nvPr/>
        </p:nvSpPr>
        <p:spPr>
          <a:xfrm>
            <a:off x="417537" y="3814954"/>
            <a:ext cx="626373" cy="375414"/>
          </a:xfrm>
          <a:prstGeom prst="homePlat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914400"/>
            <a:r>
              <a:rPr lang="en-US" sz="2000">
                <a:solidFill>
                  <a:srgbClr val="FFFFFF"/>
                </a:solidFill>
                <a:latin typeface="Arial" pitchFamily="34" charset="0"/>
                <a:ea typeface="汉仪雅酷黑 55W" panose="020b0504020202020204" charset="-122"/>
                <a:cs typeface="+mn-ea"/>
                <a:sym typeface="Arial" pitchFamily="34" charset="0"/>
              </a:rPr>
              <a:t>03</a:t>
            </a:r>
            <a:endParaRPr lang="en-GB" sz="2000">
              <a:solidFill>
                <a:srgbClr val="FFFFFF"/>
              </a:solidFill>
              <a:latin typeface="Arial" pitchFamily="34" charset="0"/>
              <a:ea typeface="汉仪雅酷黑 55W" panose="020b0504020202020204" charset="-122"/>
              <a:cs typeface="+mn-ea"/>
              <a:sym typeface="Arial" pitchFamily="34" charset="0"/>
            </a:endParaRPr>
          </a:p>
        </p:txBody>
      </p:sp>
      <p:sp>
        <p:nvSpPr>
          <p:cNvPr id="40" name="Pentagon 39"/>
          <p:cNvSpPr/>
          <p:nvPr/>
        </p:nvSpPr>
        <p:spPr>
          <a:xfrm>
            <a:off x="417537" y="4789034"/>
            <a:ext cx="626373" cy="375414"/>
          </a:xfrm>
          <a:prstGeom prst="homePlate">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914400"/>
            <a:r>
              <a:rPr lang="en-US" sz="2000">
                <a:solidFill>
                  <a:srgbClr val="FFFFFF"/>
                </a:solidFill>
                <a:latin typeface="Arial" pitchFamily="34" charset="0"/>
                <a:ea typeface="汉仪雅酷黑 55W" panose="020b0504020202020204" charset="-122"/>
                <a:cs typeface="+mn-ea"/>
                <a:sym typeface="Arial" pitchFamily="34" charset="0"/>
              </a:rPr>
              <a:t>04</a:t>
            </a:r>
            <a:endParaRPr lang="en-GB" sz="2000">
              <a:solidFill>
                <a:srgbClr val="FFFFFF"/>
              </a:solidFill>
              <a:latin typeface="Arial" pitchFamily="34" charset="0"/>
              <a:ea typeface="汉仪雅酷黑 55W" panose="020b0504020202020204" charset="-122"/>
              <a:cs typeface="+mn-ea"/>
              <a:sym typeface="Arial" pitchFamily="34" charset="0"/>
            </a:endParaRPr>
          </a:p>
        </p:txBody>
      </p:sp>
      <p:sp>
        <p:nvSpPr>
          <p:cNvPr id="36" name="Text Placeholder 33"/>
          <p:cNvSpPr txBox="1"/>
          <p:nvPr/>
        </p:nvSpPr>
        <p:spPr>
          <a:xfrm>
            <a:off x="1219835" y="1833245"/>
            <a:ext cx="3951605" cy="368300"/>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800">
                <a:solidFill>
                  <a:srgbClr val="000000">
                    <a:lumMod val="75000"/>
                    <a:lumOff val="25000"/>
                  </a:srgbClr>
                </a:solidFill>
                <a:latin typeface="Arial" pitchFamily="34" charset="0"/>
                <a:ea typeface="汉仪雅酷黑 55W" panose="020b0504020202020204" charset="-122"/>
                <a:cs typeface="+mn-ea"/>
                <a:sym typeface="Arial" pitchFamily="34" charset="0"/>
              </a:rPr>
              <a:t>培养竞争意识和进取精神</a:t>
            </a:r>
            <a:endParaRPr lang="zh-CN" altLang="en-US" sz="1800">
              <a:solidFill>
                <a:srgbClr val="000000">
                  <a:lumMod val="75000"/>
                  <a:lumOff val="25000"/>
                </a:srgbClr>
              </a:solidFill>
              <a:latin typeface="Arial" pitchFamily="34" charset="0"/>
              <a:ea typeface="汉仪雅酷黑 55W" panose="020b0504020202020204" charset="-122"/>
              <a:cs typeface="+mn-ea"/>
              <a:sym typeface="Arial" pitchFamily="34" charset="0"/>
            </a:endParaRPr>
          </a:p>
        </p:txBody>
      </p:sp>
      <p:sp>
        <p:nvSpPr>
          <p:cNvPr id="39" name="Text Placeholder 33"/>
          <p:cNvSpPr txBox="1"/>
          <p:nvPr/>
        </p:nvSpPr>
        <p:spPr>
          <a:xfrm>
            <a:off x="1219835" y="2769235"/>
            <a:ext cx="4255135" cy="368300"/>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800">
                <a:solidFill>
                  <a:srgbClr val="000000">
                    <a:lumMod val="75000"/>
                    <a:lumOff val="25000"/>
                  </a:srgbClr>
                </a:solidFill>
                <a:latin typeface="Arial" pitchFamily="34" charset="0"/>
                <a:ea typeface="汉仪雅酷黑 55W" panose="020b0504020202020204" charset="-122"/>
                <a:cs typeface="+mn-ea"/>
                <a:sym typeface="Arial" pitchFamily="34" charset="0"/>
              </a:rPr>
              <a:t>有益于加强文化修养</a:t>
            </a:r>
            <a:endParaRPr lang="zh-CN" altLang="en-US" sz="1800">
              <a:solidFill>
                <a:srgbClr val="000000">
                  <a:lumMod val="75000"/>
                  <a:lumOff val="25000"/>
                </a:srgbClr>
              </a:solidFill>
              <a:latin typeface="Arial" pitchFamily="34" charset="0"/>
              <a:ea typeface="汉仪雅酷黑 55W" panose="020b0504020202020204" charset="-122"/>
              <a:cs typeface="+mn-ea"/>
              <a:sym typeface="Arial" pitchFamily="34" charset="0"/>
            </a:endParaRPr>
          </a:p>
        </p:txBody>
      </p:sp>
      <p:sp>
        <p:nvSpPr>
          <p:cNvPr id="53" name="Text Placeholder 33"/>
          <p:cNvSpPr txBox="1"/>
          <p:nvPr/>
        </p:nvSpPr>
        <p:spPr>
          <a:xfrm>
            <a:off x="1294130" y="3815080"/>
            <a:ext cx="3278505" cy="368300"/>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800" kern="1200">
                <a:solidFill>
                  <a:schemeClr val="bg1">
                    <a:lumMod val="50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800" b="1">
                <a:solidFill>
                  <a:srgbClr val="000000">
                    <a:lumMod val="75000"/>
                    <a:lumOff val="25000"/>
                  </a:srgbClr>
                </a:solidFill>
                <a:latin typeface="Arial" pitchFamily="34" charset="0"/>
                <a:ea typeface="汉仪雅酷黑 55W" panose="020b0504020202020204" charset="-122"/>
                <a:cs typeface="+mn-ea"/>
                <a:sym typeface="Arial" pitchFamily="34" charset="0"/>
              </a:rPr>
              <a:t>陶冶情操，增添生活情趣</a:t>
            </a:r>
            <a:endParaRPr lang="zh-CN" altLang="en-US" sz="1800" b="1">
              <a:solidFill>
                <a:srgbClr val="000000">
                  <a:lumMod val="75000"/>
                  <a:lumOff val="25000"/>
                </a:srgbClr>
              </a:solidFill>
              <a:latin typeface="Arial" pitchFamily="34" charset="0"/>
              <a:ea typeface="汉仪雅酷黑 55W" panose="020b0504020202020204" charset="-122"/>
              <a:cs typeface="+mn-ea"/>
              <a:sym typeface="Arial" pitchFamily="34" charset="0"/>
            </a:endParaRPr>
          </a:p>
        </p:txBody>
      </p:sp>
      <p:sp>
        <p:nvSpPr>
          <p:cNvPr id="58" name="Text Placeholder 33"/>
          <p:cNvSpPr txBox="1"/>
          <p:nvPr/>
        </p:nvSpPr>
        <p:spPr>
          <a:xfrm>
            <a:off x="1219835" y="4783455"/>
            <a:ext cx="3951605" cy="368300"/>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800" kern="1200">
                <a:solidFill>
                  <a:schemeClr val="bg1">
                    <a:lumMod val="50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800" b="1">
                <a:solidFill>
                  <a:srgbClr val="000000">
                    <a:lumMod val="75000"/>
                    <a:lumOff val="25000"/>
                  </a:srgbClr>
                </a:solidFill>
                <a:latin typeface="Arial" pitchFamily="34" charset="0"/>
                <a:ea typeface="汉仪雅酷黑 55W" panose="020b0504020202020204" charset="-122"/>
                <a:cs typeface="+mn-ea"/>
                <a:sym typeface="Arial" pitchFamily="34" charset="0"/>
              </a:rPr>
              <a:t>精益求精的工匠精神、创新精神</a:t>
            </a:r>
            <a:endParaRPr lang="zh-CN" altLang="en-US" sz="1800" b="1">
              <a:solidFill>
                <a:srgbClr val="000000">
                  <a:lumMod val="75000"/>
                  <a:lumOff val="25000"/>
                </a:srgbClr>
              </a:solidFill>
              <a:latin typeface="Arial" pitchFamily="34" charset="0"/>
              <a:ea typeface="汉仪雅酷黑 55W" panose="020b0504020202020204" charset="-122"/>
              <a:cs typeface="+mn-ea"/>
              <a:sym typeface="Arial" pitchFamily="34" charset="0"/>
            </a:endParaRPr>
          </a:p>
        </p:txBody>
      </p:sp>
      <p:sp>
        <p:nvSpPr>
          <p:cNvPr id="2" name="Text Placeholder 33"/>
          <p:cNvSpPr txBox="1"/>
          <p:nvPr>
            <p:custDataLst>
              <p:tags r:id="rId3"/>
            </p:custDataLst>
          </p:nvPr>
        </p:nvSpPr>
        <p:spPr>
          <a:xfrm>
            <a:off x="262486" y="946777"/>
            <a:ext cx="5441597" cy="58356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AU" sz="3200">
                <a:solidFill>
                  <a:schemeClr val="tx1">
                    <a:lumMod val="75000"/>
                    <a:lumOff val="25000"/>
                  </a:schemeClr>
                </a:solidFill>
                <a:ea typeface="汉仪雅酷黑 55W" panose="020b0504020202020204" charset="-122"/>
                <a:cs typeface="+mn-ea"/>
                <a:sym typeface="Arial" pitchFamily="34" charset="0"/>
              </a:rPr>
              <a:t>羽毛球运动的参与价值</a:t>
            </a:r>
            <a:endParaRPr lang="zh-CN" altLang="en-AU" sz="3200">
              <a:solidFill>
                <a:schemeClr val="tx1">
                  <a:lumMod val="75000"/>
                  <a:lumOff val="25000"/>
                </a:schemeClr>
              </a:solidFill>
              <a:ea typeface="汉仪雅酷黑 55W" panose="020b0504020202020204" charset="-122"/>
              <a:cs typeface="+mn-ea"/>
              <a:sym typeface="Arial" pitchFamily="34" charset="0"/>
            </a:endParaRPr>
          </a:p>
        </p:txBody>
      </p:sp>
      <p:sp>
        <p:nvSpPr>
          <p:cNvPr id="6" name="Pentagon 36"/>
          <p:cNvSpPr/>
          <p:nvPr>
            <p:custDataLst>
              <p:tags r:id="rId4"/>
            </p:custDataLst>
          </p:nvPr>
        </p:nvSpPr>
        <p:spPr>
          <a:xfrm>
            <a:off x="417537" y="5832984"/>
            <a:ext cx="626373" cy="375414"/>
          </a:xfrm>
          <a:prstGeom prst="homePlat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914400"/>
            <a:r>
              <a:rPr lang="en-US" sz="2000">
                <a:solidFill>
                  <a:srgbClr val="FFFFFF"/>
                </a:solidFill>
                <a:latin typeface="Arial" pitchFamily="34" charset="0"/>
                <a:ea typeface="汉仪雅酷黑 55W" panose="020b0504020202020204" charset="-122"/>
                <a:cs typeface="+mn-ea"/>
                <a:sym typeface="Arial" pitchFamily="34" charset="0"/>
              </a:rPr>
              <a:t>03</a:t>
            </a:r>
            <a:endParaRPr lang="en-GB" sz="2000">
              <a:solidFill>
                <a:srgbClr val="FFFFFF"/>
              </a:solidFill>
              <a:latin typeface="Arial" pitchFamily="34" charset="0"/>
              <a:ea typeface="汉仪雅酷黑 55W" panose="020b0504020202020204" charset="-122"/>
              <a:cs typeface="+mn-ea"/>
              <a:sym typeface="Arial" pitchFamily="34" charset="0"/>
            </a:endParaRPr>
          </a:p>
        </p:txBody>
      </p:sp>
      <p:sp>
        <p:nvSpPr>
          <p:cNvPr id="7" name="Text Placeholder 33"/>
          <p:cNvSpPr txBox="1"/>
          <p:nvPr>
            <p:custDataLst>
              <p:tags r:id="rId5"/>
            </p:custDataLst>
          </p:nvPr>
        </p:nvSpPr>
        <p:spPr>
          <a:xfrm>
            <a:off x="1294130" y="5840095"/>
            <a:ext cx="4686300" cy="645160"/>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800" kern="1200">
                <a:solidFill>
                  <a:schemeClr val="bg1">
                    <a:lumMod val="50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800" b="1">
                <a:solidFill>
                  <a:srgbClr val="000000">
                    <a:lumMod val="75000"/>
                    <a:lumOff val="25000"/>
                  </a:srgbClr>
                </a:solidFill>
                <a:latin typeface="Arial" pitchFamily="34" charset="0"/>
                <a:ea typeface="汉仪雅酷黑 55W" panose="020b0504020202020204" charset="-122"/>
                <a:cs typeface="+mn-ea"/>
                <a:sym typeface="Arial" pitchFamily="34" charset="0"/>
              </a:rPr>
              <a:t>羽毛球一直以来是我国的传统优势项目，在国际大赛上的一直都有很高的荣誉</a:t>
            </a:r>
            <a:endParaRPr lang="zh-CN" altLang="en-US" sz="1800" b="1">
              <a:solidFill>
                <a:srgbClr val="000000">
                  <a:lumMod val="75000"/>
                  <a:lumOff val="25000"/>
                </a:srgbClr>
              </a:solidFill>
              <a:latin typeface="Arial" pitchFamily="34" charset="0"/>
              <a:ea typeface="汉仪雅酷黑 55W" panose="020b0504020202020204" charset="-122"/>
              <a:cs typeface="+mn-ea"/>
              <a:sym typeface="Arial" pitchFamily="34" charset="0"/>
            </a:endParaRPr>
          </a:p>
        </p:txBody>
      </p:sp>
      <p:grpSp>
        <p:nvGrpSpPr>
          <p:cNvPr id="3" name="组合 2"/>
          <p:cNvGrpSpPr/>
          <p:nvPr/>
        </p:nvGrpSpPr>
        <p:grpSpPr>
          <a:xfrm flipV="1">
            <a:off x="3077210" y="297815"/>
            <a:ext cx="6978015" cy="92710"/>
            <a:chOff x="4615664" y="960506"/>
            <a:chExt cx="9102718" cy="0"/>
          </a:xfrm>
        </p:grpSpPr>
        <p:cxnSp>
          <p:nvCxnSpPr>
            <p:cNvPr id="5" name="77 21"/>
            <p:cNvCxnSpPr/>
            <p:nvPr>
              <p:custDataLst>
                <p:tags r:id="rId6"/>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custDataLst>
                <p:tags r:id="rId7"/>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8" name="文本框 7"/>
          <p:cNvSpPr txBox="1"/>
          <p:nvPr>
            <p:custDataLst>
              <p:tags r:id="rId8"/>
            </p:custDataLst>
          </p:nvPr>
        </p:nvSpPr>
        <p:spPr>
          <a:xfrm>
            <a:off x="3952875" y="108585"/>
            <a:ext cx="4953000"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第一节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运动概述</a:t>
            </a:r>
            <a:endParaRPr lang="en-US" altLang="zh-CN" sz="3600" b="1">
              <a:solidFill>
                <a:schemeClr val="bg1"/>
              </a:solidFill>
              <a:latin typeface="Arial" pitchFamily="34" charset="0"/>
              <a:ea typeface="汉仪雅酷黑 55W" panose="020b0504020202020204" charset="-122"/>
              <a:cs typeface="+mn-ea"/>
              <a:sym typeface="Arial" pitchFamily="34" charset="0"/>
            </a:endParaRPr>
          </a:p>
        </p:txBody>
      </p:sp>
    </p:spTree>
  </p:cSld>
  <p:clrMapOvr>
    <a:masterClrMapping/>
  </p:clrMapOvr>
  <p:transition spd="slow">
    <p:cove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Text Placeholder 33"/>
          <p:cNvSpPr txBox="1"/>
          <p:nvPr/>
        </p:nvSpPr>
        <p:spPr>
          <a:xfrm>
            <a:off x="729615" y="1464310"/>
            <a:ext cx="5592445" cy="54292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935">
                <a:solidFill>
                  <a:schemeClr val="tx1">
                    <a:lumMod val="75000"/>
                    <a:lumOff val="25000"/>
                  </a:schemeClr>
                </a:solidFill>
                <a:ea typeface="汉仪雅酷黑 55W" panose="020b0504020202020204" charset="-122"/>
                <a:cs typeface="+mn-ea"/>
                <a:sym typeface="Arial" pitchFamily="34" charset="0"/>
              </a:rPr>
              <a:t>场地</a:t>
            </a:r>
            <a:r>
              <a:rPr lang="zh-CN" sz="2935">
                <a:solidFill>
                  <a:schemeClr val="tx1">
                    <a:lumMod val="75000"/>
                    <a:lumOff val="25000"/>
                  </a:schemeClr>
                </a:solidFill>
                <a:ea typeface="汉仪雅酷黑 55W" panose="020b0504020202020204" charset="-122"/>
                <a:cs typeface="+mn-ea"/>
                <a:sym typeface="Arial" pitchFamily="34" charset="0"/>
              </a:rPr>
              <a:t>与器材</a:t>
            </a:r>
            <a:endParaRPr lang="zh-CN" sz="2935">
              <a:solidFill>
                <a:schemeClr val="tx1">
                  <a:lumMod val="75000"/>
                  <a:lumOff val="25000"/>
                </a:schemeClr>
              </a:solidFill>
              <a:ea typeface="汉仪雅酷黑 55W" panose="020b0504020202020204" charset="-122"/>
              <a:cs typeface="+mn-ea"/>
              <a:sym typeface="Arial" pitchFamily="34" charset="0"/>
            </a:endParaRPr>
          </a:p>
        </p:txBody>
      </p:sp>
      <p:sp>
        <p:nvSpPr>
          <p:cNvPr id="80" name="矩形 79"/>
          <p:cNvSpPr/>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grpSp>
        <p:nvGrpSpPr>
          <p:cNvPr id="36" name="组合 35"/>
          <p:cNvGrpSpPr/>
          <p:nvPr/>
        </p:nvGrpSpPr>
        <p:grpSpPr>
          <a:xfrm flipV="1">
            <a:off x="1980565" y="297815"/>
            <a:ext cx="8399780" cy="92710"/>
            <a:chOff x="4615664" y="960506"/>
            <a:chExt cx="9102718" cy="0"/>
          </a:xfrm>
        </p:grpSpPr>
        <p:cxnSp>
          <p:nvCxnSpPr>
            <p:cNvPr id="37" name="77 21"/>
            <p:cNvCxnSpPr/>
            <p:nvPr>
              <p:custDataLst>
                <p:tags r:id="rId3"/>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custDataLst>
                <p:tags r:id="rId4"/>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custDataLst>
              <p:tags r:id="rId5"/>
            </p:custDataLst>
          </p:nvPr>
        </p:nvSpPr>
        <p:spPr>
          <a:xfrm>
            <a:off x="3291205" y="108585"/>
            <a:ext cx="611568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二</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a:t>
            </a:r>
            <a:r>
              <a:rPr lang="zh-CN" altLang="en-US" sz="3600" b="1">
                <a:solidFill>
                  <a:schemeClr val="bg1"/>
                </a:solidFill>
                <a:latin typeface="Arial" pitchFamily="34" charset="0"/>
                <a:ea typeface="汉仪雅酷黑 55W" panose="020b0504020202020204" charset="-122"/>
                <a:cs typeface="+mn-ea"/>
                <a:sym typeface="Arial" pitchFamily="34" charset="0"/>
              </a:rPr>
              <a:t>基础知识</a:t>
            </a:r>
            <a:endParaRPr lang="zh-CN" altLang="en-US" sz="3600" b="1">
              <a:solidFill>
                <a:schemeClr val="bg1"/>
              </a:solidFill>
              <a:latin typeface="Arial" pitchFamily="34" charset="0"/>
              <a:ea typeface="汉仪雅酷黑 55W" panose="020b0504020202020204" charset="-122"/>
              <a:cs typeface="+mn-ea"/>
              <a:sym typeface="Arial" pitchFamily="34" charset="0"/>
            </a:endParaRPr>
          </a:p>
        </p:txBody>
      </p:sp>
      <p:sp>
        <p:nvSpPr>
          <p:cNvPr id="5" name="TextBox 20"/>
          <p:cNvSpPr txBox="1"/>
          <p:nvPr>
            <p:custDataLst>
              <p:tags r:id="rId6"/>
            </p:custDataLst>
          </p:nvPr>
        </p:nvSpPr>
        <p:spPr>
          <a:xfrm>
            <a:off x="652780" y="2411095"/>
            <a:ext cx="1036701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defRPr/>
            </a:pPr>
            <a:r>
              <a:rPr lang="en-US" sz="1600">
                <a:solidFill>
                  <a:schemeClr val="bg1">
                    <a:lumMod val="50000"/>
                  </a:schemeClr>
                </a:solidFill>
                <a:latin typeface="Arial" pitchFamily="34" charset="0"/>
                <a:ea typeface="汉仪雅酷黑 55W" panose="020b0504020202020204" charset="-122"/>
                <a:cs typeface="+mn-ea"/>
                <a:sym typeface="Arial" pitchFamily="34" charset="0"/>
              </a:rPr>
              <a:t>    </a:t>
            </a:r>
            <a:r>
              <a:rPr sz="1600">
                <a:solidFill>
                  <a:schemeClr val="bg1">
                    <a:lumMod val="50000"/>
                  </a:schemeClr>
                </a:solidFill>
                <a:latin typeface="Arial" pitchFamily="34" charset="0"/>
                <a:ea typeface="汉仪雅酷黑 55W" panose="020b0504020202020204" charset="-122"/>
                <a:cs typeface="+mn-ea"/>
                <a:sym typeface="Arial" pitchFamily="34" charset="0"/>
              </a:rPr>
              <a:t>羽毛球场地长为1340厘米，双打场地宽610厘米、单打场地宽518厘米，球场界线用宽为4厘米的白色线画出。</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    按国际比赛(国际羽联的规定，整个球场上空高度不得低于9米，在此高度之内不得有任向模实或其他障碍物，球场四湖2米以内不得有任何障碍物。任何并列的两个球场之间，最少应有2米的距离。球场四周的墙壁最好为深色，不能有风。国际重大比赛必须严格按上述规定执行。一般比赛，如场地条件 不完全符合标准时，经有关部门批准可以改变。</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pic>
        <p:nvPicPr>
          <p:cNvPr id="1028" name="图片 10"/>
          <p:cNvPicPr/>
          <p:nvPr>
            <p:custDataLst>
              <p:tags r:id="rId8"/>
            </p:custDataLst>
          </p:nvPr>
        </p:nvPicPr>
        <p:blipFill>
          <a:blip r:embed="rId7"/>
          <a:stretch>
            <a:fillRect/>
          </a:stretch>
        </p:blipFill>
        <p:spPr>
          <a:xfrm>
            <a:off x="3672840" y="4206875"/>
            <a:ext cx="4846320" cy="2592705"/>
          </a:xfrm>
          <a:prstGeom prst="rect">
            <a:avLst/>
          </a:prstGeom>
        </p:spPr>
      </p:pic>
    </p:spTree>
  </p:cSld>
  <p:clrMapOvr>
    <a:masterClrMapping/>
  </p:clrMapOvr>
  <p:transition spd="slow">
    <p:cove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Text Placeholder 33"/>
          <p:cNvSpPr txBox="1"/>
          <p:nvPr/>
        </p:nvSpPr>
        <p:spPr>
          <a:xfrm>
            <a:off x="729615" y="1464310"/>
            <a:ext cx="5592445" cy="54292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935">
                <a:solidFill>
                  <a:schemeClr val="tx1">
                    <a:lumMod val="75000"/>
                    <a:lumOff val="25000"/>
                  </a:schemeClr>
                </a:solidFill>
                <a:ea typeface="汉仪雅酷黑 55W" panose="020b0504020202020204" charset="-122"/>
                <a:cs typeface="+mn-ea"/>
                <a:sym typeface="Arial" pitchFamily="34" charset="0"/>
              </a:rPr>
              <a:t>球网</a:t>
            </a:r>
            <a:endParaRPr lang="zh-CN" sz="2935">
              <a:solidFill>
                <a:schemeClr val="tx1">
                  <a:lumMod val="75000"/>
                  <a:lumOff val="25000"/>
                </a:schemeClr>
              </a:solidFill>
              <a:ea typeface="汉仪雅酷黑 55W" panose="020b0504020202020204" charset="-122"/>
              <a:cs typeface="+mn-ea"/>
              <a:sym typeface="Arial" pitchFamily="34" charset="0"/>
            </a:endParaRPr>
          </a:p>
        </p:txBody>
      </p:sp>
      <p:sp>
        <p:nvSpPr>
          <p:cNvPr id="80" name="矩形 79"/>
          <p:cNvSpPr/>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grpSp>
        <p:nvGrpSpPr>
          <p:cNvPr id="36" name="组合 35"/>
          <p:cNvGrpSpPr/>
          <p:nvPr/>
        </p:nvGrpSpPr>
        <p:grpSpPr>
          <a:xfrm flipV="1">
            <a:off x="1980565" y="297815"/>
            <a:ext cx="8399780" cy="92710"/>
            <a:chOff x="4615664" y="960506"/>
            <a:chExt cx="9102718" cy="0"/>
          </a:xfrm>
        </p:grpSpPr>
        <p:cxnSp>
          <p:nvCxnSpPr>
            <p:cNvPr id="37" name="77 21"/>
            <p:cNvCxnSpPr/>
            <p:nvPr>
              <p:custDataLst>
                <p:tags r:id="rId3"/>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custDataLst>
                <p:tags r:id="rId4"/>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custDataLst>
              <p:tags r:id="rId5"/>
            </p:custDataLst>
          </p:nvPr>
        </p:nvSpPr>
        <p:spPr>
          <a:xfrm>
            <a:off x="3291205" y="108585"/>
            <a:ext cx="611568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二</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a:t>
            </a:r>
            <a:r>
              <a:rPr lang="zh-CN" altLang="en-US" sz="3600" b="1">
                <a:solidFill>
                  <a:schemeClr val="bg1"/>
                </a:solidFill>
                <a:latin typeface="Arial" pitchFamily="34" charset="0"/>
                <a:ea typeface="汉仪雅酷黑 55W" panose="020b0504020202020204" charset="-122"/>
                <a:cs typeface="+mn-ea"/>
                <a:sym typeface="Arial" pitchFamily="34" charset="0"/>
              </a:rPr>
              <a:t>基础知识</a:t>
            </a:r>
            <a:endParaRPr lang="zh-CN" altLang="en-US" sz="3600" b="1">
              <a:solidFill>
                <a:schemeClr val="bg1"/>
              </a:solidFill>
              <a:latin typeface="Arial" pitchFamily="34" charset="0"/>
              <a:ea typeface="汉仪雅酷黑 55W" panose="020b0504020202020204" charset="-122"/>
              <a:cs typeface="+mn-ea"/>
              <a:sym typeface="Arial" pitchFamily="34" charset="0"/>
            </a:endParaRPr>
          </a:p>
        </p:txBody>
      </p:sp>
      <p:sp>
        <p:nvSpPr>
          <p:cNvPr id="5" name="TextBox 20"/>
          <p:cNvSpPr txBox="1"/>
          <p:nvPr>
            <p:custDataLst>
              <p:tags r:id="rId6"/>
            </p:custDataLst>
          </p:nvPr>
        </p:nvSpPr>
        <p:spPr>
          <a:xfrm>
            <a:off x="652780" y="2411095"/>
            <a:ext cx="7242175"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羽毛球网长610厘米、宽76厘米，用优质深色的天然或人造纤维制成，网孔大小在15~20毫米之间。羽毛球网的上缘应缝有一-道宽75毫米的对折白布边，用绳索或钢丝穿起来，适当拉紧，使之和网柱顶端取平。    </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defTabSz="1219200">
              <a:lnSpc>
                <a:spcPct val="150000"/>
              </a:lnSpc>
              <a:spcBef>
                <a:spcPct val="20000"/>
              </a:spcBef>
              <a:defRPr/>
            </a:pP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sp>
        <p:nvSpPr>
          <p:cNvPr id="3" name="Text Placeholder 33"/>
          <p:cNvSpPr txBox="1"/>
          <p:nvPr>
            <p:custDataLst>
              <p:tags r:id="rId7"/>
            </p:custDataLst>
          </p:nvPr>
        </p:nvSpPr>
        <p:spPr>
          <a:xfrm>
            <a:off x="729615" y="3488690"/>
            <a:ext cx="5592445" cy="54292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935">
                <a:solidFill>
                  <a:schemeClr val="tx1">
                    <a:lumMod val="75000"/>
                    <a:lumOff val="25000"/>
                  </a:schemeClr>
                </a:solidFill>
                <a:ea typeface="汉仪雅酷黑 55W" panose="020b0504020202020204" charset="-122"/>
                <a:cs typeface="+mn-ea"/>
                <a:sym typeface="Arial" pitchFamily="34" charset="0"/>
              </a:rPr>
              <a:t>网柱及网高</a:t>
            </a:r>
            <a:endParaRPr lang="zh-CN" sz="2935">
              <a:solidFill>
                <a:schemeClr val="tx1">
                  <a:lumMod val="75000"/>
                  <a:lumOff val="25000"/>
                </a:schemeClr>
              </a:solidFill>
              <a:ea typeface="汉仪雅酷黑 55W" panose="020b0504020202020204" charset="-122"/>
              <a:cs typeface="+mn-ea"/>
              <a:sym typeface="Arial" pitchFamily="34" charset="0"/>
            </a:endParaRPr>
          </a:p>
        </p:txBody>
      </p:sp>
      <p:sp>
        <p:nvSpPr>
          <p:cNvPr id="4" name="矩形 3"/>
          <p:cNvSpPr/>
          <p:nvPr>
            <p:custDataLst>
              <p:tags r:id="rId8"/>
            </p:custDataLst>
          </p:nvPr>
        </p:nvSpPr>
        <p:spPr>
          <a:xfrm>
            <a:off x="729861" y="4255878"/>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sp>
        <p:nvSpPr>
          <p:cNvPr id="100" name="文本框 99"/>
          <p:cNvSpPr txBox="1"/>
          <p:nvPr/>
        </p:nvSpPr>
        <p:spPr>
          <a:xfrm>
            <a:off x="729615" y="4415790"/>
            <a:ext cx="6029960" cy="119888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buClrTx/>
              <a:buSzTx/>
              <a:buFontTx/>
              <a:defRPr/>
            </a:pPr>
            <a:r>
              <a:rPr sz="1600" b="0">
                <a:solidFill>
                  <a:schemeClr val="bg1">
                    <a:lumMod val="50000"/>
                  </a:schemeClr>
                </a:solidFill>
                <a:latin typeface="Arial" pitchFamily="34" charset="0"/>
                <a:ea typeface="汉仪雅酷黑 55W" panose="020b0504020202020204" charset="-122"/>
                <a:cs typeface="+mn-ea"/>
              </a:rPr>
              <a:t>从球场地面算起，网柱高1.55米，即网高为1.55米。网柱应放置在双打球场的边线上，理网中部上沿离地面高1.524 米。如不能设置网柱，则必须采用其他办法标志出边线通过网下的位置。</a:t>
            </a:r>
            <a:endParaRPr sz="1600" b="0">
              <a:solidFill>
                <a:schemeClr val="bg1">
                  <a:lumMod val="50000"/>
                </a:schemeClr>
              </a:solidFill>
              <a:latin typeface="Arial" pitchFamily="34" charset="0"/>
              <a:ea typeface="汉仪雅酷黑 55W" panose="020b0504020202020204" charset="-122"/>
              <a:cs typeface="+mn-ea"/>
            </a:endParaRPr>
          </a:p>
        </p:txBody>
      </p:sp>
    </p:spTree>
  </p:cSld>
  <p:clrMapOvr>
    <a:masterClrMapping/>
  </p:clrMapOvr>
  <p:transition spd="slow">
    <p:cove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Text Placeholder 33"/>
          <p:cNvSpPr txBox="1"/>
          <p:nvPr/>
        </p:nvSpPr>
        <p:spPr>
          <a:xfrm>
            <a:off x="729615" y="1464310"/>
            <a:ext cx="5592445" cy="54292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935">
                <a:solidFill>
                  <a:schemeClr val="tx1">
                    <a:lumMod val="75000"/>
                    <a:lumOff val="25000"/>
                  </a:schemeClr>
                </a:solidFill>
                <a:ea typeface="汉仪雅酷黑 55W" panose="020b0504020202020204" charset="-122"/>
                <a:cs typeface="+mn-ea"/>
                <a:sym typeface="Arial" pitchFamily="34" charset="0"/>
              </a:rPr>
              <a:t>羽毛球</a:t>
            </a:r>
            <a:endParaRPr sz="2935">
              <a:solidFill>
                <a:schemeClr val="tx1">
                  <a:lumMod val="75000"/>
                  <a:lumOff val="25000"/>
                </a:schemeClr>
              </a:solidFill>
              <a:ea typeface="汉仪雅酷黑 55W" panose="020b0504020202020204" charset="-122"/>
              <a:cs typeface="+mn-ea"/>
              <a:sym typeface="Arial" pitchFamily="34" charset="0"/>
            </a:endParaRPr>
          </a:p>
        </p:txBody>
      </p:sp>
      <p:sp>
        <p:nvSpPr>
          <p:cNvPr id="80" name="矩形 79"/>
          <p:cNvSpPr/>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grpSp>
        <p:nvGrpSpPr>
          <p:cNvPr id="36" name="组合 35"/>
          <p:cNvGrpSpPr/>
          <p:nvPr/>
        </p:nvGrpSpPr>
        <p:grpSpPr>
          <a:xfrm flipV="1">
            <a:off x="1980565" y="297815"/>
            <a:ext cx="8399780" cy="92710"/>
            <a:chOff x="4615664" y="960506"/>
            <a:chExt cx="9102718" cy="0"/>
          </a:xfrm>
        </p:grpSpPr>
        <p:cxnSp>
          <p:nvCxnSpPr>
            <p:cNvPr id="37" name="77 21"/>
            <p:cNvCxnSpPr/>
            <p:nvPr>
              <p:custDataLst>
                <p:tags r:id="rId3"/>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custDataLst>
                <p:tags r:id="rId4"/>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custDataLst>
              <p:tags r:id="rId5"/>
            </p:custDataLst>
          </p:nvPr>
        </p:nvSpPr>
        <p:spPr>
          <a:xfrm>
            <a:off x="3291205" y="108585"/>
            <a:ext cx="611568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二</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a:t>
            </a:r>
            <a:r>
              <a:rPr lang="zh-CN" altLang="en-US" sz="3600" b="1">
                <a:solidFill>
                  <a:schemeClr val="bg1"/>
                </a:solidFill>
                <a:latin typeface="Arial" pitchFamily="34" charset="0"/>
                <a:ea typeface="汉仪雅酷黑 55W" panose="020b0504020202020204" charset="-122"/>
                <a:cs typeface="+mn-ea"/>
                <a:sym typeface="Arial" pitchFamily="34" charset="0"/>
              </a:rPr>
              <a:t>基础知识</a:t>
            </a:r>
            <a:endParaRPr lang="zh-CN" altLang="en-US" sz="3600" b="1">
              <a:solidFill>
                <a:schemeClr val="bg1"/>
              </a:solidFill>
              <a:latin typeface="Arial" pitchFamily="34" charset="0"/>
              <a:ea typeface="汉仪雅酷黑 55W" panose="020b0504020202020204" charset="-122"/>
              <a:cs typeface="+mn-ea"/>
              <a:sym typeface="Arial" pitchFamily="34" charset="0"/>
            </a:endParaRPr>
          </a:p>
        </p:txBody>
      </p:sp>
      <p:sp>
        <p:nvSpPr>
          <p:cNvPr id="5" name="TextBox 20"/>
          <p:cNvSpPr txBox="1"/>
          <p:nvPr>
            <p:custDataLst>
              <p:tags r:id="rId6"/>
            </p:custDataLst>
          </p:nvPr>
        </p:nvSpPr>
        <p:spPr>
          <a:xfrm>
            <a:off x="652780" y="2411095"/>
            <a:ext cx="1036701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羽毛球可采用天然材料或人造材料或两者混合制成。</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样式规格：</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羽毛球应用16根羽毛插在半球形的软木球托上。软木球托直径25 ~28毫米，托底为圆形，包有一层白色薄皮革或类似材料制成的皮。羽毛从托面至羽毛尖长62~70毫米。羽毛上端围成圆形，直径为58~68毫米。在球托上1.25 厘米和2.5厘米处，用线或其他材料将羽毛扎牢，一般比赛 也可用泡沫头制成的球或尼龙球。</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重量：</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羽毛球的球重应为4.74—5.50克。</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pic>
        <p:nvPicPr>
          <p:cNvPr id="1030" name="图片 6" descr="u=1469755969,245791096&amp;fm=26&amp;fmt=auto&amp;gp=0.webp"/>
          <p:cNvPicPr/>
          <p:nvPr>
            <p:custDataLst>
              <p:tags r:id="rId8"/>
            </p:custDataLst>
          </p:nvPr>
        </p:nvPicPr>
        <p:blipFill>
          <a:blip r:embed="rId7"/>
          <a:stretch>
            <a:fillRect/>
          </a:stretch>
        </p:blipFill>
        <p:spPr>
          <a:xfrm>
            <a:off x="4784725" y="4602480"/>
            <a:ext cx="3129280" cy="1785620"/>
          </a:xfrm>
          <a:prstGeom prst="rect">
            <a:avLst/>
          </a:prstGeom>
        </p:spPr>
      </p:pic>
    </p:spTree>
  </p:cSld>
  <p:clrMapOvr>
    <a:masterClrMapping/>
  </p:clrMapOvr>
  <p:transition spd="slow">
    <p:cove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Text Placeholder 33"/>
          <p:cNvSpPr txBox="1"/>
          <p:nvPr/>
        </p:nvSpPr>
        <p:spPr>
          <a:xfrm>
            <a:off x="729615" y="1464310"/>
            <a:ext cx="5592445" cy="54292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935">
                <a:solidFill>
                  <a:schemeClr val="tx1">
                    <a:lumMod val="75000"/>
                    <a:lumOff val="25000"/>
                  </a:schemeClr>
                </a:solidFill>
                <a:ea typeface="汉仪雅酷黑 55W" panose="020b0504020202020204" charset="-122"/>
                <a:cs typeface="+mn-ea"/>
                <a:sym typeface="Arial" pitchFamily="34" charset="0"/>
              </a:rPr>
              <a:t>球</a:t>
            </a:r>
            <a:r>
              <a:rPr lang="zh-CN" sz="2935">
                <a:solidFill>
                  <a:schemeClr val="tx1">
                    <a:lumMod val="75000"/>
                    <a:lumOff val="25000"/>
                  </a:schemeClr>
                </a:solidFill>
                <a:ea typeface="汉仪雅酷黑 55W" panose="020b0504020202020204" charset="-122"/>
                <a:cs typeface="+mn-ea"/>
                <a:sym typeface="Arial" pitchFamily="34" charset="0"/>
              </a:rPr>
              <a:t>拍</a:t>
            </a:r>
            <a:endParaRPr lang="zh-CN" sz="2935">
              <a:solidFill>
                <a:schemeClr val="tx1">
                  <a:lumMod val="75000"/>
                  <a:lumOff val="25000"/>
                </a:schemeClr>
              </a:solidFill>
              <a:ea typeface="汉仪雅酷黑 55W" panose="020b0504020202020204" charset="-122"/>
              <a:cs typeface="+mn-ea"/>
              <a:sym typeface="Arial" pitchFamily="34" charset="0"/>
            </a:endParaRPr>
          </a:p>
        </p:txBody>
      </p:sp>
      <p:sp>
        <p:nvSpPr>
          <p:cNvPr id="80" name="矩形 79"/>
          <p:cNvSpPr/>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grpSp>
        <p:nvGrpSpPr>
          <p:cNvPr id="36" name="组合 35"/>
          <p:cNvGrpSpPr/>
          <p:nvPr/>
        </p:nvGrpSpPr>
        <p:grpSpPr>
          <a:xfrm flipV="1">
            <a:off x="1980565" y="297815"/>
            <a:ext cx="8399780" cy="92710"/>
            <a:chOff x="4615664" y="960506"/>
            <a:chExt cx="9102718" cy="0"/>
          </a:xfrm>
        </p:grpSpPr>
        <p:cxnSp>
          <p:nvCxnSpPr>
            <p:cNvPr id="37" name="77 21"/>
            <p:cNvCxnSpPr/>
            <p:nvPr>
              <p:custDataLst>
                <p:tags r:id="rId3"/>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custDataLst>
                <p:tags r:id="rId4"/>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custDataLst>
              <p:tags r:id="rId5"/>
            </p:custDataLst>
          </p:nvPr>
        </p:nvSpPr>
        <p:spPr>
          <a:xfrm>
            <a:off x="3291205" y="108585"/>
            <a:ext cx="611568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二</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a:t>
            </a:r>
            <a:r>
              <a:rPr lang="zh-CN" altLang="en-US" sz="3600" b="1">
                <a:solidFill>
                  <a:schemeClr val="bg1"/>
                </a:solidFill>
                <a:latin typeface="Arial" pitchFamily="34" charset="0"/>
                <a:ea typeface="汉仪雅酷黑 55W" panose="020b0504020202020204" charset="-122"/>
                <a:cs typeface="+mn-ea"/>
                <a:sym typeface="Arial" pitchFamily="34" charset="0"/>
              </a:rPr>
              <a:t>基础知识</a:t>
            </a:r>
            <a:endParaRPr lang="zh-CN" altLang="en-US" sz="3600" b="1">
              <a:solidFill>
                <a:schemeClr val="bg1"/>
              </a:solidFill>
              <a:latin typeface="Arial" pitchFamily="34" charset="0"/>
              <a:ea typeface="汉仪雅酷黑 55W" panose="020b0504020202020204" charset="-122"/>
              <a:cs typeface="+mn-ea"/>
              <a:sym typeface="Arial" pitchFamily="34" charset="0"/>
            </a:endParaRPr>
          </a:p>
        </p:txBody>
      </p:sp>
      <p:sp>
        <p:nvSpPr>
          <p:cNvPr id="5" name="TextBox 20"/>
          <p:cNvSpPr txBox="1"/>
          <p:nvPr>
            <p:custDataLst>
              <p:tags r:id="rId6"/>
            </p:custDataLst>
          </p:nvPr>
        </p:nvSpPr>
        <p:spPr>
          <a:xfrm>
            <a:off x="652780" y="2411095"/>
            <a:ext cx="1036701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羽毛球的球拍总长度不超过68厘米，宽不超过23厘米，球拍框为椭圆形，拍弦面长不超过28厘米，宽不超过22厘米。球拍不允许有附加物和突出部，不允许改变球拍的规定式样。球拍重在78~ 120克之间(不包括弦的重量)。拍框当中用球线穿织而成。球拍的一端有握把， 把长39.5~ 40厘米，直径不得超过2.8厘米。</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defTabSz="1219200">
              <a:lnSpc>
                <a:spcPct val="150000"/>
              </a:lnSpc>
              <a:spcBef>
                <a:spcPct val="20000"/>
              </a:spcBef>
              <a:defRPr/>
            </a:pP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pic>
        <p:nvPicPr>
          <p:cNvPr id="105" name="图片 104"/>
          <p:cNvPicPr/>
          <p:nvPr>
            <p:custDataLst>
              <p:tags r:id="rId8"/>
            </p:custDataLst>
          </p:nvPr>
        </p:nvPicPr>
        <p:blipFill>
          <a:blip r:embed="rId7"/>
          <a:stretch>
            <a:fillRect/>
          </a:stretch>
        </p:blipFill>
        <p:spPr>
          <a:xfrm>
            <a:off x="3409315" y="3921125"/>
            <a:ext cx="3761105" cy="2186940"/>
          </a:xfrm>
          <a:prstGeom prst="rect">
            <a:avLst/>
          </a:prstGeom>
          <a:noFill/>
          <a:ln w="9525">
            <a:noFill/>
          </a:ln>
        </p:spPr>
      </p:pic>
    </p:spTree>
  </p:cSld>
  <p:clrMapOvr>
    <a:masterClrMapping/>
  </p:clrMapOvr>
  <p:transition spd="slow">
    <p:cove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Text Placeholder 33"/>
          <p:cNvSpPr txBox="1"/>
          <p:nvPr/>
        </p:nvSpPr>
        <p:spPr>
          <a:xfrm>
            <a:off x="729615" y="1464310"/>
            <a:ext cx="5592445" cy="54292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935">
                <a:solidFill>
                  <a:schemeClr val="tx1">
                    <a:lumMod val="75000"/>
                    <a:lumOff val="25000"/>
                  </a:schemeClr>
                </a:solidFill>
                <a:ea typeface="汉仪雅酷黑 55W" panose="020b0504020202020204" charset="-122"/>
                <a:cs typeface="+mn-ea"/>
                <a:sym typeface="Arial" pitchFamily="34" charset="0"/>
              </a:rPr>
              <a:t>运动着装</a:t>
            </a:r>
            <a:endParaRPr sz="2935">
              <a:solidFill>
                <a:schemeClr val="tx1">
                  <a:lumMod val="75000"/>
                  <a:lumOff val="25000"/>
                </a:schemeClr>
              </a:solidFill>
              <a:ea typeface="汉仪雅酷黑 55W" panose="020b0504020202020204" charset="-122"/>
              <a:cs typeface="+mn-ea"/>
              <a:sym typeface="Arial" pitchFamily="34" charset="0"/>
            </a:endParaRPr>
          </a:p>
        </p:txBody>
      </p:sp>
      <p:sp>
        <p:nvSpPr>
          <p:cNvPr id="80" name="矩形 79"/>
          <p:cNvSpPr/>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grpSp>
        <p:nvGrpSpPr>
          <p:cNvPr id="36" name="组合 35"/>
          <p:cNvGrpSpPr/>
          <p:nvPr/>
        </p:nvGrpSpPr>
        <p:grpSpPr>
          <a:xfrm flipV="1">
            <a:off x="1980565" y="297815"/>
            <a:ext cx="8399780" cy="92710"/>
            <a:chOff x="4615664" y="960506"/>
            <a:chExt cx="9102718" cy="0"/>
          </a:xfrm>
        </p:grpSpPr>
        <p:cxnSp>
          <p:nvCxnSpPr>
            <p:cNvPr id="37" name="77 21"/>
            <p:cNvCxnSpPr/>
            <p:nvPr>
              <p:custDataLst>
                <p:tags r:id="rId3"/>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custDataLst>
                <p:tags r:id="rId4"/>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custDataLst>
              <p:tags r:id="rId5"/>
            </p:custDataLst>
          </p:nvPr>
        </p:nvSpPr>
        <p:spPr>
          <a:xfrm>
            <a:off x="3291205" y="108585"/>
            <a:ext cx="611568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二</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a:t>
            </a:r>
            <a:r>
              <a:rPr lang="zh-CN" altLang="en-US" sz="3600" b="1">
                <a:solidFill>
                  <a:schemeClr val="bg1"/>
                </a:solidFill>
                <a:latin typeface="Arial" pitchFamily="34" charset="0"/>
                <a:ea typeface="汉仪雅酷黑 55W" panose="020b0504020202020204" charset="-122"/>
                <a:cs typeface="+mn-ea"/>
                <a:sym typeface="Arial" pitchFamily="34" charset="0"/>
              </a:rPr>
              <a:t>基础知识</a:t>
            </a:r>
            <a:endParaRPr lang="zh-CN" altLang="en-US" sz="3600" b="1">
              <a:solidFill>
                <a:schemeClr val="bg1"/>
              </a:solidFill>
              <a:latin typeface="Arial" pitchFamily="34" charset="0"/>
              <a:ea typeface="汉仪雅酷黑 55W" panose="020b0504020202020204" charset="-122"/>
              <a:cs typeface="+mn-ea"/>
              <a:sym typeface="Arial" pitchFamily="34" charset="0"/>
            </a:endParaRPr>
          </a:p>
        </p:txBody>
      </p:sp>
      <p:sp>
        <p:nvSpPr>
          <p:cNvPr id="5" name="TextBox 20"/>
          <p:cNvSpPr txBox="1"/>
          <p:nvPr>
            <p:custDataLst>
              <p:tags r:id="rId6"/>
            </p:custDataLst>
          </p:nvPr>
        </p:nvSpPr>
        <p:spPr>
          <a:xfrm>
            <a:off x="652780" y="2411095"/>
            <a:ext cx="1036701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羽毛球的运动服装基本上与网球相似，穿着应以宽松、舒适为主，男子以上身短袖或无袖、下身短裤为主；女子上身以短袖或无袖、下身短裤或短裙为主。</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选购运动鞋则要特别注意，羽球鞋类似网球鞋而安定性更高，宽度够的鞋最为合适，参与运动时，推荐选用侧跳时也不易滑倒的羽球鞋。同时尽量避免穿高筒运动鞋，因为高筒不易侧跳，又容易扭伤脚踝。</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pic>
        <p:nvPicPr>
          <p:cNvPr id="1031" name="图片 7" descr="u=3223841574,1114998990&amp;fm=26&amp;fmt=auto&amp;gp=0.webp"/>
          <p:cNvPicPr/>
          <p:nvPr>
            <p:custDataLst>
              <p:tags r:id="rId8"/>
            </p:custDataLst>
          </p:nvPr>
        </p:nvPicPr>
        <p:blipFill>
          <a:blip r:embed="rId7"/>
          <a:stretch>
            <a:fillRect/>
          </a:stretch>
        </p:blipFill>
        <p:spPr>
          <a:xfrm>
            <a:off x="4943158" y="4228783"/>
            <a:ext cx="2305685" cy="2305685"/>
          </a:xfrm>
          <a:prstGeom prst="rect">
            <a:avLst/>
          </a:prstGeom>
        </p:spPr>
      </p:pic>
    </p:spTree>
  </p:cSld>
  <p:clrMapOvr>
    <a:masterClrMapping/>
  </p:clrMapOvr>
  <p:transition spd="slow">
    <p:cove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1980565" y="297815"/>
            <a:ext cx="8399780" cy="92710"/>
            <a:chOff x="4615664" y="960506"/>
            <a:chExt cx="9102718" cy="0"/>
          </a:xfrm>
        </p:grpSpPr>
        <p:cxnSp>
          <p:nvCxnSpPr>
            <p:cNvPr id="37" name="77 21"/>
            <p:cNvCxnSpPr/>
            <p:nvPr>
              <p:custDataLst>
                <p:tags r:id="rId3"/>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7722"/>
            <p:cNvCxnSpPr/>
            <p:nvPr>
              <p:custDataLst>
                <p:tags r:id="rId4"/>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custDataLst>
              <p:tags r:id="rId5"/>
            </p:custDataLst>
          </p:nvPr>
        </p:nvSpPr>
        <p:spPr>
          <a:xfrm>
            <a:off x="3291205" y="108585"/>
            <a:ext cx="611568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二</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lang="zh-CN" altLang="en-US" sz="3600" b="1">
                <a:solidFill>
                  <a:schemeClr val="bg1"/>
                </a:solidFill>
                <a:latin typeface="Arial" pitchFamily="34" charset="0"/>
                <a:ea typeface="汉仪雅酷黑 55W" panose="020b0504020202020204" charset="-122"/>
                <a:cs typeface="+mn-ea"/>
                <a:sym typeface="Arial" pitchFamily="34" charset="0"/>
              </a:rPr>
              <a:t>羽毛球</a:t>
            </a:r>
            <a:r>
              <a:rPr lang="en-US" altLang="zh-CN" sz="3600" b="1">
                <a:solidFill>
                  <a:schemeClr val="bg1"/>
                </a:solidFill>
                <a:latin typeface="Arial" pitchFamily="34" charset="0"/>
                <a:ea typeface="汉仪雅酷黑 55W" panose="020b0504020202020204" charset="-122"/>
                <a:cs typeface="+mn-ea"/>
                <a:sym typeface="Arial" pitchFamily="34" charset="0"/>
              </a:rPr>
              <a:t>运动</a:t>
            </a:r>
            <a:r>
              <a:rPr lang="zh-CN" altLang="en-US" sz="3600" b="1">
                <a:solidFill>
                  <a:schemeClr val="bg1"/>
                </a:solidFill>
                <a:latin typeface="Arial" pitchFamily="34" charset="0"/>
                <a:ea typeface="汉仪雅酷黑 55W" panose="020b0504020202020204" charset="-122"/>
                <a:cs typeface="+mn-ea"/>
                <a:sym typeface="Arial" pitchFamily="34" charset="0"/>
              </a:rPr>
              <a:t>基础知识</a:t>
            </a:r>
            <a:endParaRPr lang="zh-CN" altLang="en-US" sz="3600" b="1">
              <a:solidFill>
                <a:schemeClr val="bg1"/>
              </a:solidFill>
              <a:latin typeface="Arial" pitchFamily="34" charset="0"/>
              <a:ea typeface="汉仪雅酷黑 55W" panose="020b0504020202020204" charset="-122"/>
              <a:cs typeface="+mn-ea"/>
              <a:sym typeface="Arial" pitchFamily="34" charset="0"/>
            </a:endParaRPr>
          </a:p>
        </p:txBody>
      </p:sp>
      <p:sp>
        <p:nvSpPr>
          <p:cNvPr id="6" name="Text Placeholder 33"/>
          <p:cNvSpPr txBox="1"/>
          <p:nvPr>
            <p:custDataLst>
              <p:tags r:id="rId6"/>
            </p:custDataLst>
          </p:nvPr>
        </p:nvSpPr>
        <p:spPr>
          <a:xfrm>
            <a:off x="597973" y="1500818"/>
            <a:ext cx="4840347" cy="58356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3200">
                <a:latin typeface="Arial" pitchFamily="34" charset="0"/>
                <a:ea typeface="汉仪雅酷黑 55W" panose="020b0504020202020204" charset="-122"/>
                <a:cs typeface="+mn-ea"/>
                <a:sym typeface="Arial" pitchFamily="34" charset="0"/>
              </a:rPr>
              <a:t>竞赛项目</a:t>
            </a:r>
            <a:endParaRPr lang="zh-CN" altLang="en-US" sz="3200">
              <a:latin typeface="Arial" pitchFamily="34" charset="0"/>
              <a:ea typeface="汉仪雅酷黑 55W" panose="020b0504020202020204" charset="-122"/>
              <a:cs typeface="+mn-ea"/>
              <a:sym typeface="Arial" pitchFamily="34" charset="0"/>
            </a:endParaRPr>
          </a:p>
        </p:txBody>
      </p:sp>
      <p:sp>
        <p:nvSpPr>
          <p:cNvPr id="24" name="TextBox 20"/>
          <p:cNvSpPr txBox="1"/>
          <p:nvPr>
            <p:custDataLst>
              <p:tags r:id="rId7"/>
            </p:custDataLst>
          </p:nvPr>
        </p:nvSpPr>
        <p:spPr>
          <a:xfrm>
            <a:off x="330200" y="2339975"/>
            <a:ext cx="3271520" cy="31013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羽毛球竞赛项目可分为单项赛和团体赛两大类，在一次比赛中还可以以年龄分项目组，以专业和业余分项目组。</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sp>
        <p:nvSpPr>
          <p:cNvPr id="8" name="TextBox 20"/>
          <p:cNvSpPr txBox="1"/>
          <p:nvPr>
            <p:custDataLst>
              <p:tags r:id="rId8"/>
            </p:custDataLst>
          </p:nvPr>
        </p:nvSpPr>
        <p:spPr>
          <a:xfrm>
            <a:off x="5438140" y="2222500"/>
            <a:ext cx="5661025" cy="15398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单项赛项目</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包括：男子单打、女子单打、男子双打、女子双打和混合双打五个项目</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sp>
        <p:nvSpPr>
          <p:cNvPr id="9" name="TextBox 20"/>
          <p:cNvSpPr txBox="1"/>
          <p:nvPr>
            <p:custDataLst>
              <p:tags r:id="rId9"/>
            </p:custDataLst>
          </p:nvPr>
        </p:nvSpPr>
        <p:spPr>
          <a:xfrm>
            <a:off x="5438140" y="3762375"/>
            <a:ext cx="5661025" cy="15398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团体赛项目</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包括：男子团体、女子团体、男女混合团体3个项目。一场羽毛球团体赛由数场比赛组成</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spTree>
  </p:cSld>
  <p:clrMapOvr>
    <a:masterClrMapping/>
  </p:clrMapOvr>
  <p:transition spd="slow">
    <p:cove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Oval 16"/>
          <p:cNvSpPr>
            <a:spLocks noChangeAspect="1"/>
          </p:cNvSpPr>
          <p:nvPr/>
        </p:nvSpPr>
        <p:spPr>
          <a:xfrm>
            <a:off x="6884732" y="3724723"/>
            <a:ext cx="324259" cy="324259"/>
          </a:xfrm>
          <a:prstGeom prst="ellips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sz="2800">
              <a:solidFill>
                <a:schemeClr val="bg1"/>
              </a:solidFill>
              <a:latin typeface="Arial" pitchFamily="34" charset="0"/>
              <a:ea typeface="汉仪雅酷黑 55W" panose="020b0504020202020204" charset="-122"/>
              <a:cs typeface="+mn-ea"/>
              <a:sym typeface="Arial" pitchFamily="34" charset="0"/>
            </a:endParaRPr>
          </a:p>
        </p:txBody>
      </p:sp>
      <p:sp>
        <p:nvSpPr>
          <p:cNvPr id="18" name="Oval 17"/>
          <p:cNvSpPr>
            <a:spLocks noChangeAspect="1"/>
          </p:cNvSpPr>
          <p:nvPr/>
        </p:nvSpPr>
        <p:spPr>
          <a:xfrm>
            <a:off x="1814129" y="3384588"/>
            <a:ext cx="972778" cy="972778"/>
          </a:xfrm>
          <a:prstGeom prst="ellipse">
            <a:avLst/>
          </a:prstGeom>
          <a:solidFill>
            <a:srgbClr val="A3DAD4">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bg1"/>
                </a:solidFill>
                <a:latin typeface="Arial" pitchFamily="34" charset="0"/>
                <a:ea typeface="汉仪雅酷黑 55W" panose="020b0504020202020204" charset="-122"/>
                <a:cs typeface="+mn-ea"/>
                <a:sym typeface="Arial" pitchFamily="34" charset="0"/>
              </a:rPr>
              <a:t>整体</a:t>
            </a:r>
            <a:endParaRPr lang="zh-CN" altLang="en-US">
              <a:solidFill>
                <a:schemeClr val="bg1"/>
              </a:solidFill>
              <a:latin typeface="Arial" pitchFamily="34" charset="0"/>
              <a:ea typeface="汉仪雅酷黑 55W" panose="020b0504020202020204" charset="-122"/>
              <a:cs typeface="+mn-ea"/>
              <a:sym typeface="Arial" pitchFamily="34" charset="0"/>
            </a:endParaRPr>
          </a:p>
        </p:txBody>
      </p:sp>
      <p:sp>
        <p:nvSpPr>
          <p:cNvPr id="19" name="Oval 18"/>
          <p:cNvSpPr>
            <a:spLocks noChangeAspect="1"/>
          </p:cNvSpPr>
          <p:nvPr/>
        </p:nvSpPr>
        <p:spPr>
          <a:xfrm>
            <a:off x="5702702" y="3508618"/>
            <a:ext cx="756607" cy="756607"/>
          </a:xfrm>
          <a:prstGeom prst="ellips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bg1"/>
                </a:solidFill>
                <a:latin typeface="Arial" pitchFamily="34" charset="0"/>
                <a:ea typeface="汉仪雅酷黑 55W" panose="020b0504020202020204" charset="-122"/>
                <a:cs typeface="+mn-ea"/>
                <a:sym typeface="Arial" pitchFamily="34" charset="0"/>
              </a:rPr>
              <a:t>击球</a:t>
            </a:r>
            <a:endParaRPr lang="zh-CN" altLang="en-US">
              <a:solidFill>
                <a:schemeClr val="bg1"/>
              </a:solidFill>
              <a:latin typeface="Arial" pitchFamily="34" charset="0"/>
              <a:ea typeface="汉仪雅酷黑 55W" panose="020b0504020202020204" charset="-122"/>
              <a:cs typeface="+mn-ea"/>
              <a:sym typeface="Arial" pitchFamily="34" charset="0"/>
            </a:endParaRPr>
          </a:p>
        </p:txBody>
      </p:sp>
      <p:sp>
        <p:nvSpPr>
          <p:cNvPr id="20" name="Oval 19"/>
          <p:cNvSpPr>
            <a:spLocks noChangeAspect="1"/>
          </p:cNvSpPr>
          <p:nvPr/>
        </p:nvSpPr>
        <p:spPr>
          <a:xfrm>
            <a:off x="595630" y="3039745"/>
            <a:ext cx="1387475" cy="1387475"/>
          </a:xfrm>
          <a:prstGeom prst="ellipse">
            <a:avLst/>
          </a:prstGeom>
          <a:solidFill>
            <a:srgbClr val="A3DAD4">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a:solidFill>
                  <a:schemeClr val="bg1"/>
                </a:solidFill>
                <a:latin typeface="Arial" pitchFamily="34" charset="0"/>
                <a:ea typeface="汉仪雅酷黑 55W" panose="020b0504020202020204" charset="-122"/>
                <a:cs typeface="+mn-ea"/>
                <a:sym typeface="Arial" pitchFamily="34" charset="0"/>
              </a:rPr>
              <a:t>准备活动</a:t>
            </a:r>
            <a:endParaRPr lang="zh-CN" altLang="en-US" sz="2400">
              <a:solidFill>
                <a:schemeClr val="bg1"/>
              </a:solidFill>
              <a:latin typeface="Arial" pitchFamily="34" charset="0"/>
              <a:ea typeface="汉仪雅酷黑 55W" panose="020b0504020202020204" charset="-122"/>
              <a:cs typeface="+mn-ea"/>
              <a:sym typeface="Arial" pitchFamily="34" charset="0"/>
            </a:endParaRPr>
          </a:p>
        </p:txBody>
      </p:sp>
      <p:sp>
        <p:nvSpPr>
          <p:cNvPr id="21" name="Oval 20"/>
          <p:cNvSpPr>
            <a:spLocks noChangeAspect="1"/>
          </p:cNvSpPr>
          <p:nvPr/>
        </p:nvSpPr>
        <p:spPr>
          <a:xfrm>
            <a:off x="3110035" y="3228514"/>
            <a:ext cx="1297039" cy="1297039"/>
          </a:xfrm>
          <a:prstGeom prst="ellipse">
            <a:avLst/>
          </a:prstGeom>
          <a:solidFill>
            <a:srgbClr val="EF6D64">
              <a:alpha val="8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a:solidFill>
                  <a:schemeClr val="bg1"/>
                </a:solidFill>
                <a:latin typeface="Arial" pitchFamily="34" charset="0"/>
                <a:ea typeface="汉仪雅酷黑 55W" panose="020b0504020202020204" charset="-122"/>
                <a:cs typeface="+mn-ea"/>
                <a:sym typeface="Arial" pitchFamily="34" charset="0"/>
              </a:rPr>
              <a:t>握拍</a:t>
            </a:r>
            <a:endParaRPr lang="zh-CN" altLang="en-US" sz="2400">
              <a:solidFill>
                <a:schemeClr val="bg1"/>
              </a:solidFill>
              <a:latin typeface="Arial" pitchFamily="34" charset="0"/>
              <a:ea typeface="汉仪雅酷黑 55W" panose="020b0504020202020204" charset="-122"/>
              <a:cs typeface="+mn-ea"/>
              <a:sym typeface="Arial" pitchFamily="34" charset="0"/>
            </a:endParaRPr>
          </a:p>
        </p:txBody>
      </p:sp>
      <p:sp>
        <p:nvSpPr>
          <p:cNvPr id="22" name="Oval 21"/>
          <p:cNvSpPr>
            <a:spLocks noChangeAspect="1"/>
          </p:cNvSpPr>
          <p:nvPr/>
        </p:nvSpPr>
        <p:spPr>
          <a:xfrm>
            <a:off x="5052570" y="3492378"/>
            <a:ext cx="756607" cy="756607"/>
          </a:xfrm>
          <a:prstGeom prst="ellipse">
            <a:avLst/>
          </a:prstGeom>
          <a:solidFill>
            <a:srgbClr val="EF6D64">
              <a:alpha val="8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600">
                <a:solidFill>
                  <a:schemeClr val="bg1"/>
                </a:solidFill>
                <a:latin typeface="Arial" pitchFamily="34" charset="0"/>
                <a:ea typeface="汉仪雅酷黑 55W" panose="020b0504020202020204" charset="-122"/>
                <a:cs typeface="+mn-ea"/>
                <a:sym typeface="Arial" pitchFamily="34" charset="0"/>
              </a:rPr>
              <a:t>反手</a:t>
            </a:r>
            <a:endParaRPr lang="zh-CN" altLang="en-US" sz="1600">
              <a:solidFill>
                <a:schemeClr val="bg1"/>
              </a:solidFill>
              <a:latin typeface="Arial" pitchFamily="34" charset="0"/>
              <a:ea typeface="汉仪雅酷黑 55W" panose="020b0504020202020204" charset="-122"/>
              <a:cs typeface="+mn-ea"/>
              <a:sym typeface="Arial" pitchFamily="34" charset="0"/>
            </a:endParaRPr>
          </a:p>
        </p:txBody>
      </p:sp>
      <p:sp>
        <p:nvSpPr>
          <p:cNvPr id="23" name="Oval 22"/>
          <p:cNvSpPr>
            <a:spLocks noChangeAspect="1"/>
          </p:cNvSpPr>
          <p:nvPr/>
        </p:nvSpPr>
        <p:spPr>
          <a:xfrm>
            <a:off x="4184648" y="3346419"/>
            <a:ext cx="1080866" cy="1080866"/>
          </a:xfrm>
          <a:prstGeom prst="ellipse">
            <a:avLst/>
          </a:prstGeom>
          <a:solidFill>
            <a:srgbClr val="EF6D64">
              <a:alpha val="8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bg1"/>
                </a:solidFill>
                <a:latin typeface="Arial" pitchFamily="34" charset="0"/>
                <a:ea typeface="汉仪雅酷黑 55W" panose="020b0504020202020204" charset="-122"/>
                <a:cs typeface="+mn-ea"/>
                <a:sym typeface="Arial" pitchFamily="34" charset="0"/>
              </a:rPr>
              <a:t>正手</a:t>
            </a:r>
            <a:endParaRPr lang="zh-CN" altLang="en-US">
              <a:solidFill>
                <a:schemeClr val="bg1"/>
              </a:solidFill>
              <a:latin typeface="Arial" pitchFamily="34" charset="0"/>
              <a:ea typeface="汉仪雅酷黑 55W" panose="020b0504020202020204" charset="-122"/>
              <a:cs typeface="+mn-ea"/>
              <a:sym typeface="Arial" pitchFamily="34" charset="0"/>
            </a:endParaRPr>
          </a:p>
        </p:txBody>
      </p:sp>
      <p:sp>
        <p:nvSpPr>
          <p:cNvPr id="24" name="Oval 23"/>
          <p:cNvSpPr>
            <a:spLocks noChangeAspect="1"/>
          </p:cNvSpPr>
          <p:nvPr/>
        </p:nvSpPr>
        <p:spPr>
          <a:xfrm>
            <a:off x="6331488" y="3546420"/>
            <a:ext cx="648519" cy="648519"/>
          </a:xfrm>
          <a:prstGeom prst="ellips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bg1"/>
                </a:solidFill>
                <a:latin typeface="Arial" pitchFamily="34" charset="0"/>
                <a:ea typeface="汉仪雅酷黑 55W" panose="020b0504020202020204" charset="-122"/>
                <a:cs typeface="+mn-ea"/>
                <a:sym typeface="Arial" pitchFamily="34" charset="0"/>
              </a:rPr>
              <a:t>基本技术</a:t>
            </a:r>
            <a:endParaRPr lang="zh-CN" altLang="en-US">
              <a:solidFill>
                <a:schemeClr val="bg1"/>
              </a:solidFill>
              <a:latin typeface="Arial" pitchFamily="34" charset="0"/>
              <a:ea typeface="汉仪雅酷黑 55W" panose="020b0504020202020204" charset="-122"/>
              <a:cs typeface="+mn-ea"/>
              <a:sym typeface="Arial" pitchFamily="34" charset="0"/>
            </a:endParaRPr>
          </a:p>
        </p:txBody>
      </p:sp>
      <p:sp>
        <p:nvSpPr>
          <p:cNvPr id="25" name="Oval 24"/>
          <p:cNvSpPr>
            <a:spLocks noChangeAspect="1"/>
          </p:cNvSpPr>
          <p:nvPr/>
        </p:nvSpPr>
        <p:spPr>
          <a:xfrm>
            <a:off x="7126440" y="3120426"/>
            <a:ext cx="1513212" cy="1513212"/>
          </a:xfrm>
          <a:prstGeom prst="ellipse">
            <a:avLst/>
          </a:prstGeom>
          <a:solidFill>
            <a:srgbClr val="EF6D64">
              <a:alpha val="8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3600">
                <a:solidFill>
                  <a:schemeClr val="bg1"/>
                </a:solidFill>
                <a:latin typeface="Arial" pitchFamily="34" charset="0"/>
                <a:ea typeface="汉仪雅酷黑 55W" panose="020b0504020202020204" charset="-122"/>
                <a:cs typeface="+mn-ea"/>
                <a:sym typeface="Arial" pitchFamily="34" charset="0"/>
              </a:rPr>
              <a:t>步法</a:t>
            </a:r>
            <a:endParaRPr lang="zh-CN" altLang="en-US" sz="3600">
              <a:solidFill>
                <a:schemeClr val="bg1"/>
              </a:solidFill>
              <a:latin typeface="Arial" pitchFamily="34" charset="0"/>
              <a:ea typeface="汉仪雅酷黑 55W" panose="020b0504020202020204" charset="-122"/>
              <a:cs typeface="+mn-ea"/>
              <a:sym typeface="Arial" pitchFamily="34" charset="0"/>
            </a:endParaRPr>
          </a:p>
        </p:txBody>
      </p:sp>
      <p:sp>
        <p:nvSpPr>
          <p:cNvPr id="26" name="Oval 25"/>
          <p:cNvSpPr>
            <a:spLocks noChangeAspect="1"/>
          </p:cNvSpPr>
          <p:nvPr/>
        </p:nvSpPr>
        <p:spPr>
          <a:xfrm>
            <a:off x="8466213" y="3384289"/>
            <a:ext cx="972778" cy="972778"/>
          </a:xfrm>
          <a:prstGeom prst="ellipse">
            <a:avLst/>
          </a:prstGeom>
          <a:solidFill>
            <a:srgbClr val="EF6D64">
              <a:alpha val="8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bg1"/>
                </a:solidFill>
                <a:latin typeface="Arial" pitchFamily="34" charset="0"/>
                <a:ea typeface="汉仪雅酷黑 55W" panose="020b0504020202020204" charset="-122"/>
                <a:cs typeface="+mn-ea"/>
                <a:sym typeface="Arial" pitchFamily="34" charset="0"/>
              </a:rPr>
              <a:t>前后场</a:t>
            </a:r>
            <a:endParaRPr lang="zh-CN" altLang="en-US">
              <a:solidFill>
                <a:schemeClr val="bg1"/>
              </a:solidFill>
              <a:latin typeface="Arial" pitchFamily="34" charset="0"/>
              <a:ea typeface="汉仪雅酷黑 55W" panose="020b0504020202020204" charset="-122"/>
              <a:cs typeface="+mn-ea"/>
              <a:sym typeface="Arial" pitchFamily="34" charset="0"/>
            </a:endParaRPr>
          </a:p>
        </p:txBody>
      </p:sp>
      <p:sp>
        <p:nvSpPr>
          <p:cNvPr id="27" name="Oval 26"/>
          <p:cNvSpPr>
            <a:spLocks noChangeAspect="1"/>
          </p:cNvSpPr>
          <p:nvPr/>
        </p:nvSpPr>
        <p:spPr>
          <a:xfrm>
            <a:off x="10284676" y="3566627"/>
            <a:ext cx="648519" cy="648519"/>
          </a:xfrm>
          <a:prstGeom prst="ellips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solidFill>
                <a:schemeClr val="bg1"/>
              </a:solidFill>
              <a:latin typeface="Arial" pitchFamily="34" charset="0"/>
              <a:ea typeface="汉仪雅酷黑 55W" panose="020b0504020202020204" charset="-122"/>
              <a:cs typeface="+mn-ea"/>
              <a:sym typeface="Arial" pitchFamily="34" charset="0"/>
            </a:endParaRPr>
          </a:p>
        </p:txBody>
      </p:sp>
      <p:sp>
        <p:nvSpPr>
          <p:cNvPr id="28" name="Oval 27"/>
          <p:cNvSpPr>
            <a:spLocks noChangeAspect="1"/>
          </p:cNvSpPr>
          <p:nvPr/>
        </p:nvSpPr>
        <p:spPr>
          <a:xfrm>
            <a:off x="9324410" y="3346568"/>
            <a:ext cx="1080866" cy="1080866"/>
          </a:xfrm>
          <a:prstGeom prst="ellips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3200">
                <a:solidFill>
                  <a:schemeClr val="bg1"/>
                </a:solidFill>
                <a:latin typeface="Arial" pitchFamily="34" charset="0"/>
                <a:ea typeface="汉仪雅酷黑 55W" panose="020b0504020202020204" charset="-122"/>
                <a:cs typeface="+mn-ea"/>
                <a:sym typeface="Arial" pitchFamily="34" charset="0"/>
              </a:rPr>
              <a:t>练习</a:t>
            </a:r>
            <a:endParaRPr lang="zh-CN" altLang="en-US" sz="3200">
              <a:solidFill>
                <a:schemeClr val="bg1"/>
              </a:solidFill>
              <a:latin typeface="Arial" pitchFamily="34" charset="0"/>
              <a:ea typeface="汉仪雅酷黑 55W" panose="020b0504020202020204" charset="-122"/>
              <a:cs typeface="+mn-ea"/>
              <a:sym typeface="Arial" pitchFamily="34" charset="0"/>
            </a:endParaRPr>
          </a:p>
        </p:txBody>
      </p:sp>
      <p:sp>
        <p:nvSpPr>
          <p:cNvPr id="29" name="Oval 28"/>
          <p:cNvSpPr>
            <a:spLocks noChangeAspect="1"/>
          </p:cNvSpPr>
          <p:nvPr/>
        </p:nvSpPr>
        <p:spPr>
          <a:xfrm>
            <a:off x="10821733" y="3653821"/>
            <a:ext cx="467937" cy="467937"/>
          </a:xfrm>
          <a:prstGeom prst="ellipse">
            <a:avLst/>
          </a:prstGeom>
          <a:solidFill>
            <a:srgbClr val="A3DAD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sz="4400">
              <a:solidFill>
                <a:schemeClr val="bg1"/>
              </a:solidFill>
              <a:latin typeface="Arial" pitchFamily="34" charset="0"/>
              <a:ea typeface="汉仪雅酷黑 55W" panose="020b0504020202020204" charset="-122"/>
              <a:cs typeface="+mn-ea"/>
              <a:sym typeface="Arial" pitchFamily="34" charset="0"/>
            </a:endParaRPr>
          </a:p>
        </p:txBody>
      </p:sp>
      <p:sp>
        <p:nvSpPr>
          <p:cNvPr id="30" name="Oval 29"/>
          <p:cNvSpPr>
            <a:spLocks noChangeAspect="1"/>
          </p:cNvSpPr>
          <p:nvPr/>
        </p:nvSpPr>
        <p:spPr>
          <a:xfrm>
            <a:off x="2659274" y="3552774"/>
            <a:ext cx="648519" cy="648519"/>
          </a:xfrm>
          <a:prstGeom prst="ellipse">
            <a:avLst/>
          </a:prstGeom>
          <a:solidFill>
            <a:srgbClr val="A3DAD4">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bg1"/>
                </a:solidFill>
                <a:latin typeface="Arial" pitchFamily="34" charset="0"/>
                <a:ea typeface="汉仪雅酷黑 55W" panose="020b0504020202020204" charset="-122"/>
                <a:cs typeface="+mn-ea"/>
                <a:sym typeface="Arial" pitchFamily="34" charset="0"/>
              </a:rPr>
              <a:t>专项</a:t>
            </a:r>
            <a:endParaRPr lang="zh-CN" altLang="en-US">
              <a:solidFill>
                <a:schemeClr val="bg1"/>
              </a:solidFill>
              <a:latin typeface="Arial" pitchFamily="34" charset="0"/>
              <a:ea typeface="汉仪雅酷黑 55W" panose="020b0504020202020204" charset="-122"/>
              <a:cs typeface="+mn-ea"/>
              <a:sym typeface="Arial" pitchFamily="34" charset="0"/>
            </a:endParaRPr>
          </a:p>
        </p:txBody>
      </p:sp>
      <p:sp>
        <p:nvSpPr>
          <p:cNvPr id="2" name="Text Placeholder 33"/>
          <p:cNvSpPr txBox="1"/>
          <p:nvPr>
            <p:custDataLst>
              <p:tags r:id="rId3"/>
            </p:custDataLst>
          </p:nvPr>
        </p:nvSpPr>
        <p:spPr>
          <a:xfrm>
            <a:off x="261216" y="970907"/>
            <a:ext cx="5441597" cy="58356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AU" sz="3200">
                <a:solidFill>
                  <a:schemeClr val="tx1">
                    <a:lumMod val="75000"/>
                    <a:lumOff val="25000"/>
                  </a:schemeClr>
                </a:solidFill>
                <a:ea typeface="汉仪雅酷黑 55W" panose="020b0504020202020204" charset="-122"/>
                <a:cs typeface="+mn-ea"/>
                <a:sym typeface="Arial" pitchFamily="34" charset="0"/>
              </a:rPr>
              <a:t>准备活动</a:t>
            </a:r>
            <a:endParaRPr lang="zh-CN" altLang="en-AU" sz="3200">
              <a:solidFill>
                <a:schemeClr val="tx1">
                  <a:lumMod val="75000"/>
                  <a:lumOff val="25000"/>
                </a:schemeClr>
              </a:solidFill>
              <a:ea typeface="汉仪雅酷黑 55W" panose="020b0504020202020204" charset="-122"/>
              <a:cs typeface="+mn-ea"/>
              <a:sym typeface="Arial" pitchFamily="34" charset="0"/>
            </a:endParaRPr>
          </a:p>
        </p:txBody>
      </p:sp>
      <p:sp>
        <p:nvSpPr>
          <p:cNvPr id="100" name="文本框 99"/>
          <p:cNvSpPr txBox="1"/>
          <p:nvPr>
            <p:custDataLst>
              <p:tags r:id="rId4"/>
            </p:custDataLst>
          </p:nvPr>
        </p:nvSpPr>
        <p:spPr>
          <a:xfrm>
            <a:off x="682625" y="1560830"/>
            <a:ext cx="10722610" cy="876300"/>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buClrTx/>
              <a:buSzTx/>
              <a:buFontTx/>
              <a:defRPr/>
            </a:pPr>
            <a:r>
              <a:rPr lang="en-US" altLang="zh-CN" sz="1400" b="0">
                <a:solidFill>
                  <a:schemeClr val="bg1">
                    <a:lumMod val="50000"/>
                  </a:schemeClr>
                </a:solidFill>
                <a:latin typeface="Arial" pitchFamily="34" charset="0"/>
                <a:ea typeface="汉仪雅酷黑 55W" panose="020b0504020202020204" charset="-122"/>
                <a:cs typeface="+mn-ea"/>
              </a:rPr>
              <a:t>一般来说，羽毛球热身的准备活动可分为整体热身和专项热身和专业热身三大项。</a:t>
            </a:r>
            <a:endParaRPr lang="en-US" altLang="zh-CN" sz="1400" b="0">
              <a:solidFill>
                <a:schemeClr val="bg1">
                  <a:lumMod val="50000"/>
                </a:schemeClr>
              </a:solidFill>
              <a:latin typeface="Arial" pitchFamily="34" charset="0"/>
              <a:ea typeface="汉仪雅酷黑 55W" panose="020b0504020202020204" charset="-122"/>
              <a:cs typeface="+mn-ea"/>
            </a:endParaRPr>
          </a:p>
          <a:p>
            <a:pPr defTabSz="1219200">
              <a:lnSpc>
                <a:spcPct val="150000"/>
              </a:lnSpc>
              <a:spcBef>
                <a:spcPct val="20000"/>
              </a:spcBef>
              <a:buClrTx/>
              <a:buSzTx/>
              <a:buFontTx/>
              <a:defRPr/>
            </a:pPr>
            <a:r>
              <a:rPr lang="en-US" altLang="zh-CN" sz="1400" b="0">
                <a:solidFill>
                  <a:schemeClr val="bg1">
                    <a:lumMod val="50000"/>
                  </a:schemeClr>
                </a:solidFill>
                <a:latin typeface="Arial" pitchFamily="34" charset="0"/>
                <a:ea typeface="汉仪雅酷黑 55W" panose="020b0504020202020204" charset="-122"/>
                <a:cs typeface="+mn-ea"/>
              </a:rPr>
              <a:t>整体热身准备活动就是全身的预热运动，主要是指一些整体性的全身运动，如慢跑，踢腿，弯腰及动态拉伸等。</a:t>
            </a:r>
            <a:endParaRPr lang="en-US" altLang="zh-CN" sz="1400" b="0">
              <a:solidFill>
                <a:schemeClr val="bg1">
                  <a:lumMod val="50000"/>
                </a:schemeClr>
              </a:solidFill>
              <a:latin typeface="Arial" pitchFamily="34" charset="0"/>
              <a:ea typeface="汉仪雅酷黑 55W" panose="020b0504020202020204" charset="-122"/>
              <a:cs typeface="+mn-ea"/>
            </a:endParaRPr>
          </a:p>
          <a:p>
            <a:pPr defTabSz="1219200">
              <a:lnSpc>
                <a:spcPct val="150000"/>
              </a:lnSpc>
              <a:spcBef>
                <a:spcPct val="20000"/>
              </a:spcBef>
              <a:buClrTx/>
              <a:buSzTx/>
              <a:buFontTx/>
              <a:defRPr/>
            </a:pPr>
            <a:r>
              <a:rPr lang="en-US" altLang="zh-CN" sz="1400" b="0">
                <a:solidFill>
                  <a:schemeClr val="bg1">
                    <a:lumMod val="50000"/>
                  </a:schemeClr>
                </a:solidFill>
                <a:latin typeface="Arial" pitchFamily="34" charset="0"/>
                <a:ea typeface="汉仪雅酷黑 55W" panose="020b0504020202020204" charset="-122"/>
                <a:cs typeface="+mn-ea"/>
              </a:rPr>
              <a:t>专项性热身活动包括头部，肩部，扩胸，体侧，体转，髋部和踢腿运动等。通过对身体相应部位的专门性活动，使各个部位的关节，肌肉从睡眠状态进入到清醒状态，从而提高运动的适应性（如：活动全身关节及肌肉的拉伸）。</a:t>
            </a:r>
            <a:endParaRPr lang="en-US" altLang="zh-CN" sz="1400" b="0">
              <a:solidFill>
                <a:schemeClr val="bg1">
                  <a:lumMod val="50000"/>
                </a:schemeClr>
              </a:solidFill>
              <a:latin typeface="Arial" pitchFamily="34" charset="0"/>
              <a:ea typeface="汉仪雅酷黑 55W" panose="020b0504020202020204" charset="-122"/>
              <a:cs typeface="+mn-ea"/>
            </a:endParaRPr>
          </a:p>
        </p:txBody>
      </p:sp>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5"/>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6"/>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7"/>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Tree>
  </p:cSld>
  <p:clrMapOvr>
    <a:masterClrMapping/>
  </p:clrMapOvr>
  <p:transition spd="slow">
    <p:cove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3" name="Arc 682"/>
          <p:cNvSpPr/>
          <p:nvPr/>
        </p:nvSpPr>
        <p:spPr bwMode="auto">
          <a:xfrm rot="18746404">
            <a:off x="2758754" y="2041519"/>
            <a:ext cx="774767" cy="766279"/>
          </a:xfrm>
          <a:custGeom>
            <a:gdLst>
              <a:gd name="T0" fmla="*/ 2147483647 w 21600"/>
              <a:gd name="T1" fmla="*/ 0 h 21356"/>
              <a:gd name="T2" fmla="*/ 2147483647 w 21600"/>
              <a:gd name="T3" fmla="*/ 2147483647 h 21356"/>
              <a:gd name="T4" fmla="*/ 0 w 21600"/>
              <a:gd name="T5" fmla="*/ 2147483647 h 21356"/>
              <a:gd name="T6" fmla="*/ 0 60000 65536"/>
              <a:gd name="T7" fmla="*/ 0 60000 65536"/>
              <a:gd name="T8" fmla="*/ 0 60000 65536"/>
              <a:gd name="T9" fmla="*/ 0 w 21600"/>
              <a:gd name="T10" fmla="*/ 0 h 21356"/>
              <a:gd name="T11" fmla="*/ 21600 w 21600"/>
              <a:gd name="T12" fmla="*/ 21356 h 21356"/>
            </a:gdLst>
            <a:cxnLst>
              <a:cxn ang="T6">
                <a:pos x="T0" y="T1"/>
              </a:cxn>
              <a:cxn ang="T7">
                <a:pos x="T2" y="T3"/>
              </a:cxn>
              <a:cxn ang="T8">
                <a:pos x="T4" y="T5"/>
              </a:cxn>
            </a:cxnLst>
            <a:rect l="T9" t="T10" r="T11" b="T12"/>
            <a:pathLst>
              <a:path w="21600" h="21356" fill="none" extrusionOk="0">
                <a:moveTo>
                  <a:pt x="3237" y="-1"/>
                </a:moveTo>
                <a:cubicBezTo>
                  <a:pt x="13795" y="1600"/>
                  <a:pt x="21600" y="10676"/>
                  <a:pt x="21600" y="21356"/>
                </a:cubicBezTo>
              </a:path>
              <a:path w="21600" h="21356" stroke="0" extrusionOk="0">
                <a:moveTo>
                  <a:pt x="3237" y="-1"/>
                </a:moveTo>
                <a:cubicBezTo>
                  <a:pt x="13795" y="1600"/>
                  <a:pt x="21600" y="10676"/>
                  <a:pt x="21600" y="21356"/>
                </a:cubicBezTo>
                <a:lnTo>
                  <a:pt x="0" y="21356"/>
                </a:lnTo>
                <a:lnTo>
                  <a:pt x="3237" y="-1"/>
                </a:lnTo>
                <a:close/>
              </a:path>
            </a:pathLst>
          </a:custGeom>
          <a:noFill/>
          <a:ln w="38100">
            <a:solidFill>
              <a:schemeClr val="bg1">
                <a:lumMod val="50000"/>
              </a:schemeClr>
            </a:solidFill>
            <a:prstDash val="sysDot"/>
            <a:round/>
            <a:tailEnd type="triangle" w="med" len="med"/>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latinLnBrk="1">
              <a:spcBef>
                <a:spcPct val="0"/>
              </a:spcBef>
              <a:spcAft>
                <a:spcPct val="0"/>
              </a:spcAft>
              <a:defRPr/>
            </a:pPr>
            <a:endParaRPr kumimoji="1" lang="zh-CN" altLang="en-US" kern="0">
              <a:solidFill>
                <a:srgbClr val="000000"/>
              </a:solidFill>
              <a:latin typeface="Arial" pitchFamily="34" charset="0"/>
              <a:ea typeface="汉仪雅酷黑 55W" panose="020b0504020202020204" charset="-122"/>
              <a:cs typeface="+mn-ea"/>
              <a:sym typeface="Arial" pitchFamily="34" charset="0"/>
            </a:endParaRPr>
          </a:p>
        </p:txBody>
      </p:sp>
      <p:sp>
        <p:nvSpPr>
          <p:cNvPr id="174" name="Freeform 673"/>
          <p:cNvSpPr>
            <a:spLocks noEditPoints="1"/>
          </p:cNvSpPr>
          <p:nvPr/>
        </p:nvSpPr>
        <p:spPr bwMode="auto">
          <a:xfrm rot="21275255">
            <a:off x="3255260" y="2392528"/>
            <a:ext cx="2007845" cy="2009057"/>
          </a:xfrm>
          <a:custGeom>
            <a:gdLst>
              <a:gd name="T0" fmla="*/ 2147483647 w 1816"/>
              <a:gd name="T1" fmla="*/ 2147483647 h 1816"/>
              <a:gd name="T2" fmla="*/ 2147483647 w 1816"/>
              <a:gd name="T3" fmla="*/ 2147483647 h 1816"/>
              <a:gd name="T4" fmla="*/ 2147483647 w 1816"/>
              <a:gd name="T5" fmla="*/ 2147483647 h 1816"/>
              <a:gd name="T6" fmla="*/ 2147483647 w 1816"/>
              <a:gd name="T7" fmla="*/ 2147483647 h 1816"/>
              <a:gd name="T8" fmla="*/ 2147483647 w 1816"/>
              <a:gd name="T9" fmla="*/ 2147483647 h 1816"/>
              <a:gd name="T10" fmla="*/ 2147483647 w 1816"/>
              <a:gd name="T11" fmla="*/ 2147483647 h 1816"/>
              <a:gd name="T12" fmla="*/ 2147483647 w 1816"/>
              <a:gd name="T13" fmla="*/ 2147483647 h 1816"/>
              <a:gd name="T14" fmla="*/ 2147483647 w 1816"/>
              <a:gd name="T15" fmla="*/ 2147483647 h 1816"/>
              <a:gd name="T16" fmla="*/ 2147483647 w 1816"/>
              <a:gd name="T17" fmla="*/ 2147483647 h 1816"/>
              <a:gd name="T18" fmla="*/ 2147483647 w 1816"/>
              <a:gd name="T19" fmla="*/ 2147483647 h 1816"/>
              <a:gd name="T20" fmla="*/ 2147483647 w 1816"/>
              <a:gd name="T21" fmla="*/ 2147483647 h 1816"/>
              <a:gd name="T22" fmla="*/ 2147483647 w 1816"/>
              <a:gd name="T23" fmla="*/ 2147483647 h 1816"/>
              <a:gd name="T24" fmla="*/ 0 w 1816"/>
              <a:gd name="T25" fmla="*/ 2147483647 h 1816"/>
              <a:gd name="T26" fmla="*/ 2147483647 w 1816"/>
              <a:gd name="T27" fmla="*/ 2147483647 h 1816"/>
              <a:gd name="T28" fmla="*/ 2147483647 w 1816"/>
              <a:gd name="T29" fmla="*/ 2147483647 h 1816"/>
              <a:gd name="T30" fmla="*/ 2147483647 w 1816"/>
              <a:gd name="T31" fmla="*/ 2147483647 h 1816"/>
              <a:gd name="T32" fmla="*/ 2147483647 w 1816"/>
              <a:gd name="T33" fmla="*/ 2147483647 h 1816"/>
              <a:gd name="T34" fmla="*/ 2147483647 w 1816"/>
              <a:gd name="T35" fmla="*/ 2147483647 h 1816"/>
              <a:gd name="T36" fmla="*/ 2147483647 w 1816"/>
              <a:gd name="T37" fmla="*/ 2147483647 h 1816"/>
              <a:gd name="T38" fmla="*/ 2147483647 w 1816"/>
              <a:gd name="T39" fmla="*/ 2147483647 h 1816"/>
              <a:gd name="T40" fmla="*/ 2147483647 w 1816"/>
              <a:gd name="T41" fmla="*/ 2147483647 h 1816"/>
              <a:gd name="T42" fmla="*/ 2147483647 w 1816"/>
              <a:gd name="T43" fmla="*/ 2147483647 h 1816"/>
              <a:gd name="T44" fmla="*/ 2147483647 w 1816"/>
              <a:gd name="T45" fmla="*/ 2147483647 h 1816"/>
              <a:gd name="T46" fmla="*/ 2147483647 w 1816"/>
              <a:gd name="T47" fmla="*/ 2147483647 h 1816"/>
              <a:gd name="T48" fmla="*/ 2147483647 w 1816"/>
              <a:gd name="T49" fmla="*/ 2147483647 h 1816"/>
              <a:gd name="T50" fmla="*/ 2147483647 w 1816"/>
              <a:gd name="T51" fmla="*/ 2147483647 h 1816"/>
              <a:gd name="T52" fmla="*/ 2147483647 w 1816"/>
              <a:gd name="T53" fmla="*/ 2147483647 h 1816"/>
              <a:gd name="T54" fmla="*/ 2147483647 w 1816"/>
              <a:gd name="T55" fmla="*/ 2147483647 h 1816"/>
              <a:gd name="T56" fmla="*/ 2147483647 w 1816"/>
              <a:gd name="T57" fmla="*/ 2147483647 h 1816"/>
              <a:gd name="T58" fmla="*/ 2147483647 w 1816"/>
              <a:gd name="T59" fmla="*/ 2147483647 h 1816"/>
              <a:gd name="T60" fmla="*/ 2147483647 w 1816"/>
              <a:gd name="T61" fmla="*/ 2147483647 h 1816"/>
              <a:gd name="T62" fmla="*/ 2147483647 w 1816"/>
              <a:gd name="T63" fmla="*/ 2147483647 h 1816"/>
              <a:gd name="T64" fmla="*/ 2147483647 w 1816"/>
              <a:gd name="T65" fmla="*/ 2147483647 h 1816"/>
              <a:gd name="T66" fmla="*/ 2147483647 w 1816"/>
              <a:gd name="T67" fmla="*/ 2147483647 h 1816"/>
              <a:gd name="T68" fmla="*/ 2147483647 w 1816"/>
              <a:gd name="T69" fmla="*/ 2147483647 h 1816"/>
              <a:gd name="T70" fmla="*/ 2147483647 w 1816"/>
              <a:gd name="T71" fmla="*/ 2147483647 h 1816"/>
              <a:gd name="T72" fmla="*/ 2147483647 w 1816"/>
              <a:gd name="T73" fmla="*/ 2147483647 h 1816"/>
              <a:gd name="T74" fmla="*/ 2147483647 w 1816"/>
              <a:gd name="T75" fmla="*/ 2147483647 h 1816"/>
              <a:gd name="T76" fmla="*/ 2147483647 w 1816"/>
              <a:gd name="T77" fmla="*/ 2147483647 h 1816"/>
              <a:gd name="T78" fmla="*/ 2147483647 w 1816"/>
              <a:gd name="T79" fmla="*/ 2147483647 h 1816"/>
              <a:gd name="T80" fmla="*/ 2147483647 w 1816"/>
              <a:gd name="T81" fmla="*/ 2147483647 h 1816"/>
              <a:gd name="T82" fmla="*/ 2147483647 w 1816"/>
              <a:gd name="T83" fmla="*/ 2147483647 h 1816"/>
              <a:gd name="T84" fmla="*/ 2147483647 w 1816"/>
              <a:gd name="T85" fmla="*/ 2147483647 h 1816"/>
              <a:gd name="T86" fmla="*/ 2147483647 w 1816"/>
              <a:gd name="T87" fmla="*/ 2147483647 h 1816"/>
              <a:gd name="T88" fmla="*/ 2147483647 w 1816"/>
              <a:gd name="T89" fmla="*/ 2147483647 h 1816"/>
              <a:gd name="T90" fmla="*/ 2147483647 w 1816"/>
              <a:gd name="T91" fmla="*/ 2147483647 h 1816"/>
              <a:gd name="T92" fmla="*/ 2147483647 w 1816"/>
              <a:gd name="T93" fmla="*/ 2147483647 h 1816"/>
              <a:gd name="T94" fmla="*/ 2147483647 w 1816"/>
              <a:gd name="T95" fmla="*/ 2147483647 h 1816"/>
              <a:gd name="T96" fmla="*/ 2147483647 w 1816"/>
              <a:gd name="T97" fmla="*/ 2147483647 h 1816"/>
              <a:gd name="T98" fmla="*/ 2147483647 w 1816"/>
              <a:gd name="T99" fmla="*/ 2147483647 h 1816"/>
              <a:gd name="T100" fmla="*/ 2147483647 w 1816"/>
              <a:gd name="T101" fmla="*/ 2147483647 h 1816"/>
              <a:gd name="T102" fmla="*/ 2147483647 w 1816"/>
              <a:gd name="T103" fmla="*/ 2147483647 h 181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816"/>
              <a:gd name="T157" fmla="*/ 0 h 1816"/>
              <a:gd name="T158" fmla="*/ 1816 w 1816"/>
              <a:gd name="T159" fmla="*/ 1816 h 1816"/>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815" h="1815">
                <a:moveTo>
                  <a:pt x="1816" y="978"/>
                </a:moveTo>
                <a:lnTo>
                  <a:pt x="1816" y="836"/>
                </a:lnTo>
                <a:lnTo>
                  <a:pt x="1710" y="836"/>
                </a:lnTo>
                <a:lnTo>
                  <a:pt x="1706" y="792"/>
                </a:lnTo>
                <a:lnTo>
                  <a:pt x="1698" y="750"/>
                </a:lnTo>
                <a:lnTo>
                  <a:pt x="1688" y="708"/>
                </a:lnTo>
                <a:lnTo>
                  <a:pt x="1678" y="666"/>
                </a:lnTo>
                <a:lnTo>
                  <a:pt x="1774" y="626"/>
                </a:lnTo>
                <a:lnTo>
                  <a:pt x="1718" y="494"/>
                </a:lnTo>
                <a:lnTo>
                  <a:pt x="1622" y="534"/>
                </a:lnTo>
                <a:lnTo>
                  <a:pt x="1602" y="496"/>
                </a:lnTo>
                <a:lnTo>
                  <a:pt x="1578" y="460"/>
                </a:lnTo>
                <a:lnTo>
                  <a:pt x="1552" y="424"/>
                </a:lnTo>
                <a:lnTo>
                  <a:pt x="1526" y="390"/>
                </a:lnTo>
                <a:lnTo>
                  <a:pt x="1600" y="316"/>
                </a:lnTo>
                <a:lnTo>
                  <a:pt x="1498" y="216"/>
                </a:lnTo>
                <a:lnTo>
                  <a:pt x="1426" y="290"/>
                </a:lnTo>
                <a:lnTo>
                  <a:pt x="1392" y="262"/>
                </a:lnTo>
                <a:lnTo>
                  <a:pt x="1356" y="236"/>
                </a:lnTo>
                <a:lnTo>
                  <a:pt x="1318" y="214"/>
                </a:lnTo>
                <a:lnTo>
                  <a:pt x="1280" y="192"/>
                </a:lnTo>
                <a:lnTo>
                  <a:pt x="1320" y="96"/>
                </a:lnTo>
                <a:lnTo>
                  <a:pt x="1188" y="42"/>
                </a:lnTo>
                <a:lnTo>
                  <a:pt x="1150" y="138"/>
                </a:lnTo>
                <a:lnTo>
                  <a:pt x="1108" y="126"/>
                </a:lnTo>
                <a:lnTo>
                  <a:pt x="1066" y="116"/>
                </a:lnTo>
                <a:lnTo>
                  <a:pt x="1022" y="110"/>
                </a:lnTo>
                <a:lnTo>
                  <a:pt x="978" y="104"/>
                </a:lnTo>
                <a:lnTo>
                  <a:pt x="978" y="0"/>
                </a:lnTo>
                <a:lnTo>
                  <a:pt x="836" y="0"/>
                </a:lnTo>
                <a:lnTo>
                  <a:pt x="836" y="104"/>
                </a:lnTo>
                <a:lnTo>
                  <a:pt x="792" y="110"/>
                </a:lnTo>
                <a:lnTo>
                  <a:pt x="750" y="116"/>
                </a:lnTo>
                <a:lnTo>
                  <a:pt x="706" y="126"/>
                </a:lnTo>
                <a:lnTo>
                  <a:pt x="666" y="138"/>
                </a:lnTo>
                <a:lnTo>
                  <a:pt x="626" y="42"/>
                </a:lnTo>
                <a:lnTo>
                  <a:pt x="494" y="96"/>
                </a:lnTo>
                <a:lnTo>
                  <a:pt x="534" y="192"/>
                </a:lnTo>
                <a:lnTo>
                  <a:pt x="496" y="214"/>
                </a:lnTo>
                <a:lnTo>
                  <a:pt x="460" y="236"/>
                </a:lnTo>
                <a:lnTo>
                  <a:pt x="424" y="262"/>
                </a:lnTo>
                <a:lnTo>
                  <a:pt x="390" y="290"/>
                </a:lnTo>
                <a:lnTo>
                  <a:pt x="316" y="216"/>
                </a:lnTo>
                <a:lnTo>
                  <a:pt x="216" y="316"/>
                </a:lnTo>
                <a:lnTo>
                  <a:pt x="288" y="390"/>
                </a:lnTo>
                <a:lnTo>
                  <a:pt x="262" y="424"/>
                </a:lnTo>
                <a:lnTo>
                  <a:pt x="236" y="460"/>
                </a:lnTo>
                <a:lnTo>
                  <a:pt x="214" y="496"/>
                </a:lnTo>
                <a:lnTo>
                  <a:pt x="192" y="534"/>
                </a:lnTo>
                <a:lnTo>
                  <a:pt x="96" y="494"/>
                </a:lnTo>
                <a:lnTo>
                  <a:pt x="42" y="626"/>
                </a:lnTo>
                <a:lnTo>
                  <a:pt x="138" y="666"/>
                </a:lnTo>
                <a:lnTo>
                  <a:pt x="126" y="708"/>
                </a:lnTo>
                <a:lnTo>
                  <a:pt x="116" y="750"/>
                </a:lnTo>
                <a:lnTo>
                  <a:pt x="108" y="792"/>
                </a:lnTo>
                <a:lnTo>
                  <a:pt x="104" y="836"/>
                </a:lnTo>
                <a:lnTo>
                  <a:pt x="0" y="836"/>
                </a:lnTo>
                <a:lnTo>
                  <a:pt x="0" y="978"/>
                </a:lnTo>
                <a:lnTo>
                  <a:pt x="104" y="978"/>
                </a:lnTo>
                <a:lnTo>
                  <a:pt x="108" y="1022"/>
                </a:lnTo>
                <a:lnTo>
                  <a:pt x="116" y="1066"/>
                </a:lnTo>
                <a:lnTo>
                  <a:pt x="126" y="1108"/>
                </a:lnTo>
                <a:lnTo>
                  <a:pt x="138" y="1150"/>
                </a:lnTo>
                <a:lnTo>
                  <a:pt x="42" y="1190"/>
                </a:lnTo>
                <a:lnTo>
                  <a:pt x="96" y="1320"/>
                </a:lnTo>
                <a:lnTo>
                  <a:pt x="192" y="1280"/>
                </a:lnTo>
                <a:lnTo>
                  <a:pt x="214" y="1320"/>
                </a:lnTo>
                <a:lnTo>
                  <a:pt x="236" y="1356"/>
                </a:lnTo>
                <a:lnTo>
                  <a:pt x="262" y="1392"/>
                </a:lnTo>
                <a:lnTo>
                  <a:pt x="288" y="1426"/>
                </a:lnTo>
                <a:lnTo>
                  <a:pt x="216" y="1500"/>
                </a:lnTo>
                <a:lnTo>
                  <a:pt x="316" y="1600"/>
                </a:lnTo>
                <a:lnTo>
                  <a:pt x="390" y="1526"/>
                </a:lnTo>
                <a:lnTo>
                  <a:pt x="424" y="1554"/>
                </a:lnTo>
                <a:lnTo>
                  <a:pt x="460" y="1578"/>
                </a:lnTo>
                <a:lnTo>
                  <a:pt x="496" y="1602"/>
                </a:lnTo>
                <a:lnTo>
                  <a:pt x="534" y="1622"/>
                </a:lnTo>
                <a:lnTo>
                  <a:pt x="494" y="1718"/>
                </a:lnTo>
                <a:lnTo>
                  <a:pt x="626" y="1774"/>
                </a:lnTo>
                <a:lnTo>
                  <a:pt x="666" y="1678"/>
                </a:lnTo>
                <a:lnTo>
                  <a:pt x="706" y="1690"/>
                </a:lnTo>
                <a:lnTo>
                  <a:pt x="750" y="1698"/>
                </a:lnTo>
                <a:lnTo>
                  <a:pt x="792" y="1706"/>
                </a:lnTo>
                <a:lnTo>
                  <a:pt x="836" y="1712"/>
                </a:lnTo>
                <a:lnTo>
                  <a:pt x="836" y="1816"/>
                </a:lnTo>
                <a:lnTo>
                  <a:pt x="978" y="1816"/>
                </a:lnTo>
                <a:lnTo>
                  <a:pt x="978" y="1712"/>
                </a:lnTo>
                <a:lnTo>
                  <a:pt x="1022" y="1706"/>
                </a:lnTo>
                <a:lnTo>
                  <a:pt x="1066" y="1698"/>
                </a:lnTo>
                <a:lnTo>
                  <a:pt x="1108" y="1690"/>
                </a:lnTo>
                <a:lnTo>
                  <a:pt x="1150" y="1678"/>
                </a:lnTo>
                <a:lnTo>
                  <a:pt x="1188" y="1774"/>
                </a:lnTo>
                <a:lnTo>
                  <a:pt x="1320" y="1718"/>
                </a:lnTo>
                <a:lnTo>
                  <a:pt x="1280" y="1622"/>
                </a:lnTo>
                <a:lnTo>
                  <a:pt x="1318" y="1602"/>
                </a:lnTo>
                <a:lnTo>
                  <a:pt x="1356" y="1578"/>
                </a:lnTo>
                <a:lnTo>
                  <a:pt x="1392" y="1554"/>
                </a:lnTo>
                <a:lnTo>
                  <a:pt x="1426" y="1526"/>
                </a:lnTo>
                <a:lnTo>
                  <a:pt x="1498" y="1600"/>
                </a:lnTo>
                <a:lnTo>
                  <a:pt x="1600" y="1500"/>
                </a:lnTo>
                <a:lnTo>
                  <a:pt x="1526" y="1426"/>
                </a:lnTo>
                <a:lnTo>
                  <a:pt x="1552" y="1392"/>
                </a:lnTo>
                <a:lnTo>
                  <a:pt x="1578" y="1356"/>
                </a:lnTo>
                <a:lnTo>
                  <a:pt x="1602" y="1320"/>
                </a:lnTo>
                <a:lnTo>
                  <a:pt x="1622" y="1280"/>
                </a:lnTo>
                <a:lnTo>
                  <a:pt x="1718" y="1320"/>
                </a:lnTo>
                <a:lnTo>
                  <a:pt x="1774" y="1190"/>
                </a:lnTo>
                <a:lnTo>
                  <a:pt x="1678" y="1150"/>
                </a:lnTo>
                <a:lnTo>
                  <a:pt x="1688" y="1108"/>
                </a:lnTo>
                <a:lnTo>
                  <a:pt x="1698" y="1066"/>
                </a:lnTo>
                <a:lnTo>
                  <a:pt x="1706" y="1022"/>
                </a:lnTo>
                <a:lnTo>
                  <a:pt x="1710" y="978"/>
                </a:lnTo>
                <a:lnTo>
                  <a:pt x="1816" y="978"/>
                </a:lnTo>
                <a:close/>
                <a:moveTo>
                  <a:pt x="908" y="1614"/>
                </a:moveTo>
                <a:lnTo>
                  <a:pt x="908" y="1614"/>
                </a:lnTo>
                <a:lnTo>
                  <a:pt x="872" y="1612"/>
                </a:lnTo>
                <a:lnTo>
                  <a:pt x="836" y="1610"/>
                </a:lnTo>
                <a:lnTo>
                  <a:pt x="800" y="1606"/>
                </a:lnTo>
                <a:lnTo>
                  <a:pt x="766" y="1600"/>
                </a:lnTo>
                <a:lnTo>
                  <a:pt x="730" y="1592"/>
                </a:lnTo>
                <a:lnTo>
                  <a:pt x="698" y="1582"/>
                </a:lnTo>
                <a:lnTo>
                  <a:pt x="664" y="1570"/>
                </a:lnTo>
                <a:lnTo>
                  <a:pt x="632" y="1558"/>
                </a:lnTo>
                <a:lnTo>
                  <a:pt x="602" y="1544"/>
                </a:lnTo>
                <a:lnTo>
                  <a:pt x="570" y="1528"/>
                </a:lnTo>
                <a:lnTo>
                  <a:pt x="542" y="1512"/>
                </a:lnTo>
                <a:lnTo>
                  <a:pt x="512" y="1492"/>
                </a:lnTo>
                <a:lnTo>
                  <a:pt x="484" y="1474"/>
                </a:lnTo>
                <a:lnTo>
                  <a:pt x="458" y="1452"/>
                </a:lnTo>
                <a:lnTo>
                  <a:pt x="432" y="1430"/>
                </a:lnTo>
                <a:lnTo>
                  <a:pt x="408" y="1406"/>
                </a:lnTo>
                <a:lnTo>
                  <a:pt x="384" y="1382"/>
                </a:lnTo>
                <a:lnTo>
                  <a:pt x="362" y="1356"/>
                </a:lnTo>
                <a:lnTo>
                  <a:pt x="342" y="1330"/>
                </a:lnTo>
                <a:lnTo>
                  <a:pt x="322" y="1302"/>
                </a:lnTo>
                <a:lnTo>
                  <a:pt x="304" y="1274"/>
                </a:lnTo>
                <a:lnTo>
                  <a:pt x="286" y="1244"/>
                </a:lnTo>
                <a:lnTo>
                  <a:pt x="272" y="1214"/>
                </a:lnTo>
                <a:lnTo>
                  <a:pt x="256" y="1182"/>
                </a:lnTo>
                <a:lnTo>
                  <a:pt x="244" y="1150"/>
                </a:lnTo>
                <a:lnTo>
                  <a:pt x="234" y="1118"/>
                </a:lnTo>
                <a:lnTo>
                  <a:pt x="224" y="1084"/>
                </a:lnTo>
                <a:lnTo>
                  <a:pt x="216" y="1050"/>
                </a:lnTo>
                <a:lnTo>
                  <a:pt x="210" y="1016"/>
                </a:lnTo>
                <a:lnTo>
                  <a:pt x="206" y="980"/>
                </a:lnTo>
                <a:lnTo>
                  <a:pt x="202" y="944"/>
                </a:lnTo>
                <a:lnTo>
                  <a:pt x="202" y="908"/>
                </a:lnTo>
                <a:lnTo>
                  <a:pt x="202" y="872"/>
                </a:lnTo>
                <a:lnTo>
                  <a:pt x="206" y="836"/>
                </a:lnTo>
                <a:lnTo>
                  <a:pt x="210" y="800"/>
                </a:lnTo>
                <a:lnTo>
                  <a:pt x="216" y="766"/>
                </a:lnTo>
                <a:lnTo>
                  <a:pt x="224" y="732"/>
                </a:lnTo>
                <a:lnTo>
                  <a:pt x="234" y="698"/>
                </a:lnTo>
                <a:lnTo>
                  <a:pt x="244" y="664"/>
                </a:lnTo>
                <a:lnTo>
                  <a:pt x="256" y="632"/>
                </a:lnTo>
                <a:lnTo>
                  <a:pt x="272" y="602"/>
                </a:lnTo>
                <a:lnTo>
                  <a:pt x="286" y="572"/>
                </a:lnTo>
                <a:lnTo>
                  <a:pt x="304" y="542"/>
                </a:lnTo>
                <a:lnTo>
                  <a:pt x="322" y="512"/>
                </a:lnTo>
                <a:lnTo>
                  <a:pt x="342" y="486"/>
                </a:lnTo>
                <a:lnTo>
                  <a:pt x="362" y="458"/>
                </a:lnTo>
                <a:lnTo>
                  <a:pt x="384" y="432"/>
                </a:lnTo>
                <a:lnTo>
                  <a:pt x="408" y="408"/>
                </a:lnTo>
                <a:lnTo>
                  <a:pt x="432" y="386"/>
                </a:lnTo>
                <a:lnTo>
                  <a:pt x="458" y="362"/>
                </a:lnTo>
                <a:lnTo>
                  <a:pt x="484" y="342"/>
                </a:lnTo>
                <a:lnTo>
                  <a:pt x="512" y="322"/>
                </a:lnTo>
                <a:lnTo>
                  <a:pt x="542" y="304"/>
                </a:lnTo>
                <a:lnTo>
                  <a:pt x="570" y="286"/>
                </a:lnTo>
                <a:lnTo>
                  <a:pt x="602" y="272"/>
                </a:lnTo>
                <a:lnTo>
                  <a:pt x="632" y="258"/>
                </a:lnTo>
                <a:lnTo>
                  <a:pt x="664" y="244"/>
                </a:lnTo>
                <a:lnTo>
                  <a:pt x="698" y="234"/>
                </a:lnTo>
                <a:lnTo>
                  <a:pt x="730" y="224"/>
                </a:lnTo>
                <a:lnTo>
                  <a:pt x="766" y="216"/>
                </a:lnTo>
                <a:lnTo>
                  <a:pt x="800" y="210"/>
                </a:lnTo>
                <a:lnTo>
                  <a:pt x="836" y="206"/>
                </a:lnTo>
                <a:lnTo>
                  <a:pt x="872" y="202"/>
                </a:lnTo>
                <a:lnTo>
                  <a:pt x="908" y="202"/>
                </a:lnTo>
                <a:lnTo>
                  <a:pt x="944" y="202"/>
                </a:lnTo>
                <a:lnTo>
                  <a:pt x="980" y="206"/>
                </a:lnTo>
                <a:lnTo>
                  <a:pt x="1014" y="210"/>
                </a:lnTo>
                <a:lnTo>
                  <a:pt x="1050" y="216"/>
                </a:lnTo>
                <a:lnTo>
                  <a:pt x="1084" y="224"/>
                </a:lnTo>
                <a:lnTo>
                  <a:pt x="1118" y="234"/>
                </a:lnTo>
                <a:lnTo>
                  <a:pt x="1150" y="244"/>
                </a:lnTo>
                <a:lnTo>
                  <a:pt x="1182" y="258"/>
                </a:lnTo>
                <a:lnTo>
                  <a:pt x="1214" y="272"/>
                </a:lnTo>
                <a:lnTo>
                  <a:pt x="1244" y="286"/>
                </a:lnTo>
                <a:lnTo>
                  <a:pt x="1274" y="304"/>
                </a:lnTo>
                <a:lnTo>
                  <a:pt x="1302" y="322"/>
                </a:lnTo>
                <a:lnTo>
                  <a:pt x="1330" y="342"/>
                </a:lnTo>
                <a:lnTo>
                  <a:pt x="1356" y="362"/>
                </a:lnTo>
                <a:lnTo>
                  <a:pt x="1382" y="386"/>
                </a:lnTo>
                <a:lnTo>
                  <a:pt x="1406" y="408"/>
                </a:lnTo>
                <a:lnTo>
                  <a:pt x="1430" y="432"/>
                </a:lnTo>
                <a:lnTo>
                  <a:pt x="1452" y="458"/>
                </a:lnTo>
                <a:lnTo>
                  <a:pt x="1474" y="486"/>
                </a:lnTo>
                <a:lnTo>
                  <a:pt x="1492" y="512"/>
                </a:lnTo>
                <a:lnTo>
                  <a:pt x="1512" y="542"/>
                </a:lnTo>
                <a:lnTo>
                  <a:pt x="1528" y="572"/>
                </a:lnTo>
                <a:lnTo>
                  <a:pt x="1544" y="602"/>
                </a:lnTo>
                <a:lnTo>
                  <a:pt x="1558" y="632"/>
                </a:lnTo>
                <a:lnTo>
                  <a:pt x="1570" y="664"/>
                </a:lnTo>
                <a:lnTo>
                  <a:pt x="1582" y="698"/>
                </a:lnTo>
                <a:lnTo>
                  <a:pt x="1592" y="732"/>
                </a:lnTo>
                <a:lnTo>
                  <a:pt x="1598" y="766"/>
                </a:lnTo>
                <a:lnTo>
                  <a:pt x="1606" y="800"/>
                </a:lnTo>
                <a:lnTo>
                  <a:pt x="1610" y="836"/>
                </a:lnTo>
                <a:lnTo>
                  <a:pt x="1612" y="872"/>
                </a:lnTo>
                <a:lnTo>
                  <a:pt x="1614" y="908"/>
                </a:lnTo>
                <a:lnTo>
                  <a:pt x="1612" y="944"/>
                </a:lnTo>
                <a:lnTo>
                  <a:pt x="1610" y="980"/>
                </a:lnTo>
                <a:lnTo>
                  <a:pt x="1606" y="1016"/>
                </a:lnTo>
                <a:lnTo>
                  <a:pt x="1598" y="1050"/>
                </a:lnTo>
                <a:lnTo>
                  <a:pt x="1592" y="1084"/>
                </a:lnTo>
                <a:lnTo>
                  <a:pt x="1582" y="1118"/>
                </a:lnTo>
                <a:lnTo>
                  <a:pt x="1570" y="1150"/>
                </a:lnTo>
                <a:lnTo>
                  <a:pt x="1558" y="1182"/>
                </a:lnTo>
                <a:lnTo>
                  <a:pt x="1544" y="1214"/>
                </a:lnTo>
                <a:lnTo>
                  <a:pt x="1528" y="1244"/>
                </a:lnTo>
                <a:lnTo>
                  <a:pt x="1512" y="1274"/>
                </a:lnTo>
                <a:lnTo>
                  <a:pt x="1492" y="1302"/>
                </a:lnTo>
                <a:lnTo>
                  <a:pt x="1474" y="1330"/>
                </a:lnTo>
                <a:lnTo>
                  <a:pt x="1452" y="1356"/>
                </a:lnTo>
                <a:lnTo>
                  <a:pt x="1430" y="1382"/>
                </a:lnTo>
                <a:lnTo>
                  <a:pt x="1406" y="1406"/>
                </a:lnTo>
                <a:lnTo>
                  <a:pt x="1382" y="1430"/>
                </a:lnTo>
                <a:lnTo>
                  <a:pt x="1356" y="1452"/>
                </a:lnTo>
                <a:lnTo>
                  <a:pt x="1330" y="1474"/>
                </a:lnTo>
                <a:lnTo>
                  <a:pt x="1302" y="1492"/>
                </a:lnTo>
                <a:lnTo>
                  <a:pt x="1274" y="1512"/>
                </a:lnTo>
                <a:lnTo>
                  <a:pt x="1244" y="1528"/>
                </a:lnTo>
                <a:lnTo>
                  <a:pt x="1214" y="1544"/>
                </a:lnTo>
                <a:lnTo>
                  <a:pt x="1182" y="1558"/>
                </a:lnTo>
                <a:lnTo>
                  <a:pt x="1150" y="1570"/>
                </a:lnTo>
                <a:lnTo>
                  <a:pt x="1118" y="1582"/>
                </a:lnTo>
                <a:lnTo>
                  <a:pt x="1084" y="1592"/>
                </a:lnTo>
                <a:lnTo>
                  <a:pt x="1050" y="1600"/>
                </a:lnTo>
                <a:lnTo>
                  <a:pt x="1014" y="1606"/>
                </a:lnTo>
                <a:lnTo>
                  <a:pt x="980" y="1610"/>
                </a:lnTo>
                <a:lnTo>
                  <a:pt x="944" y="1612"/>
                </a:lnTo>
                <a:lnTo>
                  <a:pt x="908" y="1614"/>
                </a:lnTo>
                <a:close/>
              </a:path>
            </a:pathLst>
          </a:custGeom>
          <a:solidFill>
            <a:srgbClr val="808080">
              <a:alpha val="79999"/>
            </a:srgbClr>
          </a:solidFill>
          <a:ln>
            <a:noFill/>
          </a:ln>
          <a:extLst>
            <a:ext uri="{91240B29-F687-4F45-9708-019B960494DF}">
              <a14:hiddenLine xmlns:a14="http://schemas.microsoft.com/office/drawing/2010/main" w="19050">
                <a:solidFill>
                  <a:srgbClr val="000000"/>
                </a:solidFill>
                <a:prstDash val="sysDot"/>
                <a:rou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latinLnBrk="1">
              <a:spcBef>
                <a:spcPct val="0"/>
              </a:spcBef>
              <a:spcAft>
                <a:spcPct val="0"/>
              </a:spcAft>
            </a:pPr>
            <a:endParaRPr kumimoji="1" lang="zh-CN" altLang="en-US">
              <a:solidFill>
                <a:srgbClr val="000000"/>
              </a:solidFill>
              <a:latin typeface="Arial" pitchFamily="34" charset="0"/>
              <a:ea typeface="汉仪雅酷黑 55W" panose="020b0504020202020204" charset="-122"/>
              <a:cs typeface="+mn-ea"/>
              <a:sym typeface="Arial" pitchFamily="34" charset="0"/>
            </a:endParaRPr>
          </a:p>
        </p:txBody>
      </p:sp>
      <p:sp>
        <p:nvSpPr>
          <p:cNvPr id="175" name="Freeform 675"/>
          <p:cNvSpPr>
            <a:spLocks noEditPoints="1"/>
          </p:cNvSpPr>
          <p:nvPr/>
        </p:nvSpPr>
        <p:spPr bwMode="auto">
          <a:xfrm rot="21275255">
            <a:off x="762428" y="2445877"/>
            <a:ext cx="2618928" cy="2618928"/>
          </a:xfrm>
          <a:custGeom>
            <a:gdLst>
              <a:gd name="T0" fmla="*/ 2147483647 w 2622"/>
              <a:gd name="T1" fmla="*/ 2147483647 h 2622"/>
              <a:gd name="T2" fmla="*/ 2147483647 w 2622"/>
              <a:gd name="T3" fmla="*/ 2147483647 h 2622"/>
              <a:gd name="T4" fmla="*/ 2147483647 w 2622"/>
              <a:gd name="T5" fmla="*/ 2147483647 h 2622"/>
              <a:gd name="T6" fmla="*/ 2147483647 w 2622"/>
              <a:gd name="T7" fmla="*/ 2147483647 h 2622"/>
              <a:gd name="T8" fmla="*/ 2147483647 w 2622"/>
              <a:gd name="T9" fmla="*/ 2147483647 h 2622"/>
              <a:gd name="T10" fmla="*/ 2147483647 w 2622"/>
              <a:gd name="T11" fmla="*/ 2147483647 h 2622"/>
              <a:gd name="T12" fmla="*/ 2147483647 w 2622"/>
              <a:gd name="T13" fmla="*/ 2147483647 h 2622"/>
              <a:gd name="T14" fmla="*/ 2147483647 w 2622"/>
              <a:gd name="T15" fmla="*/ 2147483647 h 2622"/>
              <a:gd name="T16" fmla="*/ 2147483647 w 2622"/>
              <a:gd name="T17" fmla="*/ 2147483647 h 2622"/>
              <a:gd name="T18" fmla="*/ 2147483647 w 2622"/>
              <a:gd name="T19" fmla="*/ 2147483647 h 2622"/>
              <a:gd name="T20" fmla="*/ 2147483647 w 2622"/>
              <a:gd name="T21" fmla="*/ 2147483647 h 2622"/>
              <a:gd name="T22" fmla="*/ 2147483647 w 2622"/>
              <a:gd name="T23" fmla="*/ 2147483647 h 2622"/>
              <a:gd name="T24" fmla="*/ 2147483647 w 2622"/>
              <a:gd name="T25" fmla="*/ 2147483647 h 2622"/>
              <a:gd name="T26" fmla="*/ 2147483647 w 2622"/>
              <a:gd name="T27" fmla="*/ 2147483647 h 2622"/>
              <a:gd name="T28" fmla="*/ 2147483647 w 2622"/>
              <a:gd name="T29" fmla="*/ 2147483647 h 2622"/>
              <a:gd name="T30" fmla="*/ 2147483647 w 2622"/>
              <a:gd name="T31" fmla="*/ 2147483647 h 2622"/>
              <a:gd name="T32" fmla="*/ 2147483647 w 2622"/>
              <a:gd name="T33" fmla="*/ 2147483647 h 2622"/>
              <a:gd name="T34" fmla="*/ 2147483647 w 2622"/>
              <a:gd name="T35" fmla="*/ 2147483647 h 2622"/>
              <a:gd name="T36" fmla="*/ 2147483647 w 2622"/>
              <a:gd name="T37" fmla="*/ 2147483647 h 2622"/>
              <a:gd name="T38" fmla="*/ 2147483647 w 2622"/>
              <a:gd name="T39" fmla="*/ 2147483647 h 2622"/>
              <a:gd name="T40" fmla="*/ 2147483647 w 2622"/>
              <a:gd name="T41" fmla="*/ 2147483647 h 2622"/>
              <a:gd name="T42" fmla="*/ 2147483647 w 2622"/>
              <a:gd name="T43" fmla="*/ 2147483647 h 2622"/>
              <a:gd name="T44" fmla="*/ 2147483647 w 2622"/>
              <a:gd name="T45" fmla="*/ 2147483647 h 2622"/>
              <a:gd name="T46" fmla="*/ 2147483647 w 2622"/>
              <a:gd name="T47" fmla="*/ 2147483647 h 2622"/>
              <a:gd name="T48" fmla="*/ 2147483647 w 2622"/>
              <a:gd name="T49" fmla="*/ 2147483647 h 2622"/>
              <a:gd name="T50" fmla="*/ 2147483647 w 2622"/>
              <a:gd name="T51" fmla="*/ 2147483647 h 2622"/>
              <a:gd name="T52" fmla="*/ 2147483647 w 2622"/>
              <a:gd name="T53" fmla="*/ 2147483647 h 2622"/>
              <a:gd name="T54" fmla="*/ 2147483647 w 2622"/>
              <a:gd name="T55" fmla="*/ 2147483647 h 2622"/>
              <a:gd name="T56" fmla="*/ 2147483647 w 2622"/>
              <a:gd name="T57" fmla="*/ 2147483647 h 2622"/>
              <a:gd name="T58" fmla="*/ 2147483647 w 2622"/>
              <a:gd name="T59" fmla="*/ 2147483647 h 2622"/>
              <a:gd name="T60" fmla="*/ 2147483647 w 2622"/>
              <a:gd name="T61" fmla="*/ 2147483647 h 2622"/>
              <a:gd name="T62" fmla="*/ 2147483647 w 2622"/>
              <a:gd name="T63" fmla="*/ 2147483647 h 2622"/>
              <a:gd name="T64" fmla="*/ 2147483647 w 2622"/>
              <a:gd name="T65" fmla="*/ 2147483647 h 2622"/>
              <a:gd name="T66" fmla="*/ 2147483647 w 2622"/>
              <a:gd name="T67" fmla="*/ 2147483647 h 2622"/>
              <a:gd name="T68" fmla="*/ 2147483647 w 2622"/>
              <a:gd name="T69" fmla="*/ 2147483647 h 2622"/>
              <a:gd name="T70" fmla="*/ 2147483647 w 2622"/>
              <a:gd name="T71" fmla="*/ 2147483647 h 2622"/>
              <a:gd name="T72" fmla="*/ 2147483647 w 2622"/>
              <a:gd name="T73" fmla="*/ 2147483647 h 2622"/>
              <a:gd name="T74" fmla="*/ 2147483647 w 2622"/>
              <a:gd name="T75" fmla="*/ 2147483647 h 2622"/>
              <a:gd name="T76" fmla="*/ 2147483647 w 2622"/>
              <a:gd name="T77" fmla="*/ 2147483647 h 2622"/>
              <a:gd name="T78" fmla="*/ 2147483647 w 2622"/>
              <a:gd name="T79" fmla="*/ 2147483647 h 2622"/>
              <a:gd name="T80" fmla="*/ 2147483647 w 2622"/>
              <a:gd name="T81" fmla="*/ 2147483647 h 2622"/>
              <a:gd name="T82" fmla="*/ 2147483647 w 2622"/>
              <a:gd name="T83" fmla="*/ 2147483647 h 2622"/>
              <a:gd name="T84" fmla="*/ 2147483647 w 2622"/>
              <a:gd name="T85" fmla="*/ 2147483647 h 2622"/>
              <a:gd name="T86" fmla="*/ 2147483647 w 2622"/>
              <a:gd name="T87" fmla="*/ 2147483647 h 2622"/>
              <a:gd name="T88" fmla="*/ 2147483647 w 2622"/>
              <a:gd name="T89" fmla="*/ 2147483647 h 2622"/>
              <a:gd name="T90" fmla="*/ 2147483647 w 2622"/>
              <a:gd name="T91" fmla="*/ 2147483647 h 2622"/>
              <a:gd name="T92" fmla="*/ 2147483647 w 2622"/>
              <a:gd name="T93" fmla="*/ 2147483647 h 2622"/>
              <a:gd name="T94" fmla="*/ 2147483647 w 2622"/>
              <a:gd name="T95" fmla="*/ 2147483647 h 2622"/>
              <a:gd name="T96" fmla="*/ 2147483647 w 2622"/>
              <a:gd name="T97" fmla="*/ 2147483647 h 2622"/>
              <a:gd name="T98" fmla="*/ 2147483647 w 2622"/>
              <a:gd name="T99" fmla="*/ 2147483647 h 2622"/>
              <a:gd name="T100" fmla="*/ 2147483647 w 2622"/>
              <a:gd name="T101" fmla="*/ 2147483647 h 2622"/>
              <a:gd name="T102" fmla="*/ 2147483647 w 2622"/>
              <a:gd name="T103" fmla="*/ 2147483647 h 2622"/>
              <a:gd name="T104" fmla="*/ 2147483647 w 2622"/>
              <a:gd name="T105" fmla="*/ 2147483647 h 2622"/>
              <a:gd name="T106" fmla="*/ 2147483647 w 2622"/>
              <a:gd name="T107" fmla="*/ 2147483647 h 262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622"/>
              <a:gd name="T163" fmla="*/ 0 h 2622"/>
              <a:gd name="T164" fmla="*/ 2622 w 2622"/>
              <a:gd name="T165" fmla="*/ 2622 h 2622"/>
            </a:gd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622" h="2622">
                <a:moveTo>
                  <a:pt x="2622" y="1382"/>
                </a:moveTo>
                <a:lnTo>
                  <a:pt x="2622" y="1240"/>
                </a:lnTo>
                <a:lnTo>
                  <a:pt x="2520" y="1240"/>
                </a:lnTo>
                <a:lnTo>
                  <a:pt x="2516" y="1196"/>
                </a:lnTo>
                <a:lnTo>
                  <a:pt x="2512" y="1152"/>
                </a:lnTo>
                <a:lnTo>
                  <a:pt x="2506" y="1110"/>
                </a:lnTo>
                <a:lnTo>
                  <a:pt x="2498" y="1068"/>
                </a:lnTo>
                <a:lnTo>
                  <a:pt x="2596" y="1040"/>
                </a:lnTo>
                <a:lnTo>
                  <a:pt x="2560" y="904"/>
                </a:lnTo>
                <a:lnTo>
                  <a:pt x="2460" y="930"/>
                </a:lnTo>
                <a:lnTo>
                  <a:pt x="2446" y="888"/>
                </a:lnTo>
                <a:lnTo>
                  <a:pt x="2430" y="848"/>
                </a:lnTo>
                <a:lnTo>
                  <a:pt x="2412" y="808"/>
                </a:lnTo>
                <a:lnTo>
                  <a:pt x="2394" y="768"/>
                </a:lnTo>
                <a:lnTo>
                  <a:pt x="2482" y="718"/>
                </a:lnTo>
                <a:lnTo>
                  <a:pt x="2412" y="594"/>
                </a:lnTo>
                <a:lnTo>
                  <a:pt x="2322" y="646"/>
                </a:lnTo>
                <a:lnTo>
                  <a:pt x="2298" y="610"/>
                </a:lnTo>
                <a:lnTo>
                  <a:pt x="2272" y="574"/>
                </a:lnTo>
                <a:lnTo>
                  <a:pt x="2244" y="540"/>
                </a:lnTo>
                <a:lnTo>
                  <a:pt x="2216" y="508"/>
                </a:lnTo>
                <a:lnTo>
                  <a:pt x="2290" y="434"/>
                </a:lnTo>
                <a:lnTo>
                  <a:pt x="2188" y="334"/>
                </a:lnTo>
                <a:lnTo>
                  <a:pt x="2116" y="406"/>
                </a:lnTo>
                <a:lnTo>
                  <a:pt x="2082" y="378"/>
                </a:lnTo>
                <a:lnTo>
                  <a:pt x="2048" y="352"/>
                </a:lnTo>
                <a:lnTo>
                  <a:pt x="2014" y="326"/>
                </a:lnTo>
                <a:lnTo>
                  <a:pt x="1978" y="300"/>
                </a:lnTo>
                <a:lnTo>
                  <a:pt x="2028" y="212"/>
                </a:lnTo>
                <a:lnTo>
                  <a:pt x="1906" y="140"/>
                </a:lnTo>
                <a:lnTo>
                  <a:pt x="1854" y="230"/>
                </a:lnTo>
                <a:lnTo>
                  <a:pt x="1816" y="210"/>
                </a:lnTo>
                <a:lnTo>
                  <a:pt x="1776" y="194"/>
                </a:lnTo>
                <a:lnTo>
                  <a:pt x="1734" y="178"/>
                </a:lnTo>
                <a:lnTo>
                  <a:pt x="1694" y="162"/>
                </a:lnTo>
                <a:lnTo>
                  <a:pt x="1720" y="64"/>
                </a:lnTo>
                <a:lnTo>
                  <a:pt x="1582" y="26"/>
                </a:lnTo>
                <a:lnTo>
                  <a:pt x="1556" y="126"/>
                </a:lnTo>
                <a:lnTo>
                  <a:pt x="1514" y="118"/>
                </a:lnTo>
                <a:lnTo>
                  <a:pt x="1470" y="112"/>
                </a:lnTo>
                <a:lnTo>
                  <a:pt x="1426" y="106"/>
                </a:lnTo>
                <a:lnTo>
                  <a:pt x="1382" y="104"/>
                </a:lnTo>
                <a:lnTo>
                  <a:pt x="1382" y="0"/>
                </a:lnTo>
                <a:lnTo>
                  <a:pt x="1240" y="0"/>
                </a:lnTo>
                <a:lnTo>
                  <a:pt x="1240" y="104"/>
                </a:lnTo>
                <a:lnTo>
                  <a:pt x="1196" y="106"/>
                </a:lnTo>
                <a:lnTo>
                  <a:pt x="1154" y="112"/>
                </a:lnTo>
                <a:lnTo>
                  <a:pt x="1110" y="118"/>
                </a:lnTo>
                <a:lnTo>
                  <a:pt x="1068" y="126"/>
                </a:lnTo>
                <a:lnTo>
                  <a:pt x="1042" y="26"/>
                </a:lnTo>
                <a:lnTo>
                  <a:pt x="904" y="64"/>
                </a:lnTo>
                <a:lnTo>
                  <a:pt x="930" y="162"/>
                </a:lnTo>
                <a:lnTo>
                  <a:pt x="890" y="178"/>
                </a:lnTo>
                <a:lnTo>
                  <a:pt x="848" y="194"/>
                </a:lnTo>
                <a:lnTo>
                  <a:pt x="808" y="210"/>
                </a:lnTo>
                <a:lnTo>
                  <a:pt x="770" y="230"/>
                </a:lnTo>
                <a:lnTo>
                  <a:pt x="718" y="140"/>
                </a:lnTo>
                <a:lnTo>
                  <a:pt x="594" y="212"/>
                </a:lnTo>
                <a:lnTo>
                  <a:pt x="646" y="300"/>
                </a:lnTo>
                <a:lnTo>
                  <a:pt x="610" y="326"/>
                </a:lnTo>
                <a:lnTo>
                  <a:pt x="576" y="352"/>
                </a:lnTo>
                <a:lnTo>
                  <a:pt x="542" y="378"/>
                </a:lnTo>
                <a:lnTo>
                  <a:pt x="508" y="406"/>
                </a:lnTo>
                <a:lnTo>
                  <a:pt x="436" y="334"/>
                </a:lnTo>
                <a:lnTo>
                  <a:pt x="334" y="434"/>
                </a:lnTo>
                <a:lnTo>
                  <a:pt x="408" y="508"/>
                </a:lnTo>
                <a:lnTo>
                  <a:pt x="378" y="540"/>
                </a:lnTo>
                <a:lnTo>
                  <a:pt x="352" y="574"/>
                </a:lnTo>
                <a:lnTo>
                  <a:pt x="326" y="610"/>
                </a:lnTo>
                <a:lnTo>
                  <a:pt x="302" y="646"/>
                </a:lnTo>
                <a:lnTo>
                  <a:pt x="212" y="594"/>
                </a:lnTo>
                <a:lnTo>
                  <a:pt x="140" y="718"/>
                </a:lnTo>
                <a:lnTo>
                  <a:pt x="230" y="768"/>
                </a:lnTo>
                <a:lnTo>
                  <a:pt x="212" y="808"/>
                </a:lnTo>
                <a:lnTo>
                  <a:pt x="194" y="848"/>
                </a:lnTo>
                <a:lnTo>
                  <a:pt x="178" y="888"/>
                </a:lnTo>
                <a:lnTo>
                  <a:pt x="164" y="930"/>
                </a:lnTo>
                <a:lnTo>
                  <a:pt x="64" y="904"/>
                </a:lnTo>
                <a:lnTo>
                  <a:pt x="26" y="1040"/>
                </a:lnTo>
                <a:lnTo>
                  <a:pt x="126" y="1068"/>
                </a:lnTo>
                <a:lnTo>
                  <a:pt x="118" y="1110"/>
                </a:lnTo>
                <a:lnTo>
                  <a:pt x="112" y="1152"/>
                </a:lnTo>
                <a:lnTo>
                  <a:pt x="108" y="1196"/>
                </a:lnTo>
                <a:lnTo>
                  <a:pt x="104" y="1240"/>
                </a:lnTo>
                <a:lnTo>
                  <a:pt x="0" y="1240"/>
                </a:lnTo>
                <a:lnTo>
                  <a:pt x="0" y="1382"/>
                </a:lnTo>
                <a:lnTo>
                  <a:pt x="104" y="1382"/>
                </a:lnTo>
                <a:lnTo>
                  <a:pt x="108" y="1426"/>
                </a:lnTo>
                <a:lnTo>
                  <a:pt x="112" y="1470"/>
                </a:lnTo>
                <a:lnTo>
                  <a:pt x="118" y="1512"/>
                </a:lnTo>
                <a:lnTo>
                  <a:pt x="126" y="1556"/>
                </a:lnTo>
                <a:lnTo>
                  <a:pt x="26" y="1582"/>
                </a:lnTo>
                <a:lnTo>
                  <a:pt x="64" y="1720"/>
                </a:lnTo>
                <a:lnTo>
                  <a:pt x="164" y="1692"/>
                </a:lnTo>
                <a:lnTo>
                  <a:pt x="178" y="1734"/>
                </a:lnTo>
                <a:lnTo>
                  <a:pt x="194" y="1774"/>
                </a:lnTo>
                <a:lnTo>
                  <a:pt x="212" y="1814"/>
                </a:lnTo>
                <a:lnTo>
                  <a:pt x="230" y="1854"/>
                </a:lnTo>
                <a:lnTo>
                  <a:pt x="140" y="1906"/>
                </a:lnTo>
                <a:lnTo>
                  <a:pt x="212" y="2028"/>
                </a:lnTo>
                <a:lnTo>
                  <a:pt x="302" y="1978"/>
                </a:lnTo>
                <a:lnTo>
                  <a:pt x="326" y="2014"/>
                </a:lnTo>
                <a:lnTo>
                  <a:pt x="352" y="2048"/>
                </a:lnTo>
                <a:lnTo>
                  <a:pt x="378" y="2082"/>
                </a:lnTo>
                <a:lnTo>
                  <a:pt x="408" y="2116"/>
                </a:lnTo>
                <a:lnTo>
                  <a:pt x="334" y="2188"/>
                </a:lnTo>
                <a:lnTo>
                  <a:pt x="436" y="2288"/>
                </a:lnTo>
                <a:lnTo>
                  <a:pt x="508" y="2216"/>
                </a:lnTo>
                <a:lnTo>
                  <a:pt x="542" y="2244"/>
                </a:lnTo>
                <a:lnTo>
                  <a:pt x="576" y="2272"/>
                </a:lnTo>
                <a:lnTo>
                  <a:pt x="610" y="2298"/>
                </a:lnTo>
                <a:lnTo>
                  <a:pt x="646" y="2322"/>
                </a:lnTo>
                <a:lnTo>
                  <a:pt x="594" y="2412"/>
                </a:lnTo>
                <a:lnTo>
                  <a:pt x="718" y="2482"/>
                </a:lnTo>
                <a:lnTo>
                  <a:pt x="770" y="2394"/>
                </a:lnTo>
                <a:lnTo>
                  <a:pt x="808" y="2412"/>
                </a:lnTo>
                <a:lnTo>
                  <a:pt x="848" y="2430"/>
                </a:lnTo>
                <a:lnTo>
                  <a:pt x="890" y="2446"/>
                </a:lnTo>
                <a:lnTo>
                  <a:pt x="930" y="2460"/>
                </a:lnTo>
                <a:lnTo>
                  <a:pt x="904" y="2560"/>
                </a:lnTo>
                <a:lnTo>
                  <a:pt x="1042" y="2596"/>
                </a:lnTo>
                <a:lnTo>
                  <a:pt x="1068" y="2498"/>
                </a:lnTo>
                <a:lnTo>
                  <a:pt x="1110" y="2504"/>
                </a:lnTo>
                <a:lnTo>
                  <a:pt x="1154" y="2512"/>
                </a:lnTo>
                <a:lnTo>
                  <a:pt x="1196" y="2516"/>
                </a:lnTo>
                <a:lnTo>
                  <a:pt x="1240" y="2520"/>
                </a:lnTo>
                <a:lnTo>
                  <a:pt x="1240" y="2622"/>
                </a:lnTo>
                <a:lnTo>
                  <a:pt x="1382" y="2622"/>
                </a:lnTo>
                <a:lnTo>
                  <a:pt x="1382" y="2520"/>
                </a:lnTo>
                <a:lnTo>
                  <a:pt x="1426" y="2516"/>
                </a:lnTo>
                <a:lnTo>
                  <a:pt x="1470" y="2512"/>
                </a:lnTo>
                <a:lnTo>
                  <a:pt x="1514" y="2504"/>
                </a:lnTo>
                <a:lnTo>
                  <a:pt x="1556" y="2498"/>
                </a:lnTo>
                <a:lnTo>
                  <a:pt x="1582" y="2596"/>
                </a:lnTo>
                <a:lnTo>
                  <a:pt x="1720" y="2560"/>
                </a:lnTo>
                <a:lnTo>
                  <a:pt x="1694" y="2460"/>
                </a:lnTo>
                <a:lnTo>
                  <a:pt x="1734" y="2446"/>
                </a:lnTo>
                <a:lnTo>
                  <a:pt x="1776" y="2430"/>
                </a:lnTo>
                <a:lnTo>
                  <a:pt x="1816" y="2412"/>
                </a:lnTo>
                <a:lnTo>
                  <a:pt x="1854" y="2394"/>
                </a:lnTo>
                <a:lnTo>
                  <a:pt x="1906" y="2482"/>
                </a:lnTo>
                <a:lnTo>
                  <a:pt x="2028" y="2412"/>
                </a:lnTo>
                <a:lnTo>
                  <a:pt x="1978" y="2322"/>
                </a:lnTo>
                <a:lnTo>
                  <a:pt x="2014" y="2298"/>
                </a:lnTo>
                <a:lnTo>
                  <a:pt x="2048" y="2272"/>
                </a:lnTo>
                <a:lnTo>
                  <a:pt x="2082" y="2244"/>
                </a:lnTo>
                <a:lnTo>
                  <a:pt x="2116" y="2216"/>
                </a:lnTo>
                <a:lnTo>
                  <a:pt x="2188" y="2288"/>
                </a:lnTo>
                <a:lnTo>
                  <a:pt x="2290" y="2188"/>
                </a:lnTo>
                <a:lnTo>
                  <a:pt x="2216" y="2116"/>
                </a:lnTo>
                <a:lnTo>
                  <a:pt x="2244" y="2082"/>
                </a:lnTo>
                <a:lnTo>
                  <a:pt x="2272" y="2048"/>
                </a:lnTo>
                <a:lnTo>
                  <a:pt x="2298" y="2014"/>
                </a:lnTo>
                <a:lnTo>
                  <a:pt x="2322" y="1978"/>
                </a:lnTo>
                <a:lnTo>
                  <a:pt x="2412" y="2028"/>
                </a:lnTo>
                <a:lnTo>
                  <a:pt x="2482" y="1906"/>
                </a:lnTo>
                <a:lnTo>
                  <a:pt x="2394" y="1854"/>
                </a:lnTo>
                <a:lnTo>
                  <a:pt x="2412" y="1814"/>
                </a:lnTo>
                <a:lnTo>
                  <a:pt x="2430" y="1774"/>
                </a:lnTo>
                <a:lnTo>
                  <a:pt x="2446" y="1734"/>
                </a:lnTo>
                <a:lnTo>
                  <a:pt x="2460" y="1692"/>
                </a:lnTo>
                <a:lnTo>
                  <a:pt x="2560" y="1720"/>
                </a:lnTo>
                <a:lnTo>
                  <a:pt x="2596" y="1582"/>
                </a:lnTo>
                <a:lnTo>
                  <a:pt x="2498" y="1556"/>
                </a:lnTo>
                <a:lnTo>
                  <a:pt x="2506" y="1512"/>
                </a:lnTo>
                <a:lnTo>
                  <a:pt x="2512" y="1470"/>
                </a:lnTo>
                <a:lnTo>
                  <a:pt x="2516" y="1426"/>
                </a:lnTo>
                <a:lnTo>
                  <a:pt x="2520" y="1382"/>
                </a:lnTo>
                <a:lnTo>
                  <a:pt x="2622" y="1382"/>
                </a:lnTo>
                <a:close/>
                <a:moveTo>
                  <a:pt x="1312" y="2420"/>
                </a:moveTo>
                <a:lnTo>
                  <a:pt x="1312" y="2420"/>
                </a:lnTo>
                <a:lnTo>
                  <a:pt x="1254" y="2420"/>
                </a:lnTo>
                <a:lnTo>
                  <a:pt x="1198" y="2416"/>
                </a:lnTo>
                <a:lnTo>
                  <a:pt x="1142" y="2408"/>
                </a:lnTo>
                <a:lnTo>
                  <a:pt x="1088" y="2398"/>
                </a:lnTo>
                <a:lnTo>
                  <a:pt x="1034" y="2386"/>
                </a:lnTo>
                <a:lnTo>
                  <a:pt x="982" y="2370"/>
                </a:lnTo>
                <a:lnTo>
                  <a:pt x="930" y="2354"/>
                </a:lnTo>
                <a:lnTo>
                  <a:pt x="880" y="2334"/>
                </a:lnTo>
                <a:lnTo>
                  <a:pt x="830" y="2312"/>
                </a:lnTo>
                <a:lnTo>
                  <a:pt x="782" y="2286"/>
                </a:lnTo>
                <a:lnTo>
                  <a:pt x="736" y="2260"/>
                </a:lnTo>
                <a:lnTo>
                  <a:pt x="692" y="2232"/>
                </a:lnTo>
                <a:lnTo>
                  <a:pt x="648" y="2200"/>
                </a:lnTo>
                <a:lnTo>
                  <a:pt x="606" y="2168"/>
                </a:lnTo>
                <a:lnTo>
                  <a:pt x="566" y="2132"/>
                </a:lnTo>
                <a:lnTo>
                  <a:pt x="528" y="2096"/>
                </a:lnTo>
                <a:lnTo>
                  <a:pt x="490" y="2058"/>
                </a:lnTo>
                <a:lnTo>
                  <a:pt x="456" y="2018"/>
                </a:lnTo>
                <a:lnTo>
                  <a:pt x="422" y="1976"/>
                </a:lnTo>
                <a:lnTo>
                  <a:pt x="392" y="1932"/>
                </a:lnTo>
                <a:lnTo>
                  <a:pt x="362" y="1886"/>
                </a:lnTo>
                <a:lnTo>
                  <a:pt x="336" y="1840"/>
                </a:lnTo>
                <a:lnTo>
                  <a:pt x="312" y="1792"/>
                </a:lnTo>
                <a:lnTo>
                  <a:pt x="290" y="1744"/>
                </a:lnTo>
                <a:lnTo>
                  <a:pt x="270" y="1692"/>
                </a:lnTo>
                <a:lnTo>
                  <a:pt x="252" y="1642"/>
                </a:lnTo>
                <a:lnTo>
                  <a:pt x="238" y="1588"/>
                </a:lnTo>
                <a:lnTo>
                  <a:pt x="224" y="1534"/>
                </a:lnTo>
                <a:lnTo>
                  <a:pt x="216" y="1480"/>
                </a:lnTo>
                <a:lnTo>
                  <a:pt x="208" y="1424"/>
                </a:lnTo>
                <a:lnTo>
                  <a:pt x="204" y="1368"/>
                </a:lnTo>
                <a:lnTo>
                  <a:pt x="202" y="1312"/>
                </a:lnTo>
                <a:lnTo>
                  <a:pt x="204" y="1254"/>
                </a:lnTo>
                <a:lnTo>
                  <a:pt x="208" y="1198"/>
                </a:lnTo>
                <a:lnTo>
                  <a:pt x="216" y="1142"/>
                </a:lnTo>
                <a:lnTo>
                  <a:pt x="224" y="1088"/>
                </a:lnTo>
                <a:lnTo>
                  <a:pt x="238" y="1034"/>
                </a:lnTo>
                <a:lnTo>
                  <a:pt x="252" y="982"/>
                </a:lnTo>
                <a:lnTo>
                  <a:pt x="270" y="930"/>
                </a:lnTo>
                <a:lnTo>
                  <a:pt x="290" y="880"/>
                </a:lnTo>
                <a:lnTo>
                  <a:pt x="312" y="830"/>
                </a:lnTo>
                <a:lnTo>
                  <a:pt x="336" y="782"/>
                </a:lnTo>
                <a:lnTo>
                  <a:pt x="362" y="736"/>
                </a:lnTo>
                <a:lnTo>
                  <a:pt x="392" y="692"/>
                </a:lnTo>
                <a:lnTo>
                  <a:pt x="422" y="648"/>
                </a:lnTo>
                <a:lnTo>
                  <a:pt x="456" y="606"/>
                </a:lnTo>
                <a:lnTo>
                  <a:pt x="490" y="566"/>
                </a:lnTo>
                <a:lnTo>
                  <a:pt x="528" y="526"/>
                </a:lnTo>
                <a:lnTo>
                  <a:pt x="566" y="490"/>
                </a:lnTo>
                <a:lnTo>
                  <a:pt x="606" y="456"/>
                </a:lnTo>
                <a:lnTo>
                  <a:pt x="648" y="422"/>
                </a:lnTo>
                <a:lnTo>
                  <a:pt x="692" y="392"/>
                </a:lnTo>
                <a:lnTo>
                  <a:pt x="736" y="362"/>
                </a:lnTo>
                <a:lnTo>
                  <a:pt x="782" y="336"/>
                </a:lnTo>
                <a:lnTo>
                  <a:pt x="830" y="312"/>
                </a:lnTo>
                <a:lnTo>
                  <a:pt x="880" y="290"/>
                </a:lnTo>
                <a:lnTo>
                  <a:pt x="930" y="270"/>
                </a:lnTo>
                <a:lnTo>
                  <a:pt x="982" y="252"/>
                </a:lnTo>
                <a:lnTo>
                  <a:pt x="1034" y="236"/>
                </a:lnTo>
                <a:lnTo>
                  <a:pt x="1088" y="224"/>
                </a:lnTo>
                <a:lnTo>
                  <a:pt x="1142" y="214"/>
                </a:lnTo>
                <a:lnTo>
                  <a:pt x="1198" y="208"/>
                </a:lnTo>
                <a:lnTo>
                  <a:pt x="1254" y="204"/>
                </a:lnTo>
                <a:lnTo>
                  <a:pt x="1312" y="202"/>
                </a:lnTo>
                <a:lnTo>
                  <a:pt x="1368" y="204"/>
                </a:lnTo>
                <a:lnTo>
                  <a:pt x="1426" y="208"/>
                </a:lnTo>
                <a:lnTo>
                  <a:pt x="1480" y="214"/>
                </a:lnTo>
                <a:lnTo>
                  <a:pt x="1536" y="224"/>
                </a:lnTo>
                <a:lnTo>
                  <a:pt x="1588" y="236"/>
                </a:lnTo>
                <a:lnTo>
                  <a:pt x="1642" y="252"/>
                </a:lnTo>
                <a:lnTo>
                  <a:pt x="1694" y="270"/>
                </a:lnTo>
                <a:lnTo>
                  <a:pt x="1744" y="290"/>
                </a:lnTo>
                <a:lnTo>
                  <a:pt x="1792" y="312"/>
                </a:lnTo>
                <a:lnTo>
                  <a:pt x="1840" y="336"/>
                </a:lnTo>
                <a:lnTo>
                  <a:pt x="1886" y="362"/>
                </a:lnTo>
                <a:lnTo>
                  <a:pt x="1932" y="392"/>
                </a:lnTo>
                <a:lnTo>
                  <a:pt x="1976" y="422"/>
                </a:lnTo>
                <a:lnTo>
                  <a:pt x="2018" y="456"/>
                </a:lnTo>
                <a:lnTo>
                  <a:pt x="2058" y="490"/>
                </a:lnTo>
                <a:lnTo>
                  <a:pt x="2096" y="526"/>
                </a:lnTo>
                <a:lnTo>
                  <a:pt x="2132" y="566"/>
                </a:lnTo>
                <a:lnTo>
                  <a:pt x="2168" y="606"/>
                </a:lnTo>
                <a:lnTo>
                  <a:pt x="2200" y="648"/>
                </a:lnTo>
                <a:lnTo>
                  <a:pt x="2232" y="692"/>
                </a:lnTo>
                <a:lnTo>
                  <a:pt x="2260" y="736"/>
                </a:lnTo>
                <a:lnTo>
                  <a:pt x="2288" y="782"/>
                </a:lnTo>
                <a:lnTo>
                  <a:pt x="2312" y="830"/>
                </a:lnTo>
                <a:lnTo>
                  <a:pt x="2334" y="880"/>
                </a:lnTo>
                <a:lnTo>
                  <a:pt x="2354" y="930"/>
                </a:lnTo>
                <a:lnTo>
                  <a:pt x="2372" y="982"/>
                </a:lnTo>
                <a:lnTo>
                  <a:pt x="2386" y="1034"/>
                </a:lnTo>
                <a:lnTo>
                  <a:pt x="2398" y="1088"/>
                </a:lnTo>
                <a:lnTo>
                  <a:pt x="2408" y="1142"/>
                </a:lnTo>
                <a:lnTo>
                  <a:pt x="2416" y="1198"/>
                </a:lnTo>
                <a:lnTo>
                  <a:pt x="2420" y="1254"/>
                </a:lnTo>
                <a:lnTo>
                  <a:pt x="2422" y="1312"/>
                </a:lnTo>
                <a:lnTo>
                  <a:pt x="2420" y="1368"/>
                </a:lnTo>
                <a:lnTo>
                  <a:pt x="2416" y="1424"/>
                </a:lnTo>
                <a:lnTo>
                  <a:pt x="2408" y="1480"/>
                </a:lnTo>
                <a:lnTo>
                  <a:pt x="2398" y="1534"/>
                </a:lnTo>
                <a:lnTo>
                  <a:pt x="2386" y="1588"/>
                </a:lnTo>
                <a:lnTo>
                  <a:pt x="2372" y="1642"/>
                </a:lnTo>
                <a:lnTo>
                  <a:pt x="2354" y="1692"/>
                </a:lnTo>
                <a:lnTo>
                  <a:pt x="2334" y="1744"/>
                </a:lnTo>
                <a:lnTo>
                  <a:pt x="2312" y="1792"/>
                </a:lnTo>
                <a:lnTo>
                  <a:pt x="2288" y="1840"/>
                </a:lnTo>
                <a:lnTo>
                  <a:pt x="2260" y="1886"/>
                </a:lnTo>
                <a:lnTo>
                  <a:pt x="2232" y="1932"/>
                </a:lnTo>
                <a:lnTo>
                  <a:pt x="2200" y="1976"/>
                </a:lnTo>
                <a:lnTo>
                  <a:pt x="2168" y="2018"/>
                </a:lnTo>
                <a:lnTo>
                  <a:pt x="2132" y="2058"/>
                </a:lnTo>
                <a:lnTo>
                  <a:pt x="2096" y="2096"/>
                </a:lnTo>
                <a:lnTo>
                  <a:pt x="2058" y="2132"/>
                </a:lnTo>
                <a:lnTo>
                  <a:pt x="2018" y="2168"/>
                </a:lnTo>
                <a:lnTo>
                  <a:pt x="1976" y="2200"/>
                </a:lnTo>
                <a:lnTo>
                  <a:pt x="1932" y="2232"/>
                </a:lnTo>
                <a:lnTo>
                  <a:pt x="1886" y="2260"/>
                </a:lnTo>
                <a:lnTo>
                  <a:pt x="1840" y="2286"/>
                </a:lnTo>
                <a:lnTo>
                  <a:pt x="1792" y="2312"/>
                </a:lnTo>
                <a:lnTo>
                  <a:pt x="1744" y="2334"/>
                </a:lnTo>
                <a:lnTo>
                  <a:pt x="1694" y="2354"/>
                </a:lnTo>
                <a:lnTo>
                  <a:pt x="1642" y="2370"/>
                </a:lnTo>
                <a:lnTo>
                  <a:pt x="1588" y="2386"/>
                </a:lnTo>
                <a:lnTo>
                  <a:pt x="1536" y="2398"/>
                </a:lnTo>
                <a:lnTo>
                  <a:pt x="1480" y="2408"/>
                </a:lnTo>
                <a:lnTo>
                  <a:pt x="1426" y="2416"/>
                </a:lnTo>
                <a:lnTo>
                  <a:pt x="1368" y="2420"/>
                </a:lnTo>
                <a:lnTo>
                  <a:pt x="1312" y="2420"/>
                </a:lnTo>
                <a:close/>
              </a:path>
            </a:pathLst>
          </a:custGeom>
          <a:solidFill>
            <a:srgbClr val="808080">
              <a:alpha val="79999"/>
            </a:srgbClr>
          </a:solidFill>
          <a:ln>
            <a:noFill/>
          </a:ln>
          <a:extLst>
            <a:ext uri="{91240B29-F687-4F45-9708-019B960494DF}">
              <a14:hiddenLine xmlns:a14="http://schemas.microsoft.com/office/drawing/2010/main" w="19050">
                <a:solidFill>
                  <a:srgbClr val="000000"/>
                </a:solidFill>
                <a:prstDash val="sysDot"/>
                <a:rou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latinLnBrk="1">
              <a:spcBef>
                <a:spcPct val="0"/>
              </a:spcBef>
              <a:spcAft>
                <a:spcPct val="0"/>
              </a:spcAft>
            </a:pPr>
            <a:endParaRPr kumimoji="1" lang="zh-CN" altLang="en-US">
              <a:solidFill>
                <a:srgbClr val="000000"/>
              </a:solidFill>
              <a:latin typeface="Arial" pitchFamily="34" charset="0"/>
              <a:ea typeface="汉仪雅酷黑 55W" panose="020b0504020202020204" charset="-122"/>
              <a:cs typeface="+mn-ea"/>
              <a:sym typeface="Arial" pitchFamily="34" charset="0"/>
            </a:endParaRPr>
          </a:p>
        </p:txBody>
      </p:sp>
      <p:sp>
        <p:nvSpPr>
          <p:cNvPr id="176" name="Oval 676"/>
          <p:cNvSpPr>
            <a:spLocks noChangeArrowheads="1"/>
          </p:cNvSpPr>
          <p:nvPr/>
        </p:nvSpPr>
        <p:spPr bwMode="auto">
          <a:xfrm rot="21275255">
            <a:off x="1042508" y="2725956"/>
            <a:ext cx="2058769" cy="2057556"/>
          </a:xfrm>
          <a:prstGeom prst="ellipse">
            <a:avLst/>
          </a:prstGeom>
          <a:solidFill>
            <a:srgbClr val="A3DAD4"/>
          </a:solidFill>
          <a:ln>
            <a:noFill/>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latinLnBrk="1">
              <a:spcBef>
                <a:spcPct val="0"/>
              </a:spcBef>
              <a:spcAft>
                <a:spcPct val="0"/>
              </a:spcAft>
            </a:pPr>
            <a:endParaRPr kumimoji="1" lang="ko-KR" altLang="en-US">
              <a:solidFill>
                <a:srgbClr val="000000"/>
              </a:solidFill>
              <a:latin typeface="Arial" pitchFamily="34" charset="0"/>
              <a:cs typeface="+mn-ea"/>
              <a:sym typeface="Arial" pitchFamily="34" charset="0"/>
            </a:endParaRPr>
          </a:p>
        </p:txBody>
      </p:sp>
      <p:sp>
        <p:nvSpPr>
          <p:cNvPr id="177" name="Oval 677"/>
          <p:cNvSpPr>
            <a:spLocks noChangeArrowheads="1"/>
          </p:cNvSpPr>
          <p:nvPr/>
        </p:nvSpPr>
        <p:spPr bwMode="auto">
          <a:xfrm rot="21275255">
            <a:off x="3570501" y="2708982"/>
            <a:ext cx="1376150" cy="1376150"/>
          </a:xfrm>
          <a:prstGeom prst="ellipse">
            <a:avLst/>
          </a:prstGeom>
          <a:solidFill>
            <a:srgbClr val="EF6D64"/>
          </a:solidFill>
          <a:ln>
            <a:noFill/>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latinLnBrk="1">
              <a:spcBef>
                <a:spcPct val="0"/>
              </a:spcBef>
              <a:spcAft>
                <a:spcPct val="0"/>
              </a:spcAft>
            </a:pPr>
            <a:endParaRPr kumimoji="1" lang="ko-KR" altLang="en-US">
              <a:solidFill>
                <a:srgbClr val="000000"/>
              </a:solidFill>
              <a:latin typeface="Arial" pitchFamily="34" charset="0"/>
              <a:cs typeface="+mn-ea"/>
              <a:sym typeface="Arial" pitchFamily="34" charset="0"/>
            </a:endParaRPr>
          </a:p>
        </p:txBody>
      </p:sp>
      <p:sp>
        <p:nvSpPr>
          <p:cNvPr id="178" name="Freeform 679"/>
          <p:cNvSpPr>
            <a:spLocks noEditPoints="1"/>
          </p:cNvSpPr>
          <p:nvPr/>
        </p:nvSpPr>
        <p:spPr bwMode="auto">
          <a:xfrm rot="21275255">
            <a:off x="4392553" y="3994196"/>
            <a:ext cx="1759290" cy="1760502"/>
          </a:xfrm>
          <a:custGeom>
            <a:gdLst>
              <a:gd name="T0" fmla="*/ 2147483647 w 1816"/>
              <a:gd name="T1" fmla="*/ 2147483647 h 1816"/>
              <a:gd name="T2" fmla="*/ 2147483647 w 1816"/>
              <a:gd name="T3" fmla="*/ 2147483647 h 1816"/>
              <a:gd name="T4" fmla="*/ 2147483647 w 1816"/>
              <a:gd name="T5" fmla="*/ 2147483647 h 1816"/>
              <a:gd name="T6" fmla="*/ 2147483647 w 1816"/>
              <a:gd name="T7" fmla="*/ 2147483647 h 1816"/>
              <a:gd name="T8" fmla="*/ 2147483647 w 1816"/>
              <a:gd name="T9" fmla="*/ 2147483647 h 1816"/>
              <a:gd name="T10" fmla="*/ 2147483647 w 1816"/>
              <a:gd name="T11" fmla="*/ 2147483647 h 1816"/>
              <a:gd name="T12" fmla="*/ 2147483647 w 1816"/>
              <a:gd name="T13" fmla="*/ 2147483647 h 1816"/>
              <a:gd name="T14" fmla="*/ 2147483647 w 1816"/>
              <a:gd name="T15" fmla="*/ 2147483647 h 1816"/>
              <a:gd name="T16" fmla="*/ 2147483647 w 1816"/>
              <a:gd name="T17" fmla="*/ 2147483647 h 1816"/>
              <a:gd name="T18" fmla="*/ 2147483647 w 1816"/>
              <a:gd name="T19" fmla="*/ 2147483647 h 1816"/>
              <a:gd name="T20" fmla="*/ 2147483647 w 1816"/>
              <a:gd name="T21" fmla="*/ 2147483647 h 1816"/>
              <a:gd name="T22" fmla="*/ 2147483647 w 1816"/>
              <a:gd name="T23" fmla="*/ 2147483647 h 1816"/>
              <a:gd name="T24" fmla="*/ 0 w 1816"/>
              <a:gd name="T25" fmla="*/ 2147483647 h 1816"/>
              <a:gd name="T26" fmla="*/ 2147483647 w 1816"/>
              <a:gd name="T27" fmla="*/ 2147483647 h 1816"/>
              <a:gd name="T28" fmla="*/ 2147483647 w 1816"/>
              <a:gd name="T29" fmla="*/ 2147483647 h 1816"/>
              <a:gd name="T30" fmla="*/ 2147483647 w 1816"/>
              <a:gd name="T31" fmla="*/ 2147483647 h 1816"/>
              <a:gd name="T32" fmla="*/ 2147483647 w 1816"/>
              <a:gd name="T33" fmla="*/ 2147483647 h 1816"/>
              <a:gd name="T34" fmla="*/ 2147483647 w 1816"/>
              <a:gd name="T35" fmla="*/ 2147483647 h 1816"/>
              <a:gd name="T36" fmla="*/ 2147483647 w 1816"/>
              <a:gd name="T37" fmla="*/ 2147483647 h 1816"/>
              <a:gd name="T38" fmla="*/ 2147483647 w 1816"/>
              <a:gd name="T39" fmla="*/ 2147483647 h 1816"/>
              <a:gd name="T40" fmla="*/ 2147483647 w 1816"/>
              <a:gd name="T41" fmla="*/ 2147483647 h 1816"/>
              <a:gd name="T42" fmla="*/ 2147483647 w 1816"/>
              <a:gd name="T43" fmla="*/ 2147483647 h 1816"/>
              <a:gd name="T44" fmla="*/ 2147483647 w 1816"/>
              <a:gd name="T45" fmla="*/ 2147483647 h 1816"/>
              <a:gd name="T46" fmla="*/ 2147483647 w 1816"/>
              <a:gd name="T47" fmla="*/ 2147483647 h 1816"/>
              <a:gd name="T48" fmla="*/ 2147483647 w 1816"/>
              <a:gd name="T49" fmla="*/ 2147483647 h 1816"/>
              <a:gd name="T50" fmla="*/ 2147483647 w 1816"/>
              <a:gd name="T51" fmla="*/ 2147483647 h 1816"/>
              <a:gd name="T52" fmla="*/ 2147483647 w 1816"/>
              <a:gd name="T53" fmla="*/ 2147483647 h 1816"/>
              <a:gd name="T54" fmla="*/ 2147483647 w 1816"/>
              <a:gd name="T55" fmla="*/ 2147483647 h 1816"/>
              <a:gd name="T56" fmla="*/ 2147483647 w 1816"/>
              <a:gd name="T57" fmla="*/ 2147483647 h 1816"/>
              <a:gd name="T58" fmla="*/ 2147483647 w 1816"/>
              <a:gd name="T59" fmla="*/ 2147483647 h 1816"/>
              <a:gd name="T60" fmla="*/ 2147483647 w 1816"/>
              <a:gd name="T61" fmla="*/ 2147483647 h 1816"/>
              <a:gd name="T62" fmla="*/ 2147483647 w 1816"/>
              <a:gd name="T63" fmla="*/ 2147483647 h 1816"/>
              <a:gd name="T64" fmla="*/ 2147483647 w 1816"/>
              <a:gd name="T65" fmla="*/ 2147483647 h 1816"/>
              <a:gd name="T66" fmla="*/ 2147483647 w 1816"/>
              <a:gd name="T67" fmla="*/ 2147483647 h 1816"/>
              <a:gd name="T68" fmla="*/ 2147483647 w 1816"/>
              <a:gd name="T69" fmla="*/ 2147483647 h 1816"/>
              <a:gd name="T70" fmla="*/ 2147483647 w 1816"/>
              <a:gd name="T71" fmla="*/ 2147483647 h 1816"/>
              <a:gd name="T72" fmla="*/ 2147483647 w 1816"/>
              <a:gd name="T73" fmla="*/ 2147483647 h 1816"/>
              <a:gd name="T74" fmla="*/ 2147483647 w 1816"/>
              <a:gd name="T75" fmla="*/ 2147483647 h 1816"/>
              <a:gd name="T76" fmla="*/ 2147483647 w 1816"/>
              <a:gd name="T77" fmla="*/ 2147483647 h 1816"/>
              <a:gd name="T78" fmla="*/ 2147483647 w 1816"/>
              <a:gd name="T79" fmla="*/ 2147483647 h 1816"/>
              <a:gd name="T80" fmla="*/ 2147483647 w 1816"/>
              <a:gd name="T81" fmla="*/ 2147483647 h 1816"/>
              <a:gd name="T82" fmla="*/ 2147483647 w 1816"/>
              <a:gd name="T83" fmla="*/ 2147483647 h 1816"/>
              <a:gd name="T84" fmla="*/ 2147483647 w 1816"/>
              <a:gd name="T85" fmla="*/ 2147483647 h 1816"/>
              <a:gd name="T86" fmla="*/ 2147483647 w 1816"/>
              <a:gd name="T87" fmla="*/ 2147483647 h 1816"/>
              <a:gd name="T88" fmla="*/ 2147483647 w 1816"/>
              <a:gd name="T89" fmla="*/ 2147483647 h 1816"/>
              <a:gd name="T90" fmla="*/ 2147483647 w 1816"/>
              <a:gd name="T91" fmla="*/ 2147483647 h 1816"/>
              <a:gd name="T92" fmla="*/ 2147483647 w 1816"/>
              <a:gd name="T93" fmla="*/ 2147483647 h 1816"/>
              <a:gd name="T94" fmla="*/ 2147483647 w 1816"/>
              <a:gd name="T95" fmla="*/ 2147483647 h 1816"/>
              <a:gd name="T96" fmla="*/ 2147483647 w 1816"/>
              <a:gd name="T97" fmla="*/ 2147483647 h 1816"/>
              <a:gd name="T98" fmla="*/ 2147483647 w 1816"/>
              <a:gd name="T99" fmla="*/ 2147483647 h 1816"/>
              <a:gd name="T100" fmla="*/ 2147483647 w 1816"/>
              <a:gd name="T101" fmla="*/ 2147483647 h 1816"/>
              <a:gd name="T102" fmla="*/ 2147483647 w 1816"/>
              <a:gd name="T103" fmla="*/ 2147483647 h 181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816"/>
              <a:gd name="T157" fmla="*/ 0 h 1816"/>
              <a:gd name="T158" fmla="*/ 1816 w 1816"/>
              <a:gd name="T159" fmla="*/ 1816 h 1816"/>
            </a:gd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815" h="1815">
                <a:moveTo>
                  <a:pt x="1816" y="978"/>
                </a:moveTo>
                <a:lnTo>
                  <a:pt x="1816" y="836"/>
                </a:lnTo>
                <a:lnTo>
                  <a:pt x="1710" y="836"/>
                </a:lnTo>
                <a:lnTo>
                  <a:pt x="1706" y="792"/>
                </a:lnTo>
                <a:lnTo>
                  <a:pt x="1698" y="750"/>
                </a:lnTo>
                <a:lnTo>
                  <a:pt x="1688" y="708"/>
                </a:lnTo>
                <a:lnTo>
                  <a:pt x="1678" y="666"/>
                </a:lnTo>
                <a:lnTo>
                  <a:pt x="1774" y="626"/>
                </a:lnTo>
                <a:lnTo>
                  <a:pt x="1718" y="494"/>
                </a:lnTo>
                <a:lnTo>
                  <a:pt x="1622" y="534"/>
                </a:lnTo>
                <a:lnTo>
                  <a:pt x="1602" y="496"/>
                </a:lnTo>
                <a:lnTo>
                  <a:pt x="1578" y="460"/>
                </a:lnTo>
                <a:lnTo>
                  <a:pt x="1552" y="424"/>
                </a:lnTo>
                <a:lnTo>
                  <a:pt x="1526" y="390"/>
                </a:lnTo>
                <a:lnTo>
                  <a:pt x="1600" y="316"/>
                </a:lnTo>
                <a:lnTo>
                  <a:pt x="1498" y="216"/>
                </a:lnTo>
                <a:lnTo>
                  <a:pt x="1426" y="290"/>
                </a:lnTo>
                <a:lnTo>
                  <a:pt x="1392" y="262"/>
                </a:lnTo>
                <a:lnTo>
                  <a:pt x="1356" y="236"/>
                </a:lnTo>
                <a:lnTo>
                  <a:pt x="1318" y="214"/>
                </a:lnTo>
                <a:lnTo>
                  <a:pt x="1280" y="192"/>
                </a:lnTo>
                <a:lnTo>
                  <a:pt x="1320" y="96"/>
                </a:lnTo>
                <a:lnTo>
                  <a:pt x="1188" y="42"/>
                </a:lnTo>
                <a:lnTo>
                  <a:pt x="1150" y="138"/>
                </a:lnTo>
                <a:lnTo>
                  <a:pt x="1108" y="126"/>
                </a:lnTo>
                <a:lnTo>
                  <a:pt x="1066" y="116"/>
                </a:lnTo>
                <a:lnTo>
                  <a:pt x="1022" y="110"/>
                </a:lnTo>
                <a:lnTo>
                  <a:pt x="978" y="104"/>
                </a:lnTo>
                <a:lnTo>
                  <a:pt x="978" y="0"/>
                </a:lnTo>
                <a:lnTo>
                  <a:pt x="836" y="0"/>
                </a:lnTo>
                <a:lnTo>
                  <a:pt x="836" y="104"/>
                </a:lnTo>
                <a:lnTo>
                  <a:pt x="792" y="110"/>
                </a:lnTo>
                <a:lnTo>
                  <a:pt x="750" y="116"/>
                </a:lnTo>
                <a:lnTo>
                  <a:pt x="706" y="126"/>
                </a:lnTo>
                <a:lnTo>
                  <a:pt x="666" y="138"/>
                </a:lnTo>
                <a:lnTo>
                  <a:pt x="626" y="42"/>
                </a:lnTo>
                <a:lnTo>
                  <a:pt x="494" y="96"/>
                </a:lnTo>
                <a:lnTo>
                  <a:pt x="534" y="192"/>
                </a:lnTo>
                <a:lnTo>
                  <a:pt x="496" y="214"/>
                </a:lnTo>
                <a:lnTo>
                  <a:pt x="460" y="236"/>
                </a:lnTo>
                <a:lnTo>
                  <a:pt x="424" y="262"/>
                </a:lnTo>
                <a:lnTo>
                  <a:pt x="390" y="290"/>
                </a:lnTo>
                <a:lnTo>
                  <a:pt x="316" y="216"/>
                </a:lnTo>
                <a:lnTo>
                  <a:pt x="216" y="316"/>
                </a:lnTo>
                <a:lnTo>
                  <a:pt x="288" y="390"/>
                </a:lnTo>
                <a:lnTo>
                  <a:pt x="262" y="424"/>
                </a:lnTo>
                <a:lnTo>
                  <a:pt x="236" y="460"/>
                </a:lnTo>
                <a:lnTo>
                  <a:pt x="214" y="496"/>
                </a:lnTo>
                <a:lnTo>
                  <a:pt x="192" y="534"/>
                </a:lnTo>
                <a:lnTo>
                  <a:pt x="96" y="494"/>
                </a:lnTo>
                <a:lnTo>
                  <a:pt x="42" y="626"/>
                </a:lnTo>
                <a:lnTo>
                  <a:pt x="138" y="666"/>
                </a:lnTo>
                <a:lnTo>
                  <a:pt x="126" y="708"/>
                </a:lnTo>
                <a:lnTo>
                  <a:pt x="116" y="750"/>
                </a:lnTo>
                <a:lnTo>
                  <a:pt x="108" y="792"/>
                </a:lnTo>
                <a:lnTo>
                  <a:pt x="104" y="836"/>
                </a:lnTo>
                <a:lnTo>
                  <a:pt x="0" y="836"/>
                </a:lnTo>
                <a:lnTo>
                  <a:pt x="0" y="978"/>
                </a:lnTo>
                <a:lnTo>
                  <a:pt x="104" y="978"/>
                </a:lnTo>
                <a:lnTo>
                  <a:pt x="108" y="1022"/>
                </a:lnTo>
                <a:lnTo>
                  <a:pt x="116" y="1066"/>
                </a:lnTo>
                <a:lnTo>
                  <a:pt x="126" y="1108"/>
                </a:lnTo>
                <a:lnTo>
                  <a:pt x="138" y="1150"/>
                </a:lnTo>
                <a:lnTo>
                  <a:pt x="42" y="1190"/>
                </a:lnTo>
                <a:lnTo>
                  <a:pt x="96" y="1320"/>
                </a:lnTo>
                <a:lnTo>
                  <a:pt x="192" y="1280"/>
                </a:lnTo>
                <a:lnTo>
                  <a:pt x="214" y="1320"/>
                </a:lnTo>
                <a:lnTo>
                  <a:pt x="236" y="1356"/>
                </a:lnTo>
                <a:lnTo>
                  <a:pt x="262" y="1392"/>
                </a:lnTo>
                <a:lnTo>
                  <a:pt x="288" y="1426"/>
                </a:lnTo>
                <a:lnTo>
                  <a:pt x="216" y="1500"/>
                </a:lnTo>
                <a:lnTo>
                  <a:pt x="316" y="1600"/>
                </a:lnTo>
                <a:lnTo>
                  <a:pt x="390" y="1526"/>
                </a:lnTo>
                <a:lnTo>
                  <a:pt x="424" y="1554"/>
                </a:lnTo>
                <a:lnTo>
                  <a:pt x="460" y="1578"/>
                </a:lnTo>
                <a:lnTo>
                  <a:pt x="496" y="1602"/>
                </a:lnTo>
                <a:lnTo>
                  <a:pt x="534" y="1622"/>
                </a:lnTo>
                <a:lnTo>
                  <a:pt x="494" y="1718"/>
                </a:lnTo>
                <a:lnTo>
                  <a:pt x="626" y="1774"/>
                </a:lnTo>
                <a:lnTo>
                  <a:pt x="666" y="1678"/>
                </a:lnTo>
                <a:lnTo>
                  <a:pt x="706" y="1690"/>
                </a:lnTo>
                <a:lnTo>
                  <a:pt x="750" y="1698"/>
                </a:lnTo>
                <a:lnTo>
                  <a:pt x="792" y="1706"/>
                </a:lnTo>
                <a:lnTo>
                  <a:pt x="836" y="1712"/>
                </a:lnTo>
                <a:lnTo>
                  <a:pt x="836" y="1816"/>
                </a:lnTo>
                <a:lnTo>
                  <a:pt x="978" y="1816"/>
                </a:lnTo>
                <a:lnTo>
                  <a:pt x="978" y="1712"/>
                </a:lnTo>
                <a:lnTo>
                  <a:pt x="1022" y="1706"/>
                </a:lnTo>
                <a:lnTo>
                  <a:pt x="1066" y="1698"/>
                </a:lnTo>
                <a:lnTo>
                  <a:pt x="1108" y="1690"/>
                </a:lnTo>
                <a:lnTo>
                  <a:pt x="1150" y="1678"/>
                </a:lnTo>
                <a:lnTo>
                  <a:pt x="1188" y="1774"/>
                </a:lnTo>
                <a:lnTo>
                  <a:pt x="1320" y="1718"/>
                </a:lnTo>
                <a:lnTo>
                  <a:pt x="1280" y="1622"/>
                </a:lnTo>
                <a:lnTo>
                  <a:pt x="1318" y="1602"/>
                </a:lnTo>
                <a:lnTo>
                  <a:pt x="1356" y="1578"/>
                </a:lnTo>
                <a:lnTo>
                  <a:pt x="1392" y="1554"/>
                </a:lnTo>
                <a:lnTo>
                  <a:pt x="1426" y="1526"/>
                </a:lnTo>
                <a:lnTo>
                  <a:pt x="1498" y="1600"/>
                </a:lnTo>
                <a:lnTo>
                  <a:pt x="1600" y="1500"/>
                </a:lnTo>
                <a:lnTo>
                  <a:pt x="1526" y="1426"/>
                </a:lnTo>
                <a:lnTo>
                  <a:pt x="1552" y="1392"/>
                </a:lnTo>
                <a:lnTo>
                  <a:pt x="1578" y="1356"/>
                </a:lnTo>
                <a:lnTo>
                  <a:pt x="1602" y="1320"/>
                </a:lnTo>
                <a:lnTo>
                  <a:pt x="1622" y="1280"/>
                </a:lnTo>
                <a:lnTo>
                  <a:pt x="1718" y="1320"/>
                </a:lnTo>
                <a:lnTo>
                  <a:pt x="1774" y="1190"/>
                </a:lnTo>
                <a:lnTo>
                  <a:pt x="1678" y="1150"/>
                </a:lnTo>
                <a:lnTo>
                  <a:pt x="1688" y="1108"/>
                </a:lnTo>
                <a:lnTo>
                  <a:pt x="1698" y="1066"/>
                </a:lnTo>
                <a:lnTo>
                  <a:pt x="1706" y="1022"/>
                </a:lnTo>
                <a:lnTo>
                  <a:pt x="1710" y="978"/>
                </a:lnTo>
                <a:lnTo>
                  <a:pt x="1816" y="978"/>
                </a:lnTo>
                <a:close/>
                <a:moveTo>
                  <a:pt x="908" y="1614"/>
                </a:moveTo>
                <a:lnTo>
                  <a:pt x="908" y="1614"/>
                </a:lnTo>
                <a:lnTo>
                  <a:pt x="872" y="1612"/>
                </a:lnTo>
                <a:lnTo>
                  <a:pt x="836" y="1610"/>
                </a:lnTo>
                <a:lnTo>
                  <a:pt x="800" y="1606"/>
                </a:lnTo>
                <a:lnTo>
                  <a:pt x="766" y="1600"/>
                </a:lnTo>
                <a:lnTo>
                  <a:pt x="730" y="1592"/>
                </a:lnTo>
                <a:lnTo>
                  <a:pt x="698" y="1582"/>
                </a:lnTo>
                <a:lnTo>
                  <a:pt x="664" y="1570"/>
                </a:lnTo>
                <a:lnTo>
                  <a:pt x="632" y="1558"/>
                </a:lnTo>
                <a:lnTo>
                  <a:pt x="602" y="1544"/>
                </a:lnTo>
                <a:lnTo>
                  <a:pt x="570" y="1528"/>
                </a:lnTo>
                <a:lnTo>
                  <a:pt x="542" y="1512"/>
                </a:lnTo>
                <a:lnTo>
                  <a:pt x="512" y="1492"/>
                </a:lnTo>
                <a:lnTo>
                  <a:pt x="484" y="1474"/>
                </a:lnTo>
                <a:lnTo>
                  <a:pt x="458" y="1452"/>
                </a:lnTo>
                <a:lnTo>
                  <a:pt x="432" y="1430"/>
                </a:lnTo>
                <a:lnTo>
                  <a:pt x="408" y="1406"/>
                </a:lnTo>
                <a:lnTo>
                  <a:pt x="384" y="1382"/>
                </a:lnTo>
                <a:lnTo>
                  <a:pt x="362" y="1356"/>
                </a:lnTo>
                <a:lnTo>
                  <a:pt x="342" y="1330"/>
                </a:lnTo>
                <a:lnTo>
                  <a:pt x="322" y="1302"/>
                </a:lnTo>
                <a:lnTo>
                  <a:pt x="304" y="1274"/>
                </a:lnTo>
                <a:lnTo>
                  <a:pt x="286" y="1244"/>
                </a:lnTo>
                <a:lnTo>
                  <a:pt x="272" y="1214"/>
                </a:lnTo>
                <a:lnTo>
                  <a:pt x="256" y="1182"/>
                </a:lnTo>
                <a:lnTo>
                  <a:pt x="244" y="1150"/>
                </a:lnTo>
                <a:lnTo>
                  <a:pt x="234" y="1118"/>
                </a:lnTo>
                <a:lnTo>
                  <a:pt x="224" y="1084"/>
                </a:lnTo>
                <a:lnTo>
                  <a:pt x="216" y="1050"/>
                </a:lnTo>
                <a:lnTo>
                  <a:pt x="210" y="1016"/>
                </a:lnTo>
                <a:lnTo>
                  <a:pt x="206" y="980"/>
                </a:lnTo>
                <a:lnTo>
                  <a:pt x="202" y="944"/>
                </a:lnTo>
                <a:lnTo>
                  <a:pt x="202" y="908"/>
                </a:lnTo>
                <a:lnTo>
                  <a:pt x="202" y="872"/>
                </a:lnTo>
                <a:lnTo>
                  <a:pt x="206" y="836"/>
                </a:lnTo>
                <a:lnTo>
                  <a:pt x="210" y="800"/>
                </a:lnTo>
                <a:lnTo>
                  <a:pt x="216" y="766"/>
                </a:lnTo>
                <a:lnTo>
                  <a:pt x="224" y="732"/>
                </a:lnTo>
                <a:lnTo>
                  <a:pt x="234" y="698"/>
                </a:lnTo>
                <a:lnTo>
                  <a:pt x="244" y="664"/>
                </a:lnTo>
                <a:lnTo>
                  <a:pt x="256" y="632"/>
                </a:lnTo>
                <a:lnTo>
                  <a:pt x="272" y="602"/>
                </a:lnTo>
                <a:lnTo>
                  <a:pt x="286" y="572"/>
                </a:lnTo>
                <a:lnTo>
                  <a:pt x="304" y="542"/>
                </a:lnTo>
                <a:lnTo>
                  <a:pt x="322" y="512"/>
                </a:lnTo>
                <a:lnTo>
                  <a:pt x="342" y="486"/>
                </a:lnTo>
                <a:lnTo>
                  <a:pt x="362" y="458"/>
                </a:lnTo>
                <a:lnTo>
                  <a:pt x="384" y="432"/>
                </a:lnTo>
                <a:lnTo>
                  <a:pt x="408" y="408"/>
                </a:lnTo>
                <a:lnTo>
                  <a:pt x="432" y="386"/>
                </a:lnTo>
                <a:lnTo>
                  <a:pt x="458" y="362"/>
                </a:lnTo>
                <a:lnTo>
                  <a:pt x="484" y="342"/>
                </a:lnTo>
                <a:lnTo>
                  <a:pt x="512" y="322"/>
                </a:lnTo>
                <a:lnTo>
                  <a:pt x="542" y="304"/>
                </a:lnTo>
                <a:lnTo>
                  <a:pt x="570" y="286"/>
                </a:lnTo>
                <a:lnTo>
                  <a:pt x="602" y="272"/>
                </a:lnTo>
                <a:lnTo>
                  <a:pt x="632" y="258"/>
                </a:lnTo>
                <a:lnTo>
                  <a:pt x="664" y="244"/>
                </a:lnTo>
                <a:lnTo>
                  <a:pt x="698" y="234"/>
                </a:lnTo>
                <a:lnTo>
                  <a:pt x="730" y="224"/>
                </a:lnTo>
                <a:lnTo>
                  <a:pt x="766" y="216"/>
                </a:lnTo>
                <a:lnTo>
                  <a:pt x="800" y="210"/>
                </a:lnTo>
                <a:lnTo>
                  <a:pt x="836" y="206"/>
                </a:lnTo>
                <a:lnTo>
                  <a:pt x="872" y="202"/>
                </a:lnTo>
                <a:lnTo>
                  <a:pt x="908" y="202"/>
                </a:lnTo>
                <a:lnTo>
                  <a:pt x="944" y="202"/>
                </a:lnTo>
                <a:lnTo>
                  <a:pt x="980" y="206"/>
                </a:lnTo>
                <a:lnTo>
                  <a:pt x="1014" y="210"/>
                </a:lnTo>
                <a:lnTo>
                  <a:pt x="1050" y="216"/>
                </a:lnTo>
                <a:lnTo>
                  <a:pt x="1084" y="224"/>
                </a:lnTo>
                <a:lnTo>
                  <a:pt x="1118" y="234"/>
                </a:lnTo>
                <a:lnTo>
                  <a:pt x="1150" y="244"/>
                </a:lnTo>
                <a:lnTo>
                  <a:pt x="1182" y="258"/>
                </a:lnTo>
                <a:lnTo>
                  <a:pt x="1214" y="272"/>
                </a:lnTo>
                <a:lnTo>
                  <a:pt x="1244" y="286"/>
                </a:lnTo>
                <a:lnTo>
                  <a:pt x="1274" y="304"/>
                </a:lnTo>
                <a:lnTo>
                  <a:pt x="1302" y="322"/>
                </a:lnTo>
                <a:lnTo>
                  <a:pt x="1330" y="342"/>
                </a:lnTo>
                <a:lnTo>
                  <a:pt x="1356" y="362"/>
                </a:lnTo>
                <a:lnTo>
                  <a:pt x="1382" y="386"/>
                </a:lnTo>
                <a:lnTo>
                  <a:pt x="1406" y="408"/>
                </a:lnTo>
                <a:lnTo>
                  <a:pt x="1430" y="432"/>
                </a:lnTo>
                <a:lnTo>
                  <a:pt x="1452" y="458"/>
                </a:lnTo>
                <a:lnTo>
                  <a:pt x="1474" y="486"/>
                </a:lnTo>
                <a:lnTo>
                  <a:pt x="1492" y="512"/>
                </a:lnTo>
                <a:lnTo>
                  <a:pt x="1512" y="542"/>
                </a:lnTo>
                <a:lnTo>
                  <a:pt x="1528" y="572"/>
                </a:lnTo>
                <a:lnTo>
                  <a:pt x="1544" y="602"/>
                </a:lnTo>
                <a:lnTo>
                  <a:pt x="1558" y="632"/>
                </a:lnTo>
                <a:lnTo>
                  <a:pt x="1570" y="664"/>
                </a:lnTo>
                <a:lnTo>
                  <a:pt x="1582" y="698"/>
                </a:lnTo>
                <a:lnTo>
                  <a:pt x="1592" y="732"/>
                </a:lnTo>
                <a:lnTo>
                  <a:pt x="1598" y="766"/>
                </a:lnTo>
                <a:lnTo>
                  <a:pt x="1606" y="800"/>
                </a:lnTo>
                <a:lnTo>
                  <a:pt x="1610" y="836"/>
                </a:lnTo>
                <a:lnTo>
                  <a:pt x="1612" y="872"/>
                </a:lnTo>
                <a:lnTo>
                  <a:pt x="1614" y="908"/>
                </a:lnTo>
                <a:lnTo>
                  <a:pt x="1612" y="944"/>
                </a:lnTo>
                <a:lnTo>
                  <a:pt x="1610" y="980"/>
                </a:lnTo>
                <a:lnTo>
                  <a:pt x="1606" y="1016"/>
                </a:lnTo>
                <a:lnTo>
                  <a:pt x="1598" y="1050"/>
                </a:lnTo>
                <a:lnTo>
                  <a:pt x="1592" y="1084"/>
                </a:lnTo>
                <a:lnTo>
                  <a:pt x="1582" y="1118"/>
                </a:lnTo>
                <a:lnTo>
                  <a:pt x="1570" y="1150"/>
                </a:lnTo>
                <a:lnTo>
                  <a:pt x="1558" y="1182"/>
                </a:lnTo>
                <a:lnTo>
                  <a:pt x="1544" y="1214"/>
                </a:lnTo>
                <a:lnTo>
                  <a:pt x="1528" y="1244"/>
                </a:lnTo>
                <a:lnTo>
                  <a:pt x="1512" y="1274"/>
                </a:lnTo>
                <a:lnTo>
                  <a:pt x="1492" y="1302"/>
                </a:lnTo>
                <a:lnTo>
                  <a:pt x="1474" y="1330"/>
                </a:lnTo>
                <a:lnTo>
                  <a:pt x="1452" y="1356"/>
                </a:lnTo>
                <a:lnTo>
                  <a:pt x="1430" y="1382"/>
                </a:lnTo>
                <a:lnTo>
                  <a:pt x="1406" y="1406"/>
                </a:lnTo>
                <a:lnTo>
                  <a:pt x="1382" y="1430"/>
                </a:lnTo>
                <a:lnTo>
                  <a:pt x="1356" y="1452"/>
                </a:lnTo>
                <a:lnTo>
                  <a:pt x="1330" y="1474"/>
                </a:lnTo>
                <a:lnTo>
                  <a:pt x="1302" y="1492"/>
                </a:lnTo>
                <a:lnTo>
                  <a:pt x="1274" y="1512"/>
                </a:lnTo>
                <a:lnTo>
                  <a:pt x="1244" y="1528"/>
                </a:lnTo>
                <a:lnTo>
                  <a:pt x="1214" y="1544"/>
                </a:lnTo>
                <a:lnTo>
                  <a:pt x="1182" y="1558"/>
                </a:lnTo>
                <a:lnTo>
                  <a:pt x="1150" y="1570"/>
                </a:lnTo>
                <a:lnTo>
                  <a:pt x="1118" y="1582"/>
                </a:lnTo>
                <a:lnTo>
                  <a:pt x="1084" y="1592"/>
                </a:lnTo>
                <a:lnTo>
                  <a:pt x="1050" y="1600"/>
                </a:lnTo>
                <a:lnTo>
                  <a:pt x="1014" y="1606"/>
                </a:lnTo>
                <a:lnTo>
                  <a:pt x="980" y="1610"/>
                </a:lnTo>
                <a:lnTo>
                  <a:pt x="944" y="1612"/>
                </a:lnTo>
                <a:lnTo>
                  <a:pt x="908" y="1614"/>
                </a:lnTo>
                <a:close/>
              </a:path>
            </a:pathLst>
          </a:custGeom>
          <a:solidFill>
            <a:srgbClr val="808080">
              <a:alpha val="79999"/>
            </a:srgbClr>
          </a:solidFill>
          <a:ln>
            <a:noFill/>
          </a:ln>
          <a:extLst>
            <a:ext uri="{91240B29-F687-4F45-9708-019B960494DF}">
              <a14:hiddenLine xmlns:a14="http://schemas.microsoft.com/office/drawing/2010/main" w="19050">
                <a:solidFill>
                  <a:srgbClr val="000000"/>
                </a:solidFill>
                <a:prstDash val="sysDot"/>
                <a:rou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latinLnBrk="1">
              <a:spcBef>
                <a:spcPct val="0"/>
              </a:spcBef>
              <a:spcAft>
                <a:spcPct val="0"/>
              </a:spcAft>
            </a:pPr>
            <a:endParaRPr kumimoji="1" lang="zh-CN" altLang="en-US">
              <a:solidFill>
                <a:srgbClr val="000000"/>
              </a:solidFill>
              <a:latin typeface="Arial" pitchFamily="34" charset="0"/>
              <a:ea typeface="汉仪雅酷黑 55W" panose="020b0504020202020204" charset="-122"/>
              <a:cs typeface="+mn-ea"/>
              <a:sym typeface="Arial" pitchFamily="34" charset="0"/>
            </a:endParaRPr>
          </a:p>
        </p:txBody>
      </p:sp>
      <p:sp>
        <p:nvSpPr>
          <p:cNvPr id="179" name="Oval 680"/>
          <p:cNvSpPr>
            <a:spLocks noChangeArrowheads="1"/>
          </p:cNvSpPr>
          <p:nvPr/>
        </p:nvSpPr>
        <p:spPr bwMode="auto">
          <a:xfrm rot="21275255">
            <a:off x="4668996" y="4271852"/>
            <a:ext cx="1205192" cy="1205192"/>
          </a:xfrm>
          <a:prstGeom prst="ellipse">
            <a:avLst/>
          </a:prstGeom>
          <a:solidFill>
            <a:srgbClr val="212A52"/>
          </a:solidFill>
          <a:ln>
            <a:noFill/>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914400" fontAlgn="base" latinLnBrk="1">
              <a:spcBef>
                <a:spcPct val="0"/>
              </a:spcBef>
              <a:spcAft>
                <a:spcPct val="0"/>
              </a:spcAft>
            </a:pPr>
            <a:endParaRPr kumimoji="1" lang="ko-KR" altLang="en-US">
              <a:solidFill>
                <a:srgbClr val="000000"/>
              </a:solidFill>
              <a:latin typeface="Arial" pitchFamily="34" charset="0"/>
              <a:cs typeface="+mn-ea"/>
              <a:sym typeface="Arial" pitchFamily="34" charset="0"/>
            </a:endParaRPr>
          </a:p>
        </p:txBody>
      </p:sp>
      <p:sp>
        <p:nvSpPr>
          <p:cNvPr id="180" name="Arc 681"/>
          <p:cNvSpPr/>
          <p:nvPr/>
        </p:nvSpPr>
        <p:spPr bwMode="auto">
          <a:xfrm rot="7501686">
            <a:off x="3207367" y="3942667"/>
            <a:ext cx="1456172" cy="1183368"/>
          </a:xfrm>
          <a:custGeom>
            <a:gdLst>
              <a:gd name="T0" fmla="*/ 2147483647 w 21600"/>
              <a:gd name="T1" fmla="*/ 0 h 15695"/>
              <a:gd name="T2" fmla="*/ 2147483647 w 21600"/>
              <a:gd name="T3" fmla="*/ 2147483647 h 15695"/>
              <a:gd name="T4" fmla="*/ 0 w 21600"/>
              <a:gd name="T5" fmla="*/ 2147483647 h 15695"/>
              <a:gd name="T6" fmla="*/ 0 60000 65536"/>
              <a:gd name="T7" fmla="*/ 0 60000 65536"/>
              <a:gd name="T8" fmla="*/ 0 60000 65536"/>
              <a:gd name="T9" fmla="*/ 0 w 21600"/>
              <a:gd name="T10" fmla="*/ 0 h 15695"/>
              <a:gd name="T11" fmla="*/ 21600 w 21600"/>
              <a:gd name="T12" fmla="*/ 15695 h 15695"/>
            </a:gdLst>
            <a:cxnLst>
              <a:cxn ang="T6">
                <a:pos x="T0" y="T1"/>
              </a:cxn>
              <a:cxn ang="T7">
                <a:pos x="T2" y="T3"/>
              </a:cxn>
              <a:cxn ang="T8">
                <a:pos x="T4" y="T5"/>
              </a:cxn>
            </a:cxnLst>
            <a:rect l="T9" t="T10" r="T11" b="T12"/>
            <a:pathLst>
              <a:path w="21600" h="15695" fill="none" extrusionOk="0">
                <a:moveTo>
                  <a:pt x="14840" y="-1"/>
                </a:moveTo>
                <a:cubicBezTo>
                  <a:pt x="19155" y="4079"/>
                  <a:pt x="21600" y="9756"/>
                  <a:pt x="21600" y="15695"/>
                </a:cubicBezTo>
              </a:path>
              <a:path w="21600" h="15695" stroke="0" extrusionOk="0">
                <a:moveTo>
                  <a:pt x="14840" y="-1"/>
                </a:moveTo>
                <a:cubicBezTo>
                  <a:pt x="19155" y="4079"/>
                  <a:pt x="21600" y="9756"/>
                  <a:pt x="21600" y="15695"/>
                </a:cubicBezTo>
                <a:lnTo>
                  <a:pt x="0" y="15695"/>
                </a:lnTo>
                <a:lnTo>
                  <a:pt x="14840" y="-1"/>
                </a:lnTo>
                <a:close/>
              </a:path>
            </a:pathLst>
          </a:custGeom>
          <a:noFill/>
          <a:ln w="38100">
            <a:solidFill>
              <a:schemeClr val="bg1">
                <a:lumMod val="50000"/>
              </a:schemeClr>
            </a:solidFill>
            <a:prstDash val="sysDot"/>
            <a:round/>
            <a:tailEnd type="triangle" w="med" len="med"/>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latinLnBrk="1">
              <a:spcBef>
                <a:spcPct val="0"/>
              </a:spcBef>
              <a:spcAft>
                <a:spcPct val="0"/>
              </a:spcAft>
              <a:defRPr/>
            </a:pPr>
            <a:endParaRPr kumimoji="1" lang="zh-CN" altLang="en-US" kern="0">
              <a:solidFill>
                <a:srgbClr val="000000"/>
              </a:solidFill>
              <a:latin typeface="Arial" pitchFamily="34" charset="0"/>
              <a:ea typeface="汉仪雅酷黑 55W" panose="020b0504020202020204" charset="-122"/>
              <a:cs typeface="+mn-ea"/>
              <a:sym typeface="Arial" pitchFamily="34" charset="0"/>
            </a:endParaRPr>
          </a:p>
        </p:txBody>
      </p:sp>
      <p:sp>
        <p:nvSpPr>
          <p:cNvPr id="181" name="Arc 683"/>
          <p:cNvSpPr/>
          <p:nvPr/>
        </p:nvSpPr>
        <p:spPr bwMode="auto">
          <a:xfrm rot="256945">
            <a:off x="5404963" y="3282479"/>
            <a:ext cx="474074" cy="686256"/>
          </a:xfrm>
          <a:custGeom>
            <a:gdLst>
              <a:gd name="T0" fmla="*/ 2147483647 w 21600"/>
              <a:gd name="T1" fmla="*/ 0 h 31203"/>
              <a:gd name="T2" fmla="*/ 2147483647 w 21600"/>
              <a:gd name="T3" fmla="*/ 2147483647 h 31203"/>
              <a:gd name="T4" fmla="*/ 0 w 21600"/>
              <a:gd name="T5" fmla="*/ 2147483647 h 31203"/>
              <a:gd name="T6" fmla="*/ 0 60000 65536"/>
              <a:gd name="T7" fmla="*/ 0 60000 65536"/>
              <a:gd name="T8" fmla="*/ 0 60000 65536"/>
              <a:gd name="T9" fmla="*/ 0 w 21600"/>
              <a:gd name="T10" fmla="*/ 0 h 31203"/>
              <a:gd name="T11" fmla="*/ 21600 w 21600"/>
              <a:gd name="T12" fmla="*/ 31203 h 31203"/>
            </a:gdLst>
            <a:cxnLst>
              <a:cxn ang="T6">
                <a:pos x="T0" y="T1"/>
              </a:cxn>
              <a:cxn ang="T7">
                <a:pos x="T2" y="T3"/>
              </a:cxn>
              <a:cxn ang="T8">
                <a:pos x="T4" y="T5"/>
              </a:cxn>
            </a:cxnLst>
            <a:rect l="T9" t="T10" r="T11" b="T12"/>
            <a:pathLst>
              <a:path w="21600" h="31203" fill="none" extrusionOk="0">
                <a:moveTo>
                  <a:pt x="3237" y="-1"/>
                </a:moveTo>
                <a:cubicBezTo>
                  <a:pt x="13795" y="1600"/>
                  <a:pt x="21600" y="10676"/>
                  <a:pt x="21600" y="21356"/>
                </a:cubicBezTo>
                <a:cubicBezTo>
                  <a:pt x="21600" y="24780"/>
                  <a:pt x="20785" y="28155"/>
                  <a:pt x="19224" y="31202"/>
                </a:cubicBezTo>
              </a:path>
              <a:path w="21600" h="31203" stroke="0" extrusionOk="0">
                <a:moveTo>
                  <a:pt x="3237" y="-1"/>
                </a:moveTo>
                <a:cubicBezTo>
                  <a:pt x="13795" y="1600"/>
                  <a:pt x="21600" y="10676"/>
                  <a:pt x="21600" y="21356"/>
                </a:cubicBezTo>
                <a:cubicBezTo>
                  <a:pt x="21600" y="24780"/>
                  <a:pt x="20785" y="28155"/>
                  <a:pt x="19224" y="31202"/>
                </a:cubicBezTo>
                <a:lnTo>
                  <a:pt x="0" y="21356"/>
                </a:lnTo>
                <a:lnTo>
                  <a:pt x="3237" y="-1"/>
                </a:lnTo>
                <a:close/>
              </a:path>
            </a:pathLst>
          </a:custGeom>
          <a:noFill/>
          <a:ln w="38100">
            <a:solidFill>
              <a:schemeClr val="bg1">
                <a:lumMod val="50000"/>
              </a:schemeClr>
            </a:solidFill>
            <a:prstDash val="sysDot"/>
            <a:round/>
            <a:tailEnd type="triangle" w="med" len="med"/>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fontAlgn="base" latinLnBrk="1">
              <a:spcBef>
                <a:spcPct val="0"/>
              </a:spcBef>
              <a:spcAft>
                <a:spcPct val="0"/>
              </a:spcAft>
              <a:defRPr/>
            </a:pPr>
            <a:endParaRPr kumimoji="1" lang="zh-CN" altLang="en-US" kern="0">
              <a:solidFill>
                <a:srgbClr val="000000"/>
              </a:solidFill>
              <a:latin typeface="Arial" pitchFamily="34" charset="0"/>
              <a:ea typeface="汉仪雅酷黑 55W" panose="020b0504020202020204" charset="-122"/>
              <a:cs typeface="+mn-ea"/>
              <a:sym typeface="Arial" pitchFamily="34" charset="0"/>
            </a:endParaRPr>
          </a:p>
        </p:txBody>
      </p:sp>
      <p:sp>
        <p:nvSpPr>
          <p:cNvPr id="100" name="文本框 99"/>
          <p:cNvSpPr txBox="1"/>
          <p:nvPr/>
        </p:nvSpPr>
        <p:spPr>
          <a:xfrm>
            <a:off x="1313815" y="3455035"/>
            <a:ext cx="15855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400" b="1">
                <a:solidFill>
                  <a:schemeClr val="bg1"/>
                </a:solidFill>
                <a:ea typeface="宋体" panose="02010600030101010101" pitchFamily="2" charset="-122"/>
              </a:rPr>
              <a:t>正手握拍</a:t>
            </a:r>
            <a:endParaRPr lang="zh-CN" sz="2400" b="1">
              <a:solidFill>
                <a:schemeClr val="bg1"/>
              </a:solidFill>
              <a:ea typeface="宋体" panose="02010600030101010101" pitchFamily="2" charset="-122"/>
            </a:endParaRPr>
          </a:p>
        </p:txBody>
      </p:sp>
      <p:sp>
        <p:nvSpPr>
          <p:cNvPr id="2" name="文本框 1"/>
          <p:cNvSpPr txBox="1"/>
          <p:nvPr>
            <p:custDataLst>
              <p:tags r:id="rId3"/>
            </p:custDataLst>
          </p:nvPr>
        </p:nvSpPr>
        <p:spPr>
          <a:xfrm>
            <a:off x="3508375" y="3182620"/>
            <a:ext cx="1585595" cy="4603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400" b="1">
                <a:solidFill>
                  <a:schemeClr val="bg1"/>
                </a:solidFill>
                <a:ea typeface="宋体" panose="02010600030101010101" pitchFamily="2" charset="-122"/>
              </a:rPr>
              <a:t>反手握拍</a:t>
            </a:r>
            <a:endParaRPr lang="zh-CN" altLang="en-US" sz="2400" b="1">
              <a:solidFill>
                <a:schemeClr val="bg1"/>
              </a:solidFill>
              <a:ea typeface="宋体" panose="02010600030101010101" pitchFamily="2" charset="-122"/>
            </a:endParaRPr>
          </a:p>
        </p:txBody>
      </p:sp>
      <p:sp>
        <p:nvSpPr>
          <p:cNvPr id="3" name="文本框 2"/>
          <p:cNvSpPr txBox="1"/>
          <p:nvPr>
            <p:custDataLst>
              <p:tags r:id="rId4"/>
            </p:custDataLst>
          </p:nvPr>
        </p:nvSpPr>
        <p:spPr>
          <a:xfrm>
            <a:off x="4838065" y="4491990"/>
            <a:ext cx="924560" cy="832485"/>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400" b="1">
                <a:solidFill>
                  <a:schemeClr val="bg1"/>
                </a:solidFill>
                <a:ea typeface="宋体" panose="02010600030101010101" pitchFamily="2" charset="-122"/>
              </a:rPr>
              <a:t>特殊握拍</a:t>
            </a:r>
            <a:endParaRPr lang="zh-CN" altLang="en-US" sz="2400" b="1">
              <a:solidFill>
                <a:schemeClr val="bg1"/>
              </a:solidFill>
              <a:ea typeface="宋体" panose="02010600030101010101" pitchFamily="2" charset="-122"/>
            </a:endParaRPr>
          </a:p>
        </p:txBody>
      </p:sp>
      <p:sp>
        <p:nvSpPr>
          <p:cNvPr id="53" name="Text Placeholder 33"/>
          <p:cNvSpPr txBox="1"/>
          <p:nvPr>
            <p:custDataLst>
              <p:tags r:id="rId5"/>
            </p:custDataLst>
          </p:nvPr>
        </p:nvSpPr>
        <p:spPr>
          <a:xfrm>
            <a:off x="567690" y="1229360"/>
            <a:ext cx="7291705" cy="460375"/>
          </a:xfrm>
          <a:prstGeom prst="rect">
            <a:avLst/>
          </a:prstGeom>
          <a:noFill/>
        </p:spPr>
        <p:txBody>
          <a:bodyPr wrap="square" rtlCol="0">
            <a:spAutoFit/>
          </a:bodyPr>
          <a:lstStyle>
            <a:defPPr>
              <a:defRPr lang="en-US"/>
            </a:defPPr>
            <a:lvl1pPr marL="0" algn="l" defTabSz="1219200" rtl="0" eaLnBrk="1" latinLnBrk="0" hangingPunct="1">
              <a:lnSpc>
                <a:spcPct val="100000"/>
              </a:lnSpc>
              <a:spcBef>
                <a:spcPct val="20000"/>
              </a:spcBef>
              <a:defRPr sz="2800" b="1" kern="1200">
                <a:solidFill>
                  <a:srgbClr val="54578E"/>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AU" altLang="zh-CN" sz="2400">
                <a:solidFill>
                  <a:schemeClr val="tx1">
                    <a:lumMod val="75000"/>
                    <a:lumOff val="25000"/>
                  </a:schemeClr>
                </a:solidFill>
                <a:ea typeface="汉仪雅酷黑 55W" panose="020b0504020202020204" charset="-122"/>
                <a:cs typeface="+mn-ea"/>
                <a:sym typeface="Arial" pitchFamily="34" charset="0"/>
              </a:rPr>
              <a:t>分为正手握拍法、反手握拍法和特殊握拍法3大类</a:t>
            </a:r>
            <a:endParaRPr lang="en-AU" altLang="zh-CN" sz="2400">
              <a:solidFill>
                <a:schemeClr val="tx1">
                  <a:lumMod val="75000"/>
                  <a:lumOff val="25000"/>
                </a:schemeClr>
              </a:solidFill>
              <a:ea typeface="汉仪雅酷黑 55W" panose="020b0504020202020204" charset="-122"/>
              <a:cs typeface="+mn-ea"/>
              <a:sym typeface="Arial" pitchFamily="34" charset="0"/>
            </a:endParaRPr>
          </a:p>
        </p:txBody>
      </p:sp>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6"/>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7"/>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8"/>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Tree>
  </p:cSld>
  <p:clrMapOvr>
    <a:masterClrMapping/>
  </p:clrMapOvr>
  <p:transition spd="slow">
    <p:cove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2"/>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3"/>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4"/>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
        <p:nvSpPr>
          <p:cNvPr id="6" name="Text Placeholder 33"/>
          <p:cNvSpPr txBox="1"/>
          <p:nvPr>
            <p:custDataLst>
              <p:tags r:id="rId5"/>
            </p:custDataLst>
          </p:nvPr>
        </p:nvSpPr>
        <p:spPr>
          <a:xfrm>
            <a:off x="597973" y="1500818"/>
            <a:ext cx="4840347" cy="58356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3200">
                <a:latin typeface="Arial" pitchFamily="34" charset="0"/>
                <a:ea typeface="汉仪雅酷黑 55W" panose="020b0504020202020204" charset="-122"/>
                <a:cs typeface="+mn-ea"/>
                <a:sym typeface="Arial" pitchFamily="34" charset="0"/>
              </a:rPr>
              <a:t>正手握拍</a:t>
            </a:r>
            <a:endParaRPr lang="zh-CN" altLang="en-US" sz="3200">
              <a:latin typeface="Arial" pitchFamily="34" charset="0"/>
              <a:ea typeface="汉仪雅酷黑 55W" panose="020b0504020202020204" charset="-122"/>
              <a:cs typeface="+mn-ea"/>
              <a:sym typeface="Arial" pitchFamily="34" charset="0"/>
            </a:endParaRPr>
          </a:p>
        </p:txBody>
      </p:sp>
      <p:sp>
        <p:nvSpPr>
          <p:cNvPr id="80" name="矩形 79"/>
          <p:cNvSpPr/>
          <p:nvPr>
            <p:custDataLst>
              <p:tags r:id="rId6"/>
            </p:custDataLst>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sp>
        <p:nvSpPr>
          <p:cNvPr id="5" name="TextBox 20"/>
          <p:cNvSpPr txBox="1"/>
          <p:nvPr>
            <p:custDataLst>
              <p:tags r:id="rId7"/>
            </p:custDataLst>
          </p:nvPr>
        </p:nvSpPr>
        <p:spPr>
          <a:xfrm>
            <a:off x="652780" y="2411095"/>
            <a:ext cx="1036701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defRPr/>
            </a:pPr>
            <a:r>
              <a:rPr sz="1600">
                <a:solidFill>
                  <a:schemeClr val="bg1">
                    <a:lumMod val="50000"/>
                  </a:schemeClr>
                </a:solidFill>
                <a:latin typeface="Arial" pitchFamily="34" charset="0"/>
                <a:ea typeface="汉仪雅酷黑 55W" panose="020b0504020202020204" charset="-122"/>
                <a:cs typeface="+mn-ea"/>
                <a:sym typeface="Arial" pitchFamily="34" charset="0"/>
              </a:rPr>
              <a:t>首先用左手拿住拍杆，使拍面与地面成垂直状，然后，张开右手，以握手状把拍柄握住，使手掌小鱼际部分靠在球拍握柄底把，虎口对着拍柄窄面内侧的小棱边,拇指与食指自然地贴在拍柄两面的宽面上，中指、无名指和小指自然并拢握住拍柄，食指与中指稍微分开，掌心不要贴紧拍柄，要留有空隙。这样，有利于手腕力量和手指力量的发力及灵活运用。</a:t>
            </a:r>
            <a:endParaRPr sz="1600">
              <a:solidFill>
                <a:schemeClr val="bg1">
                  <a:lumMod val="50000"/>
                </a:schemeClr>
              </a:solidFill>
              <a:latin typeface="Arial" pitchFamily="34" charset="0"/>
              <a:ea typeface="汉仪雅酷黑 55W" panose="020b0504020202020204" charset="-122"/>
              <a:cs typeface="+mn-ea"/>
              <a:sym typeface="Arial" pitchFamily="34" charset="0"/>
            </a:endParaRPr>
          </a:p>
        </p:txBody>
      </p:sp>
      <p:pic>
        <p:nvPicPr>
          <p:cNvPr id="2" name="图片 1" descr="图11-3-1"/>
          <p:cNvPicPr>
            <a:picLocks noChangeAspect="1"/>
          </p:cNvPicPr>
          <p:nvPr>
            <p:custDataLst>
              <p:tags r:id="rId9"/>
            </p:custDataLst>
          </p:nvPr>
        </p:nvPicPr>
        <p:blipFill>
          <a:blip r:embed="rId8"/>
          <a:stretch>
            <a:fillRect/>
          </a:stretch>
        </p:blipFill>
        <p:spPr>
          <a:xfrm>
            <a:off x="3110230" y="3673475"/>
            <a:ext cx="5664200" cy="2839085"/>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2"/>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3"/>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4"/>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
        <p:nvSpPr>
          <p:cNvPr id="6" name="Text Placeholder 33"/>
          <p:cNvSpPr txBox="1"/>
          <p:nvPr>
            <p:custDataLst>
              <p:tags r:id="rId5"/>
            </p:custDataLst>
          </p:nvPr>
        </p:nvSpPr>
        <p:spPr>
          <a:xfrm>
            <a:off x="597973" y="1500818"/>
            <a:ext cx="4840347" cy="58356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3200">
                <a:latin typeface="Arial" pitchFamily="34" charset="0"/>
                <a:ea typeface="汉仪雅酷黑 55W" panose="020b0504020202020204" charset="-122"/>
                <a:cs typeface="+mn-ea"/>
                <a:sym typeface="Arial" pitchFamily="34" charset="0"/>
              </a:rPr>
              <a:t>反手握拍</a:t>
            </a:r>
            <a:endParaRPr lang="zh-CN" altLang="en-US" sz="3200">
              <a:latin typeface="Arial" pitchFamily="34" charset="0"/>
              <a:ea typeface="汉仪雅酷黑 55W" panose="020b0504020202020204" charset="-122"/>
              <a:cs typeface="+mn-ea"/>
              <a:sym typeface="Arial" pitchFamily="34" charset="0"/>
            </a:endParaRPr>
          </a:p>
        </p:txBody>
      </p:sp>
      <p:sp>
        <p:nvSpPr>
          <p:cNvPr id="80" name="矩形 79"/>
          <p:cNvSpPr/>
          <p:nvPr>
            <p:custDataLst>
              <p:tags r:id="rId6"/>
            </p:custDataLst>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sp>
        <p:nvSpPr>
          <p:cNvPr id="5" name="TextBox 20"/>
          <p:cNvSpPr txBox="1"/>
          <p:nvPr>
            <p:custDataLst>
              <p:tags r:id="rId7"/>
            </p:custDataLst>
          </p:nvPr>
        </p:nvSpPr>
        <p:spPr>
          <a:xfrm>
            <a:off x="652780" y="2411095"/>
            <a:ext cx="5443855"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有如下两种形式。第一，在正手握拍的基础上，把球拍稍微外旋，并拢拇指上提，拇指压住拍框的宽面，食指收拢，贴近中指、无名指和小指；第二，在正手握拍的基础上，把球拍稍微外旋，拇指指肚贴在握柄的的内侧小棱边，食指、中指、无名指和小指拢。</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p:txBody>
      </p:sp>
      <p:pic>
        <p:nvPicPr>
          <p:cNvPr id="3" name="图片 2" descr="图11-3-2"/>
          <p:cNvPicPr>
            <a:picLocks noChangeAspect="1"/>
          </p:cNvPicPr>
          <p:nvPr>
            <p:custDataLst>
              <p:tags r:id="rId9"/>
            </p:custDataLst>
          </p:nvPr>
        </p:nvPicPr>
        <p:blipFill>
          <a:blip r:embed="rId8"/>
          <a:stretch>
            <a:fillRect/>
          </a:stretch>
        </p:blipFill>
        <p:spPr>
          <a:xfrm rot="16200000">
            <a:off x="5934075" y="2183130"/>
            <a:ext cx="5392420" cy="3596005"/>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2"/>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3"/>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4"/>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
        <p:nvSpPr>
          <p:cNvPr id="6" name="Text Placeholder 33"/>
          <p:cNvSpPr txBox="1"/>
          <p:nvPr>
            <p:custDataLst>
              <p:tags r:id="rId5"/>
            </p:custDataLst>
          </p:nvPr>
        </p:nvSpPr>
        <p:spPr>
          <a:xfrm>
            <a:off x="597973" y="1500818"/>
            <a:ext cx="4840347" cy="58356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3200">
                <a:latin typeface="Arial" pitchFamily="34" charset="0"/>
                <a:ea typeface="汉仪雅酷黑 55W" panose="020b0504020202020204" charset="-122"/>
                <a:cs typeface="+mn-ea"/>
                <a:sym typeface="Arial" pitchFamily="34" charset="0"/>
              </a:rPr>
              <a:t>特殊握拍</a:t>
            </a:r>
            <a:endParaRPr lang="zh-CN" altLang="en-US" sz="3200">
              <a:latin typeface="Arial" pitchFamily="34" charset="0"/>
              <a:ea typeface="汉仪雅酷黑 55W" panose="020b0504020202020204" charset="-122"/>
              <a:cs typeface="+mn-ea"/>
              <a:sym typeface="Arial" pitchFamily="34" charset="0"/>
            </a:endParaRPr>
          </a:p>
        </p:txBody>
      </p:sp>
      <p:sp>
        <p:nvSpPr>
          <p:cNvPr id="80" name="矩形 79"/>
          <p:cNvSpPr/>
          <p:nvPr>
            <p:custDataLst>
              <p:tags r:id="rId6"/>
            </p:custDataLst>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sp>
        <p:nvSpPr>
          <p:cNvPr id="5" name="TextBox 20"/>
          <p:cNvSpPr txBox="1"/>
          <p:nvPr>
            <p:custDataLst>
              <p:tags r:id="rId7"/>
            </p:custDataLst>
          </p:nvPr>
        </p:nvSpPr>
        <p:spPr>
          <a:xfrm>
            <a:off x="652780" y="2411095"/>
            <a:ext cx="1018032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lnSpc>
                <a:spcPct val="15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上述正常的正、反手握拍法对于击高球、吊球、杀球、反手球、挑球、推球、抽球、挡球等比较用力击球的动作较为适宜。特殊情况下，如网前的封网技术、搓球、勾球、扑球、拨球、接杀勾球及被动放网球时可采用特殊握拍法。</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p:txBody>
      </p:sp>
      <p:pic>
        <p:nvPicPr>
          <p:cNvPr id="109" name="图片 108"/>
          <p:cNvPicPr/>
          <p:nvPr>
            <p:custDataLst>
              <p:tags r:id="rId9"/>
            </p:custDataLst>
          </p:nvPr>
        </p:nvPicPr>
        <p:blipFill>
          <a:blip r:embed="rId8"/>
          <a:stretch>
            <a:fillRect/>
          </a:stretch>
        </p:blipFill>
        <p:spPr>
          <a:xfrm>
            <a:off x="3801110" y="3950335"/>
            <a:ext cx="3668395" cy="2589530"/>
          </a:xfrm>
          <a:prstGeom prst="rect">
            <a:avLst/>
          </a:prstGeom>
          <a:noFill/>
          <a:ln w="9525">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2"/>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3"/>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4"/>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
        <p:nvSpPr>
          <p:cNvPr id="6" name="Text Placeholder 33"/>
          <p:cNvSpPr txBox="1"/>
          <p:nvPr>
            <p:custDataLst>
              <p:tags r:id="rId5"/>
            </p:custDataLst>
          </p:nvPr>
        </p:nvSpPr>
        <p:spPr>
          <a:xfrm>
            <a:off x="597973" y="1500818"/>
            <a:ext cx="4840347" cy="58356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3200">
                <a:latin typeface="Arial" pitchFamily="34" charset="0"/>
                <a:ea typeface="汉仪雅酷黑 55W" panose="020b0504020202020204" charset="-122"/>
                <a:cs typeface="+mn-ea"/>
                <a:sym typeface="Arial" pitchFamily="34" charset="0"/>
              </a:rPr>
              <a:t>发球</a:t>
            </a:r>
            <a:endParaRPr lang="zh-CN" altLang="en-US" sz="3200">
              <a:latin typeface="Arial" pitchFamily="34" charset="0"/>
              <a:ea typeface="汉仪雅酷黑 55W" panose="020b0504020202020204" charset="-122"/>
              <a:cs typeface="+mn-ea"/>
              <a:sym typeface="Arial" pitchFamily="34" charset="0"/>
            </a:endParaRPr>
          </a:p>
        </p:txBody>
      </p:sp>
      <p:sp>
        <p:nvSpPr>
          <p:cNvPr id="80" name="矩形 79"/>
          <p:cNvSpPr/>
          <p:nvPr>
            <p:custDataLst>
              <p:tags r:id="rId6"/>
            </p:custDataLst>
          </p:nvPr>
        </p:nvSpPr>
        <p:spPr>
          <a:xfrm>
            <a:off x="729861" y="2194033"/>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sp>
        <p:nvSpPr>
          <p:cNvPr id="5" name="TextBox 20"/>
          <p:cNvSpPr txBox="1"/>
          <p:nvPr>
            <p:custDataLst>
              <p:tags r:id="rId7"/>
            </p:custDataLst>
          </p:nvPr>
        </p:nvSpPr>
        <p:spPr>
          <a:xfrm>
            <a:off x="652780" y="2411095"/>
            <a:ext cx="1018032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5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发球是羽毛球基本的重要的技术之一。羽毛球发球虽不能象乒乓球发球那样使球产生各种旋转，但它可以通过不同的发球手法，发出不同弧度、不同落点的球来控制对方，为本方创造进攻得分的机会。因此，羽毛球的发球应引起初学者的充分重视。</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5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发球可分为正手发球和反手发球。一般来说，发网前球、平快球、平高球均可以用正手发球或反手发球的技术来完成，而发高远球，则须采用正手发球。</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2"/>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3"/>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4"/>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
        <p:nvSpPr>
          <p:cNvPr id="6" name="Text Placeholder 33"/>
          <p:cNvSpPr txBox="1"/>
          <p:nvPr>
            <p:custDataLst>
              <p:tags r:id="rId5"/>
            </p:custDataLst>
          </p:nvPr>
        </p:nvSpPr>
        <p:spPr>
          <a:xfrm>
            <a:off x="652583" y="1197288"/>
            <a:ext cx="4840347" cy="58356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3200">
                <a:latin typeface="Arial" pitchFamily="34" charset="0"/>
                <a:ea typeface="汉仪雅酷黑 55W" panose="020b0504020202020204" charset="-122"/>
                <a:cs typeface="+mn-ea"/>
                <a:sym typeface="Arial" pitchFamily="34" charset="0"/>
              </a:rPr>
              <a:t>正手发球</a:t>
            </a:r>
            <a:endParaRPr lang="zh-CN" altLang="en-US" sz="3200">
              <a:latin typeface="Arial" pitchFamily="34" charset="0"/>
              <a:ea typeface="汉仪雅酷黑 55W" panose="020b0504020202020204" charset="-122"/>
              <a:cs typeface="+mn-ea"/>
              <a:sym typeface="Arial" pitchFamily="34" charset="0"/>
            </a:endParaRPr>
          </a:p>
        </p:txBody>
      </p:sp>
      <p:sp>
        <p:nvSpPr>
          <p:cNvPr id="80" name="矩形 79"/>
          <p:cNvSpPr/>
          <p:nvPr>
            <p:custDataLst>
              <p:tags r:id="rId6"/>
            </p:custDataLst>
          </p:nvPr>
        </p:nvSpPr>
        <p:spPr>
          <a:xfrm>
            <a:off x="653026" y="1800968"/>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sp>
        <p:nvSpPr>
          <p:cNvPr id="5" name="TextBox 20"/>
          <p:cNvSpPr txBox="1"/>
          <p:nvPr>
            <p:custDataLst>
              <p:tags r:id="rId7"/>
            </p:custDataLst>
          </p:nvPr>
        </p:nvSpPr>
        <p:spPr>
          <a:xfrm>
            <a:off x="594995" y="2019300"/>
            <a:ext cx="1059942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发球站位：</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单打发球在中线附近，站在离前发球线约1米左右。双打发球站位可靠近前发球线。</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准备姿势：</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身体左肩侧对球网，左脚在前，右脚在后，重心在右脚上，右手持拍向右后侧举起，肘部放松微屈，左手拇指、食指和中指夹住球，举在胸腹间。</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发球动作要领：</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第一步：左手把球举在身体的右前方并自然放下，使球下落，右手同时持拍由大臂带动小臂，从右后方沿着身体向前并向左上方挥动。</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第二步：当球落到右手臂向前下方伸直能触到球的一刹那，握紧球拍，并利用手腕的力量向前上方发力击球，击球前利用转体、手臂摆动及前臂内旋及手腕屈腕的力量进行“甩动”击球，击球时，手臂伸直，拍面正对球托。</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第三步：击球之后，球拍顺势向左上方挥动缓冲。</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2"/>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3"/>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4"/>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
        <p:nvSpPr>
          <p:cNvPr id="6" name="Text Placeholder 33"/>
          <p:cNvSpPr txBox="1"/>
          <p:nvPr>
            <p:custDataLst>
              <p:tags r:id="rId5"/>
            </p:custDataLst>
          </p:nvPr>
        </p:nvSpPr>
        <p:spPr>
          <a:xfrm>
            <a:off x="652583" y="1197288"/>
            <a:ext cx="4840347" cy="58356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3200">
                <a:latin typeface="Arial" pitchFamily="34" charset="0"/>
                <a:ea typeface="汉仪雅酷黑 55W" panose="020b0504020202020204" charset="-122"/>
                <a:cs typeface="+mn-ea"/>
                <a:sym typeface="Arial" pitchFamily="34" charset="0"/>
              </a:rPr>
              <a:t>正手发球</a:t>
            </a:r>
            <a:endParaRPr lang="zh-CN" altLang="en-US" sz="3200">
              <a:latin typeface="Arial" pitchFamily="34" charset="0"/>
              <a:ea typeface="汉仪雅酷黑 55W" panose="020b0504020202020204" charset="-122"/>
              <a:cs typeface="+mn-ea"/>
              <a:sym typeface="Arial" pitchFamily="34" charset="0"/>
            </a:endParaRPr>
          </a:p>
        </p:txBody>
      </p:sp>
      <p:sp>
        <p:nvSpPr>
          <p:cNvPr id="80" name="矩形 79"/>
          <p:cNvSpPr/>
          <p:nvPr>
            <p:custDataLst>
              <p:tags r:id="rId6"/>
            </p:custDataLst>
          </p:nvPr>
        </p:nvSpPr>
        <p:spPr>
          <a:xfrm>
            <a:off x="653026" y="1800968"/>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pic>
        <p:nvPicPr>
          <p:cNvPr id="3" name="图片 3" descr="图11-3-3"/>
          <p:cNvPicPr>
            <a:picLocks noChangeAspect="1"/>
          </p:cNvPicPr>
          <p:nvPr>
            <p:custDataLst>
              <p:tags r:id="rId8"/>
            </p:custDataLst>
          </p:nvPr>
        </p:nvPicPr>
        <p:blipFill>
          <a:blip r:embed="rId7"/>
          <a:stretch>
            <a:fillRect/>
          </a:stretch>
        </p:blipFill>
        <p:spPr>
          <a:xfrm>
            <a:off x="998855" y="2223770"/>
            <a:ext cx="9900285" cy="3716020"/>
          </a:xfrm>
          <a:prstGeom prst="rect">
            <a:avLst/>
          </a:prstGeom>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组合 35"/>
          <p:cNvGrpSpPr/>
          <p:nvPr/>
        </p:nvGrpSpPr>
        <p:grpSpPr>
          <a:xfrm flipV="1">
            <a:off x="594995" y="297815"/>
            <a:ext cx="11376025" cy="92710"/>
            <a:chOff x="4615664" y="960506"/>
            <a:chExt cx="9102718" cy="0"/>
          </a:xfrm>
        </p:grpSpPr>
        <p:cxnSp>
          <p:nvCxnSpPr>
            <p:cNvPr id="7" name="77 21"/>
            <p:cNvCxnSpPr/>
            <p:nvPr>
              <p:custDataLst>
                <p:tags r:id="rId2"/>
              </p:custDataLst>
            </p:nvPr>
          </p:nvCxnSpPr>
          <p:spPr bwMode="auto">
            <a:xfrm flipH="1">
              <a:off x="4615664"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8" name="7722"/>
            <p:cNvCxnSpPr/>
            <p:nvPr>
              <p:custDataLst>
                <p:tags r:id="rId3"/>
              </p:custDataLst>
            </p:nvPr>
          </p:nvCxnSpPr>
          <p:spPr bwMode="auto">
            <a:xfrm flipH="1">
              <a:off x="12403703" y="960506"/>
              <a:ext cx="1314679"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custDataLst>
              <p:tags r:id="rId4"/>
            </p:custDataLst>
          </p:nvPr>
        </p:nvSpPr>
        <p:spPr>
          <a:xfrm>
            <a:off x="1901825" y="108585"/>
            <a:ext cx="8467725" cy="645160"/>
          </a:xfrm>
          <a:prstGeom prst="rect">
            <a:avLst/>
          </a:prstGeom>
          <a:noFill/>
        </p:spPr>
        <p:txBody>
          <a:bodyPr wrap="square">
            <a:spAutoFit/>
          </a:bodyPr>
          <a:lstStyle>
            <a:defPPr>
              <a:defRPr lang="zh-CN"/>
            </a:defPPr>
            <a:lvl1pPr marL="0" algn="ctr" defTabSz="914400" rtl="0" eaLnBrk="1" latinLnBrk="0" hangingPunct="1">
              <a:lnSpc>
                <a:spcPct val="150000"/>
              </a:lnSpc>
              <a:defRPr sz="1400" kern="1200">
                <a:gradFill>
                  <a:gsLst>
                    <a:gs pos="0">
                      <a:srgbClr val="08AEEA"/>
                    </a:gs>
                    <a:gs pos="100000">
                      <a:srgbClr val="2AF598"/>
                    </a:gs>
                  </a:gsLst>
                  <a:lin ang="270000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lnSpc>
                <a:spcPct val="100000"/>
              </a:lnSpc>
              <a:defRPr/>
            </a:pPr>
            <a:r>
              <a:rPr lang="en-US" altLang="zh-CN" sz="3600" b="1">
                <a:solidFill>
                  <a:schemeClr val="bg1"/>
                </a:solidFill>
                <a:latin typeface="Arial" pitchFamily="34" charset="0"/>
                <a:ea typeface="汉仪雅酷黑 55W" panose="020b0504020202020204" charset="-122"/>
                <a:cs typeface="+mn-ea"/>
                <a:sym typeface="Arial" pitchFamily="34" charset="0"/>
              </a:rPr>
              <a:t>第</a:t>
            </a:r>
            <a:r>
              <a:rPr lang="zh-CN" altLang="en-US" sz="3600" b="1">
                <a:solidFill>
                  <a:schemeClr val="bg1"/>
                </a:solidFill>
                <a:latin typeface="Arial" pitchFamily="34" charset="0"/>
                <a:ea typeface="汉仪雅酷黑 55W" panose="020b0504020202020204" charset="-122"/>
                <a:cs typeface="+mn-ea"/>
                <a:sym typeface="Arial" pitchFamily="34" charset="0"/>
              </a:rPr>
              <a:t>三</a:t>
            </a:r>
            <a:r>
              <a:rPr lang="en-US" altLang="zh-CN" sz="3600" b="1">
                <a:solidFill>
                  <a:schemeClr val="bg1"/>
                </a:solidFill>
                <a:latin typeface="Arial" pitchFamily="34" charset="0"/>
                <a:ea typeface="汉仪雅酷黑 55W" panose="020b0504020202020204" charset="-122"/>
                <a:cs typeface="+mn-ea"/>
                <a:sym typeface="Arial" pitchFamily="34" charset="0"/>
              </a:rPr>
              <a:t>节 </a:t>
            </a:r>
            <a:r>
              <a:rPr sz="3600" b="1">
                <a:solidFill>
                  <a:schemeClr val="bg1"/>
                </a:solidFill>
                <a:latin typeface="Arial" pitchFamily="34" charset="0"/>
                <a:ea typeface="汉仪雅酷黑 55W" panose="020b0504020202020204" charset="-122"/>
                <a:cs typeface="+mn-ea"/>
                <a:sym typeface="Arial" pitchFamily="34" charset="0"/>
              </a:rPr>
              <a:t>羽毛球运动基本技术与基本步法</a:t>
            </a:r>
            <a:endParaRPr sz="3600" b="1">
              <a:solidFill>
                <a:schemeClr val="bg1"/>
              </a:solidFill>
              <a:latin typeface="Arial" pitchFamily="34" charset="0"/>
              <a:ea typeface="汉仪雅酷黑 55W" panose="020b0504020202020204" charset="-122"/>
              <a:cs typeface="+mn-ea"/>
              <a:sym typeface="Arial" pitchFamily="34" charset="0"/>
            </a:endParaRPr>
          </a:p>
        </p:txBody>
      </p:sp>
      <p:sp>
        <p:nvSpPr>
          <p:cNvPr id="6" name="Text Placeholder 33"/>
          <p:cNvSpPr txBox="1"/>
          <p:nvPr>
            <p:custDataLst>
              <p:tags r:id="rId5"/>
            </p:custDataLst>
          </p:nvPr>
        </p:nvSpPr>
        <p:spPr>
          <a:xfrm>
            <a:off x="652583" y="1197288"/>
            <a:ext cx="4840347" cy="583565"/>
          </a:xfrm>
          <a:prstGeom prst="rect">
            <a:avLst/>
          </a:prstGeom>
          <a:noFill/>
        </p:spPr>
        <p:txBody>
          <a:bodyPr wrap="square" rtlCol="0">
            <a:spAutoFit/>
          </a:bodyPr>
          <a:lstStyle>
            <a:defPPr>
              <a:defRPr lang="zh-CN"/>
            </a:defPPr>
            <a:lvl1pPr marL="0" algn="l" defTabSz="1219200" rtl="0" eaLnBrk="1" latinLnBrk="0" hangingPunct="1">
              <a:lnSpc>
                <a:spcPct val="150000"/>
              </a:lnSpc>
              <a:spcBef>
                <a:spcPct val="20000"/>
              </a:spcBef>
              <a:defRPr sz="1400" b="1" kern="120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3200">
                <a:latin typeface="Arial" pitchFamily="34" charset="0"/>
                <a:ea typeface="汉仪雅酷黑 55W" panose="020b0504020202020204" charset="-122"/>
                <a:cs typeface="+mn-ea"/>
                <a:sym typeface="Arial" pitchFamily="34" charset="0"/>
              </a:rPr>
              <a:t>反手发球</a:t>
            </a:r>
            <a:endParaRPr lang="zh-CN" altLang="en-US" sz="3200">
              <a:latin typeface="Arial" pitchFamily="34" charset="0"/>
              <a:ea typeface="汉仪雅酷黑 55W" panose="020b0504020202020204" charset="-122"/>
              <a:cs typeface="+mn-ea"/>
              <a:sym typeface="Arial" pitchFamily="34" charset="0"/>
            </a:endParaRPr>
          </a:p>
        </p:txBody>
      </p:sp>
      <p:sp>
        <p:nvSpPr>
          <p:cNvPr id="80" name="矩形 79"/>
          <p:cNvSpPr/>
          <p:nvPr>
            <p:custDataLst>
              <p:tags r:id="rId6"/>
            </p:custDataLst>
          </p:nvPr>
        </p:nvSpPr>
        <p:spPr>
          <a:xfrm>
            <a:off x="653026" y="1800968"/>
            <a:ext cx="615522" cy="30470"/>
          </a:xfrm>
          <a:prstGeom prst="rect">
            <a:avLst/>
          </a:prstGeom>
          <a:solidFill>
            <a:srgbClr val="EF6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a:latin typeface="Arial" pitchFamily="34" charset="0"/>
              <a:ea typeface="汉仪雅酷黑 55W" panose="020b0504020202020204" charset="-122"/>
              <a:sym typeface="Arial" pitchFamily="34" charset="0"/>
            </a:endParaRPr>
          </a:p>
        </p:txBody>
      </p:sp>
      <p:sp>
        <p:nvSpPr>
          <p:cNvPr id="5" name="TextBox 20"/>
          <p:cNvSpPr txBox="1"/>
          <p:nvPr>
            <p:custDataLst>
              <p:tags r:id="rId7"/>
            </p:custDataLst>
          </p:nvPr>
        </p:nvSpPr>
        <p:spPr>
          <a:xfrm>
            <a:off x="594995" y="2019300"/>
            <a:ext cx="10599420" cy="2004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反手发球的特点是动作小、出球快、对方不易判断。在双打比赛中多采用此发球技术。</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发球站位 :</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站在前发球线后10--50厘米及发球区中线的附近，也可以站在前发球线及场地边线附近的地方(双打比赛中)。</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准备姿势：</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面向球网，两脚前后站立(左脚或右脚在前均可)，上体稍前倾，身体重心在前脚上。右手反手握拍，左手拇指、食指和中指捏住球的二三根羽毛，球托明显朝下(避免犯规)，球体与拍面平行或球托对准拍面放在拍面前方。 </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发球动作要领：</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a:p>
            <a:pPr algn="l" defTabSz="1219200">
              <a:lnSpc>
                <a:spcPct val="100000"/>
              </a:lnSpc>
              <a:spcBef>
                <a:spcPct val="20000"/>
              </a:spcBef>
              <a:defRPr/>
            </a:pPr>
            <a:r>
              <a:rPr sz="2000">
                <a:solidFill>
                  <a:schemeClr val="bg1">
                    <a:lumMod val="50000"/>
                  </a:schemeClr>
                </a:solidFill>
                <a:latin typeface="Arial" pitchFamily="34" charset="0"/>
                <a:ea typeface="汉仪雅酷黑 55W" panose="020b0504020202020204" charset="-122"/>
                <a:cs typeface="+mn-ea"/>
                <a:sym typeface="Arial" pitchFamily="34" charset="0"/>
              </a:rPr>
              <a:t>击球时，小臂带动手腕朝前横切推送。发网前球时，用力要轻，主要靠“切”送;发平快球时，发力要突然，击球时拍面要有“反压”动作。</a:t>
            </a:r>
            <a:endParaRPr sz="2000">
              <a:solidFill>
                <a:schemeClr val="bg1">
                  <a:lumMod val="50000"/>
                </a:schemeClr>
              </a:solidFill>
              <a:latin typeface="Arial" pitchFamily="34" charset="0"/>
              <a:ea typeface="汉仪雅酷黑 55W" panose="020b0504020202020204" charset="-122"/>
              <a:cs typeface="+mn-ea"/>
              <a:sym typeface="Arial" pitchFamily="34" charset="0"/>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https://d.book118.com/047153144065006041</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k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25</Slides>
  <Notes>16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25</vt:i4>
      </vt:variant>
    </vt:vector>
  </HeadingPairs>
  <TitlesOfParts>
    <vt:vector baseType="lpstr" size="34">
      <vt:lpstr>Arial</vt:lpstr>
      <vt:lpstr>Calibri</vt:lpstr>
      <vt:lpstr>Calibri Light</vt:lpstr>
      <vt:lpstr>宋体</vt:lpstr>
      <vt:lpstr>汉仪雅酷黑 55W</vt:lpstr>
      <vt:lpstr>微软雅黑</vt:lpstr>
      <vt:lpstr>方正清刻本悦宋简体</vt:lpstr>
      <vt:lpstr>站酷庆科黄油体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2024-09-14T05:43:41.199</cp:lastPrinted>
  <dcterms:created xsi:type="dcterms:W3CDTF">2024-09-13T21:43:41Z</dcterms:created>
  <dcterms:modified xsi:type="dcterms:W3CDTF">2024-09-13T21:43:43Z</dcterms:modified>
</cp:coreProperties>
</file>