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E73033-9163-417C-B740-E8F96D554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D655E4-18CD-4CAF-9BC6-46AC66BB9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8E99AB-A516-409D-B21D-E2ACD2F01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879AD9-30FB-44B0-9B68-03568CE68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8A7FE2-1095-435C-89BB-7E3E794DB8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A813ED-FAEC-4281-8A80-BE83FAC93C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4B992-0BE2-497B-B78A-EA5AD394AC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F06FA-F380-40BD-A11E-55D14374A4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FEE269-3581-45FB-B647-FD5F30D71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E472A7-7914-4F3E-9FB8-C1C7D4608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297F0-6DDC-49D5-98C4-FB8D258B5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5612013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solidFill>
                <a:latin typeface="Microsoft Yahei"/>
                <a:ea typeface="Microsoft Yahei"/>
                <a:cs typeface="Microsoft Yahei"/>
              </a:rPr>
              <a:t>营销管理观念的发展历史</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2024-01-15</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90568" y="1247584"/>
            <a:ext cx="1681506" cy="766756"/>
          </a:xfrm>
          <a:prstGeom prst="rect">
            <a:avLst/>
          </a:prstGeom>
          <a:noFill/>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solidFill>
                <a:latin typeface="黑体"/>
                <a:ea typeface="黑体"/>
                <a:cs typeface="黑体"/>
              </a:rPr>
              <a:t>目录</a:t>
            </a:r>
            <a:endParaRPr lang="en-US" sz="1100"/>
          </a:p>
        </p:txBody>
      </p:sp>
      <p:cxnSp>
        <p:nvCxnSpPr>
          <p:cNvPr id="7" name="Connector 7"/>
          <p:cNvCxnSpPr/>
          <p:nvPr/>
        </p:nvCxnSpPr>
        <p:spPr>
          <a:xfrm>
            <a:off x="4573574" y="1614170"/>
            <a:ext cx="5237390" cy="0"/>
          </a:xfrm>
          <a:prstGeom prst="line">
            <a:avLst/>
          </a:prstGeom>
          <a:ln w="9525">
            <a:solidFill>
              <a:srgbClr val="FFFFFF">
                <a:alpha val="100000"/>
              </a:srgbClr>
            </a:solidFill>
            <a:prstDash val="solid"/>
            <a:headEnd type="oval"/>
          </a:ln>
        </p:spPr>
      </p:cxnSp>
      <p:sp>
        <p:nvSpPr>
          <p:cNvPr id="8" name="TextBox 8"/>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传统营销观念</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现代营销观念</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数字营销观念</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未来营销观念展望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solidFill>
                <a:latin typeface="Microsoft Yahei"/>
                <a:ea typeface="Microsoft Yahei"/>
                <a:cs typeface="Microsoft Yahei"/>
              </a:rPr>
              <a:t>营销管理观念的发展历史是市场营销学的重要组成部分，它反映了不同时期社会、经济和技术的变化对营销实践的影响。</a:t>
            </a:r>
            <a:endParaRPr lang="en-US" sz="1100"/>
          </a:p>
        </p:txBody>
      </p:sp>
      <p:sp>
        <p:nvSpPr>
          <p:cNvPr id="3" name="AutoShape 3"/>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657324" y="2214971"/>
            <a:ext cx="1059059" cy="66150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solidFill>
                <a:latin typeface="Microsoft Yahei"/>
                <a:ea typeface="Microsoft Yahei"/>
                <a:cs typeface="Microsoft Yahei"/>
              </a:rPr>
              <a:t>01</a:t>
            </a:r>
            <a:endParaRPr lang="en-US" sz="1100"/>
          </a:p>
        </p:txBody>
      </p:sp>
      <p:sp>
        <p:nvSpPr>
          <p:cNvPr id="6" name="AutoShape 6"/>
          <p:cNvSpPr/>
          <p:nvPr/>
        </p:nvSpPr>
        <p:spPr>
          <a:xfrm>
            <a:off x="1678135" y="4506051"/>
            <a:ext cx="1059059" cy="661505"/>
          </a:xfrm>
          <a:prstGeom prst="rect">
            <a:avLst/>
          </a:prstGeom>
          <a:noFill/>
        </p:spPr>
        <p:txBody>
          <a:bodyPr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solidFill>
                <a:latin typeface="Microsoft Yahei"/>
                <a:ea typeface="Microsoft Yahei"/>
                <a:cs typeface="Microsoft Yahei"/>
              </a:rPr>
              <a:t>02</a:t>
            </a:r>
            <a:endParaRPr lang="en-US" sz="1100"/>
          </a:p>
        </p:txBody>
      </p:sp>
      <p:sp>
        <p:nvSpPr>
          <p:cNvPr id="7" name="AutoShape 7"/>
          <p:cNvSpPr/>
          <p:nvPr/>
        </p:nvSpPr>
        <p:spPr>
          <a:xfrm>
            <a:off x="3609290" y="3861450"/>
            <a:ext cx="6827520" cy="19507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solidFill>
                <a:latin typeface="Microsoft Yahei"/>
                <a:ea typeface="Microsoft Yahei"/>
                <a:cs typeface="Microsoft Yahei"/>
              </a:rPr>
              <a:t>研究营销管理观念的发展历史有助于深入理解市场营销的本质和规律，为企业制定有效的营销策略提供指导。</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8450" y="3313268"/>
            <a:ext cx="296314" cy="1012042"/>
          </a:xfrm>
          <a:custGeom>
            <a:rect l="l" t="t" r="r" b="b"/>
            <a:pathLst>
              <a:path w="268231" h="916131">
                <a:moveTo>
                  <a:pt x="180340" y="0"/>
                </a:moveTo>
                <a:lnTo>
                  <a:pt x="268231" y="192818"/>
                </a:lnTo>
                <a:lnTo>
                  <a:pt x="87889" y="916131"/>
                </a:lnTo>
                <a:lnTo>
                  <a:pt x="0" y="723310"/>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95722" y="3519956"/>
            <a:ext cx="1999534" cy="807585"/>
          </a:xfrm>
          <a:prstGeom prst="trapezoid">
            <a:avLst>
              <a:gd name="adj" fmla="val 23396"/>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896227" y="3313265"/>
            <a:ext cx="296310" cy="1012042"/>
          </a:xfrm>
          <a:custGeom>
            <a:rect l="l" t="t" r="r" b="b"/>
            <a:pathLst>
              <a:path w="268229" h="916131">
                <a:moveTo>
                  <a:pt x="87890" y="0"/>
                </a:moveTo>
                <a:lnTo>
                  <a:pt x="268229" y="723312"/>
                </a:lnTo>
                <a:lnTo>
                  <a:pt x="180340" y="916131"/>
                </a:lnTo>
                <a:lnTo>
                  <a:pt x="0" y="192823"/>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785082" y="3311025"/>
            <a:ext cx="296310" cy="1012041"/>
          </a:xfrm>
          <a:custGeom>
            <a:rect l="l" t="t" r="r" b="b"/>
            <a:pathLst>
              <a:path w="268229" h="916129">
                <a:moveTo>
                  <a:pt x="180344" y="0"/>
                </a:moveTo>
                <a:lnTo>
                  <a:pt x="268229" y="192818"/>
                </a:lnTo>
                <a:lnTo>
                  <a:pt x="87887" y="916129"/>
                </a:lnTo>
                <a:lnTo>
                  <a:pt x="0" y="723309"/>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883323" y="3497207"/>
            <a:ext cx="1999534" cy="807585"/>
          </a:xfrm>
          <a:prstGeom prst="trapezoid">
            <a:avLst>
              <a:gd name="adj" fmla="val 23396"/>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120280" y="3334020"/>
            <a:ext cx="296315" cy="1012042"/>
          </a:xfrm>
          <a:custGeom>
            <a:rect l="l" t="t" r="r" b="b"/>
            <a:pathLst>
              <a:path w="268233" h="916131">
                <a:moveTo>
                  <a:pt x="87891" y="0"/>
                </a:moveTo>
                <a:lnTo>
                  <a:pt x="268233" y="723311"/>
                </a:lnTo>
                <a:lnTo>
                  <a:pt x="180343" y="916131"/>
                </a:lnTo>
                <a:lnTo>
                  <a:pt x="0" y="192821"/>
                </a:lnTo>
                <a:close/>
              </a:path>
            </a:pathLst>
          </a:custGeom>
          <a:solidFill>
            <a:schemeClr val="l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217547" y="3331771"/>
            <a:ext cx="1999535" cy="807588"/>
          </a:xfrm>
          <a:custGeom>
            <a:rect l="l" t="t" r="r" b="b"/>
            <a:pathLst>
              <a:path w="1810038" h="731052">
                <a:moveTo>
                  <a:pt x="1810038" y="0"/>
                </a:moveTo>
                <a:lnTo>
                  <a:pt x="1639001" y="731052"/>
                </a:lnTo>
                <a:lnTo>
                  <a:pt x="171038" y="731050"/>
                </a:lnTo>
                <a:lnTo>
                  <a:pt x="0" y="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6182" y="3538025"/>
            <a:ext cx="1999533" cy="807585"/>
          </a:xfrm>
          <a:prstGeom prst="trapezoid">
            <a:avLst>
              <a:gd name="adj" fmla="val 233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84572" y="3311017"/>
            <a:ext cx="1999537" cy="807588"/>
          </a:xfrm>
          <a:custGeom>
            <a:rect l="l" t="t" r="r" b="b"/>
            <a:pathLst>
              <a:path w="1810039" h="731052">
                <a:moveTo>
                  <a:pt x="0" y="0"/>
                </a:moveTo>
                <a:lnTo>
                  <a:pt x="1810039" y="1"/>
                </a:lnTo>
                <a:lnTo>
                  <a:pt x="1639000" y="731052"/>
                </a:lnTo>
                <a:lnTo>
                  <a:pt x="171038" y="73105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367064" y="4547576"/>
            <a:ext cx="1948650" cy="161589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以生产为中心，以生产为导向的营销管理观念。</a:t>
            </a:r>
            <a:endParaRPr lang="en-US" sz="1100"/>
          </a:p>
        </p:txBody>
      </p:sp>
      <p:sp>
        <p:nvSpPr>
          <p:cNvPr id="12" name="AutoShape 12"/>
          <p:cNvSpPr/>
          <p:nvPr/>
        </p:nvSpPr>
        <p:spPr>
          <a:xfrm>
            <a:off x="5146607" y="4547576"/>
            <a:ext cx="1948650" cy="161589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以销售为中心，以销售为导向的营销管理观念。</a:t>
            </a:r>
            <a:endParaRPr lang="en-US" sz="1100"/>
          </a:p>
        </p:txBody>
      </p:sp>
      <p:sp>
        <p:nvSpPr>
          <p:cNvPr id="13" name="AutoShape 13"/>
          <p:cNvSpPr/>
          <p:nvPr/>
        </p:nvSpPr>
        <p:spPr>
          <a:xfrm>
            <a:off x="8933237" y="4547576"/>
            <a:ext cx="1948650" cy="161589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以社会长远利益为中心，以社会为导向的营销管理观念。</a:t>
            </a:r>
            <a:endParaRPr lang="en-US" sz="1100"/>
          </a:p>
        </p:txBody>
      </p:sp>
      <p:sp>
        <p:nvSpPr>
          <p:cNvPr id="14" name="AutoShape 14"/>
          <p:cNvSpPr/>
          <p:nvPr/>
        </p:nvSpPr>
        <p:spPr>
          <a:xfrm>
            <a:off x="3197957" y="1512177"/>
            <a:ext cx="1948650" cy="161589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以产品为中心，以产品为导向的营销管理观念。</a:t>
            </a:r>
            <a:endParaRPr lang="en-US" sz="1100"/>
          </a:p>
        </p:txBody>
      </p:sp>
      <p:sp>
        <p:nvSpPr>
          <p:cNvPr id="15" name="AutoShape 15"/>
          <p:cNvSpPr/>
          <p:nvPr/>
        </p:nvSpPr>
        <p:spPr>
          <a:xfrm>
            <a:off x="6984586" y="1512177"/>
            <a:ext cx="1948650" cy="1615891"/>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以市场需求为中心，以市场为导向的营销管理观念。</a:t>
            </a:r>
            <a:endParaRPr lang="en-US" sz="1100"/>
          </a:p>
        </p:txBody>
      </p:sp>
      <p:sp>
        <p:nvSpPr>
          <p:cNvPr id="16" name="AutoShape 16"/>
          <p:cNvSpPr/>
          <p:nvPr/>
        </p:nvSpPr>
        <p:spPr>
          <a:xfrm>
            <a:off x="1351653" y="3752708"/>
            <a:ext cx="189240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生产观念</a:t>
            </a:r>
            <a:endParaRPr lang="en-US" sz="1100"/>
          </a:p>
        </p:txBody>
      </p:sp>
      <p:sp>
        <p:nvSpPr>
          <p:cNvPr id="17" name="AutoShape 17"/>
          <p:cNvSpPr/>
          <p:nvPr/>
        </p:nvSpPr>
        <p:spPr>
          <a:xfrm>
            <a:off x="3254206" y="3458996"/>
            <a:ext cx="189240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产品观念</a:t>
            </a:r>
            <a:endParaRPr lang="en-US" sz="1100"/>
          </a:p>
        </p:txBody>
      </p:sp>
      <p:sp>
        <p:nvSpPr>
          <p:cNvPr id="18" name="AutoShape 18"/>
          <p:cNvSpPr/>
          <p:nvPr/>
        </p:nvSpPr>
        <p:spPr>
          <a:xfrm>
            <a:off x="5125416" y="3752708"/>
            <a:ext cx="189240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推销观念</a:t>
            </a:r>
            <a:endParaRPr lang="en-US" sz="1100"/>
          </a:p>
        </p:txBody>
      </p:sp>
      <p:sp>
        <p:nvSpPr>
          <p:cNvPr id="19" name="AutoShape 19"/>
          <p:cNvSpPr/>
          <p:nvPr/>
        </p:nvSpPr>
        <p:spPr>
          <a:xfrm>
            <a:off x="7034296" y="3458996"/>
            <a:ext cx="189240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市场营销观念</a:t>
            </a:r>
            <a:endParaRPr lang="en-US" sz="1100"/>
          </a:p>
        </p:txBody>
      </p:sp>
      <p:sp>
        <p:nvSpPr>
          <p:cNvPr id="20" name="AutoShape 20"/>
          <p:cNvSpPr/>
          <p:nvPr/>
        </p:nvSpPr>
        <p:spPr>
          <a:xfrm>
            <a:off x="8933237" y="3752708"/>
            <a:ext cx="1892401" cy="439617"/>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rgbClr val="FFFFFF"/>
                </a:solidFill>
                <a:latin typeface="Microsoft Yahei"/>
                <a:ea typeface="Microsoft Yahei"/>
                <a:cs typeface="Microsoft Yahei"/>
              </a:rPr>
              <a:t>社会营销观念</a:t>
            </a:r>
            <a:endParaRPr lang="en-US" sz="1100"/>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营销管理观念的演变过程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传统营销观念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企业以产品为中心，注重生产与销售，以生产为导向。</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在产品导向观念下，企业将重心放在产品的生产与销售上，认为只要产品质量好、功能强大，就能自然地吸引顾客，因此不太关注市场需求和消费者偏好。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企业开始关注市场需求，注重销售技巧和促销手段。</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随着市场的竞争加剧，企业开始意识到仅靠产品质量并不能完全满足市场需求，因此开始注重销售技巧和促销手段，以刺激消费者购买。</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企业以市场需求为中心，注重消费者需求和价值，开始整合营销手段。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在营销导向观念下，企业将重心放在市场需求和消费者价值上，开始关注消费者需求和偏好，并整合产品、价格、促销和渠道等营销手段来满足市场需求。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solidFill>
                <a:latin typeface="Microsoft Yahei"/>
                <a:ea typeface="Microsoft Yahei"/>
                <a:cs typeface="Microsoft Yahei"/>
              </a:rPr>
              <a:t>现代营销观念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425" r="4425"/>
          <a:stretch>
            <a:fillRect/>
          </a:stretch>
        </p:blipFill>
        <p:spPr>
          <a:xfrm>
            <a:off x="6511618"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社会营销导向观念强调企业在营销活动中不仅要关注自身利益，还要关注消费者利益和社会整体利益。</a:t>
            </a:r>
            <a:endParaRPr lang="en-US" sz="1100"/>
          </a:p>
        </p:txBody>
      </p:sp>
      <p:sp>
        <p:nvSpPr>
          <p:cNvPr id="4" name="AutoShape 4"/>
          <p:cNvSpPr/>
          <p:nvPr/>
        </p:nvSpPr>
        <p:spPr>
          <a:xfrm>
            <a:off x="623610" y="3270075"/>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企业需要识别并利用市场机会，同时要兼顾社会道德和可持续发展，通过满足消费者需求来实现企业目标。</a:t>
            </a:r>
            <a:endParaRPr lang="en-US" sz="1100"/>
          </a:p>
        </p:txBody>
      </p:sp>
      <p:sp>
        <p:nvSpPr>
          <p:cNvPr id="5" name="AutoShape 5"/>
          <p:cNvSpPr/>
          <p:nvPr/>
        </p:nvSpPr>
        <p:spPr>
          <a:xfrm>
            <a:off x="623610" y="4650890"/>
            <a:ext cx="4876800" cy="1341120"/>
          </a:xfrm>
          <a:prstGeom prst="rect">
            <a:avLst/>
          </a:prstGeom>
          <a:noFill/>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企业需要关注社会责任，积极参与社会公益活动，提高企业形象和品牌价值。</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社会营销导向观念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https://d.book118.com/047156120135006042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2024-09-16T04:21:20.847</cp:lastPrinted>
  <dcterms:created xsi:type="dcterms:W3CDTF">2024-09-15T20:21:20Z</dcterms:created>
  <dcterms:modified xsi:type="dcterms:W3CDTF">2024-09-15T20:21:22Z</dcterms:modified>
</cp:coreProperties>
</file>