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F99F21A-2352-47CF-BAA3-3F421C4D049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3" name="PlaceHolder 1"/>
          <p:cNvSpPr>
            <a:spLocks noGrp="1"/>
          </p:cNvSpPr>
          <p:nvPr>
            <p:ph type="sldImg"/>
          </p:nvPr>
        </p:nvSpPr>
        <p:spPr>
          <a:xfrm>
            <a:off x="685800" y="1143000"/>
            <a:ext cx="5486040" cy="3085920"/>
          </a:xfrm>
          <a:prstGeom prst="rect">
            <a:avLst/>
          </a:prstGeom>
          <a:ln w="0">
            <a:noFill/>
          </a:ln>
        </p:spPr>
      </p:sp>
      <p:sp>
        <p:nvSpPr>
          <p:cNvPr id="7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6" name="PlaceHolder 1"/>
          <p:cNvSpPr>
            <a:spLocks noGrp="1"/>
          </p:cNvSpPr>
          <p:nvPr>
            <p:ph type="sldImg"/>
          </p:nvPr>
        </p:nvSpPr>
        <p:spPr>
          <a:xfrm>
            <a:off x="685800" y="1143000"/>
            <a:ext cx="5486040" cy="3085920"/>
          </a:xfrm>
          <a:prstGeom prst="rect">
            <a:avLst/>
          </a:prstGeom>
          <a:ln w="0">
            <a:noFill/>
          </a:ln>
        </p:spPr>
      </p:sp>
      <p:sp>
        <p:nvSpPr>
          <p:cNvPr id="7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9" name="PlaceHolder 1"/>
          <p:cNvSpPr>
            <a:spLocks noGrp="1"/>
          </p:cNvSpPr>
          <p:nvPr>
            <p:ph type="sldImg"/>
          </p:nvPr>
        </p:nvSpPr>
        <p:spPr>
          <a:xfrm>
            <a:off x="685800" y="1143000"/>
            <a:ext cx="5486040" cy="3085920"/>
          </a:xfrm>
          <a:prstGeom prst="rect">
            <a:avLst/>
          </a:prstGeom>
          <a:ln w="0">
            <a:noFill/>
          </a:ln>
        </p:spPr>
      </p:sp>
      <p:sp>
        <p:nvSpPr>
          <p:cNvPr id="7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2" name="PlaceHolder 1"/>
          <p:cNvSpPr>
            <a:spLocks noGrp="1"/>
          </p:cNvSpPr>
          <p:nvPr>
            <p:ph type="sldImg"/>
          </p:nvPr>
        </p:nvSpPr>
        <p:spPr>
          <a:xfrm>
            <a:off x="685800" y="1143000"/>
            <a:ext cx="5486040" cy="3085920"/>
          </a:xfrm>
          <a:prstGeom prst="rect">
            <a:avLst/>
          </a:prstGeom>
          <a:ln w="0">
            <a:noFill/>
          </a:ln>
        </p:spPr>
      </p:sp>
      <p:sp>
        <p:nvSpPr>
          <p:cNvPr id="7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5" name="PlaceHolder 1"/>
          <p:cNvSpPr>
            <a:spLocks noGrp="1"/>
          </p:cNvSpPr>
          <p:nvPr>
            <p:ph type="sldImg"/>
          </p:nvPr>
        </p:nvSpPr>
        <p:spPr>
          <a:xfrm>
            <a:off x="685800" y="1143000"/>
            <a:ext cx="5486040" cy="3085920"/>
          </a:xfrm>
          <a:prstGeom prst="rect">
            <a:avLst/>
          </a:prstGeom>
          <a:ln w="0">
            <a:noFill/>
          </a:ln>
        </p:spPr>
      </p:sp>
      <p:sp>
        <p:nvSpPr>
          <p:cNvPr id="7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9A30E9-9610-43A0-BD76-CBEE1853CE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556AF1-88F0-48B1-8BF2-C5EFD0684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161C41-31D2-4148-A822-C251882C0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CE8CBB-1705-40B7-B721-4ED221757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16FBAD-0135-4E35-A1CE-9458E97802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BA71F6-C5E9-48B4-81D9-D2CCD5F239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14E42C-7C4A-45B3-AD99-03598AFADF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E5094-B33C-423E-BF6A-1265FA229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4E25C0-A9A0-47E8-BC7F-7D2C072DD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17367-E749-482C-98B9-E72E066AC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4D0FA-21F2-4079-B2CD-07BCEE2AB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579A170-2F4F-4692-A502-C5BDB35445A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CC7F3EA-348F-4445-82C1-23B8979AC97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8.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8.png" /><Relationship Id="rId4" Type="http://schemas.openxmlformats.org/officeDocument/2006/relationships/image" Target="../media/image10.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63002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主治查房病例书写</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主治查房病例书写简介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病例书写的基本要素</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病例书写的规范标准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病例书写的实用技巧</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病例书写的信息化应用</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主治查房病例书写总结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主治查房病例书写简介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什么是主治查房病例书写</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主治查房是医院日常工作中非常重要的环节之一，医生需要通过查房来了解病人的病情和治疗进展。 病例书写是记录查房情况的重要方式，包括病人的基本信息、主诉、既往史、检查结果、诊断和治疗方案等内容。</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主治查房病例书写的要求</a:t>
            </a:r>
            <a:endParaRPr lang="en-US" sz="3000" b="0" strike="noStrike" spc="-1">
              <a:solidFill>
                <a:schemeClr val="dk1"/>
              </a:solidFill>
              <a:latin typeface="Arial"/>
            </a:endParaRPr>
          </a:p>
        </p:txBody>
      </p:sp>
      <p:grpSp>
        <p:nvGrpSpPr>
          <p:cNvPr id="127" name="Group 15"/>
          <p:cNvGrpSpPr/>
          <p:nvPr/>
        </p:nvGrpSpPr>
        <p:grpSpPr>
          <a:xfrm>
            <a:off x="435960" y="378720"/>
            <a:ext cx="515160" cy="439560"/>
            <a:chOff x="435960" y="378720"/>
            <a:chExt cx="515160" cy="439560"/>
          </a:xfrm>
        </p:grpSpPr>
        <p:sp>
          <p:nvSpPr>
            <p:cNvPr id="12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48" name="图片 63" descr="图片5"/>
          <p:cNvPicPr/>
          <p:nvPr/>
        </p:nvPicPr>
        <p:blipFill>
          <a:blip r:embed="rId2"/>
          <a:stretch>
            <a:fillRect/>
          </a:stretch>
        </p:blipFill>
        <p:spPr>
          <a:xfrm>
            <a:off x="680040" y="1315800"/>
            <a:ext cx="3584160" cy="981360"/>
          </a:xfrm>
          <a:prstGeom prst="rect">
            <a:avLst/>
          </a:prstGeom>
          <a:ln w="0">
            <a:noFill/>
          </a:ln>
        </p:spPr>
      </p:pic>
      <p:pic>
        <p:nvPicPr>
          <p:cNvPr id="149" name="图片 64" descr="图片5"/>
          <p:cNvPicPr/>
          <p:nvPr/>
        </p:nvPicPr>
        <p:blipFill>
          <a:blip r:embed="rId2"/>
          <a:stretch>
            <a:fillRect/>
          </a:stretch>
        </p:blipFill>
        <p:spPr>
          <a:xfrm>
            <a:off x="4568760" y="1315800"/>
            <a:ext cx="3584160" cy="981360"/>
          </a:xfrm>
          <a:prstGeom prst="rect">
            <a:avLst/>
          </a:prstGeom>
          <a:ln w="0">
            <a:noFill/>
          </a:ln>
        </p:spPr>
      </p:pic>
      <p:pic>
        <p:nvPicPr>
          <p:cNvPr id="150" name="图片 65" descr="图片5"/>
          <p:cNvPicPr/>
          <p:nvPr/>
        </p:nvPicPr>
        <p:blipFill>
          <a:blip r:embed="rId2"/>
          <a:stretch>
            <a:fillRect/>
          </a:stretch>
        </p:blipFill>
        <p:spPr>
          <a:xfrm>
            <a:off x="680040" y="3907800"/>
            <a:ext cx="3584160" cy="981360"/>
          </a:xfrm>
          <a:prstGeom prst="rect">
            <a:avLst/>
          </a:prstGeom>
          <a:ln w="0">
            <a:noFill/>
          </a:ln>
        </p:spPr>
      </p:pic>
      <p:pic>
        <p:nvPicPr>
          <p:cNvPr id="151" name="图片 66" descr="图片5"/>
          <p:cNvPicPr/>
          <p:nvPr/>
        </p:nvPicPr>
        <p:blipFill>
          <a:blip r:embed="rId2"/>
          <a:stretch>
            <a:fillRect/>
          </a:stretch>
        </p:blipFill>
        <p:spPr>
          <a:xfrm>
            <a:off x="4568760" y="3907800"/>
            <a:ext cx="3584160" cy="981360"/>
          </a:xfrm>
          <a:prstGeom prst="rect">
            <a:avLst/>
          </a:prstGeom>
          <a:ln w="0">
            <a:noFill/>
          </a:ln>
        </p:spPr>
      </p:pic>
      <p:sp>
        <p:nvSpPr>
          <p:cNvPr id="152"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准确无误</a:t>
            </a:r>
            <a:endParaRPr lang="en-US" sz="2000" b="0" strike="noStrike" spc="-1">
              <a:solidFill>
                <a:srgbClr val="000000"/>
              </a:solidFill>
              <a:latin typeface="Arial"/>
            </a:endParaRPr>
          </a:p>
        </p:txBody>
      </p:sp>
      <p:sp>
        <p:nvSpPr>
          <p:cNvPr id="15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包括病人的基本信息、病史、体格检查等</a:t>
            </a:r>
            <a:endParaRPr lang="en-US" sz="1600" b="0" strike="noStrike" spc="-1">
              <a:solidFill>
                <a:srgbClr val="000000"/>
              </a:solidFill>
              <a:latin typeface="Arial"/>
            </a:endParaRPr>
          </a:p>
        </p:txBody>
      </p:sp>
      <p:sp>
        <p:nvSpPr>
          <p:cNvPr id="15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规范清晰</a:t>
            </a:r>
            <a:endParaRPr lang="en-US" sz="2000" b="0" strike="noStrike" spc="-1">
              <a:solidFill>
                <a:srgbClr val="000000"/>
              </a:solidFill>
              <a:latin typeface="Arial"/>
            </a:endParaRPr>
          </a:p>
        </p:txBody>
      </p:sp>
      <p:sp>
        <p:nvSpPr>
          <p:cNvPr id="15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避免用语不当、错漏等问题</a:t>
            </a:r>
            <a:endParaRPr lang="en-US" sz="1600" b="0" strike="noStrike" spc="-1">
              <a:solidFill>
                <a:srgbClr val="000000"/>
              </a:solidFill>
              <a:latin typeface="Arial"/>
            </a:endParaRPr>
          </a:p>
        </p:txBody>
      </p:sp>
      <p:sp>
        <p:nvSpPr>
          <p:cNvPr id="15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完整记录</a:t>
            </a:r>
            <a:endParaRPr lang="en-US" sz="2000" b="0" strike="noStrike" spc="-1">
              <a:solidFill>
                <a:srgbClr val="000000"/>
              </a:solidFill>
              <a:latin typeface="Arial"/>
            </a:endParaRPr>
          </a:p>
        </p:txBody>
      </p:sp>
      <p:sp>
        <p:nvSpPr>
          <p:cNvPr id="15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包括实验室检查、诊断和治疗等内容</a:t>
            </a:r>
            <a:endParaRPr lang="en-US" sz="1600" b="0" strike="noStrike" spc="-1">
              <a:solidFill>
                <a:srgbClr val="000000"/>
              </a:solidFill>
              <a:latin typeface="Arial"/>
            </a:endParaRPr>
          </a:p>
        </p:txBody>
      </p:sp>
      <p:sp>
        <p:nvSpPr>
          <p:cNvPr id="15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避免错误</a:t>
            </a:r>
            <a:endParaRPr lang="en-US" sz="2000" b="0" strike="noStrike" spc="-1">
              <a:solidFill>
                <a:srgbClr val="000000"/>
              </a:solidFill>
              <a:latin typeface="Arial"/>
            </a:endParaRPr>
          </a:p>
        </p:txBody>
      </p:sp>
      <p:sp>
        <p:nvSpPr>
          <p:cNvPr id="15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避免造成误解或错误诊断</a:t>
            </a:r>
            <a:endParaRPr lang="en-US" sz="1600" b="0" strike="noStrike" spc="-1">
              <a:solidFill>
                <a:srgbClr val="000000"/>
              </a:solidFill>
              <a:latin typeface="Arial"/>
            </a:endParaRPr>
          </a:p>
        </p:txBody>
      </p:sp>
      <p:sp>
        <p:nvSpPr>
          <p:cNvPr id="160"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1" name="AutoShape 3"/>
          <p:cNvSpPr/>
          <p:nvPr/>
        </p:nvSpPr>
        <p:spPr>
          <a:xfrm>
            <a:off x="6866280" y="1243800"/>
            <a:ext cx="532548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主治查房病例书写的重要性</a:t>
            </a:r>
            <a:endParaRPr lang="en-US" sz="3000" b="0" strike="noStrike" spc="-1">
              <a:solidFill>
                <a:schemeClr val="dk1"/>
              </a:solidFill>
              <a:latin typeface="Arial"/>
            </a:endParaRPr>
          </a:p>
        </p:txBody>
      </p:sp>
      <p:sp>
        <p:nvSpPr>
          <p:cNvPr id="163"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主治查房病例书写是医生的基本功，反映医生的专业水平和责任心。 良好的病例书写可以促进医患沟通，提高医疗质量，为患者提供更好的医疗服务。</a:t>
            </a:r>
            <a:endParaRPr lang="en-US" sz="1800" b="0" strike="noStrike" spc="-1">
              <a:solidFill>
                <a:srgbClr val="000000"/>
              </a:solidFill>
              <a:latin typeface="Arial"/>
            </a:endParaRPr>
          </a:p>
        </p:txBody>
      </p:sp>
      <p:grpSp>
        <p:nvGrpSpPr>
          <p:cNvPr id="164" name="Group 15"/>
          <p:cNvGrpSpPr/>
          <p:nvPr/>
        </p:nvGrpSpPr>
        <p:grpSpPr>
          <a:xfrm>
            <a:off x="435960" y="378720"/>
            <a:ext cx="515160" cy="439560"/>
            <a:chOff x="435960" y="378720"/>
            <a:chExt cx="515160" cy="439560"/>
          </a:xfrm>
        </p:grpSpPr>
        <p:sp>
          <p:nvSpPr>
            <p:cNvPr id="16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85"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病例书写的基本要素</a:t>
            </a:r>
            <a:endParaRPr lang="en-US" sz="52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9"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病例书写的基本要素介绍</a:t>
            </a:r>
            <a:endParaRPr lang="en-US" sz="3600" b="0" strike="noStrike" spc="-1">
              <a:solidFill>
                <a:srgbClr val="000000"/>
              </a:solidFill>
              <a:latin typeface="Arial"/>
            </a:endParaRPr>
          </a:p>
        </p:txBody>
      </p:sp>
      <p:sp>
        <p:nvSpPr>
          <p:cNvPr id="19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病例书写是医生进行诊疗工作的重要记录方式，包括病人的个人信息、主诉、现病史、既往史、体格检查、辅助检查、诊断和治疗等方面。</a:t>
            </a:r>
            <a:endParaRPr lang="en-US" sz="1800" b="0" strike="noStrike" spc="-1">
              <a:solidFill>
                <a:srgbClr val="000000"/>
              </a:solidFill>
              <a:latin typeface="Arial"/>
            </a:endParaRPr>
          </a:p>
        </p:txBody>
      </p:sp>
      <p:sp>
        <p:nvSpPr>
          <p:cNvPr id="2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1" name="Group 15"/>
          <p:cNvGrpSpPr/>
          <p:nvPr/>
        </p:nvGrpSpPr>
        <p:grpSpPr>
          <a:xfrm>
            <a:off x="431640" y="396000"/>
            <a:ext cx="514800" cy="439200"/>
            <a:chOff x="431640" y="396000"/>
            <a:chExt cx="514800" cy="439200"/>
          </a:xfrm>
        </p:grpSpPr>
        <p:sp>
          <p:nvSpPr>
            <p:cNvPr id="20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2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23"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5"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PlaceHolder 1"/>
          <p:cNvSpPr>
            <a:spLocks noGrp="1"/>
          </p:cNvSpPr>
          <p:nvPr>
            <p:ph type="title" idx="4294967295"/>
          </p:nvPr>
        </p:nvSpPr>
        <p:spPr>
          <a:xfrm>
            <a:off x="1036440" y="1663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病例书写的基本要素进阶</a:t>
            </a:r>
            <a:endParaRPr lang="en-US" sz="3000" b="0" strike="noStrike" spc="-1">
              <a:solidFill>
                <a:schemeClr val="dk1"/>
              </a:solidFill>
              <a:latin typeface="Arial"/>
            </a:endParaRPr>
          </a:p>
        </p:txBody>
      </p:sp>
      <p:sp>
        <p:nvSpPr>
          <p:cNvPr id="227"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28" name="Group 15"/>
          <p:cNvGrpSpPr/>
          <p:nvPr/>
        </p:nvGrpSpPr>
        <p:grpSpPr>
          <a:xfrm>
            <a:off x="435960" y="378720"/>
            <a:ext cx="515160" cy="439560"/>
            <a:chOff x="435960" y="378720"/>
            <a:chExt cx="515160" cy="439560"/>
          </a:xfrm>
        </p:grpSpPr>
        <p:sp>
          <p:nvSpPr>
            <p:cNvPr id="229"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0"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1"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2"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3"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4"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5"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6"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7"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8"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9"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0"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1"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2"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3"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4"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5"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6"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7"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8"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49" name="AutoShape 2"/>
          <p:cNvSpPr/>
          <p:nvPr/>
        </p:nvSpPr>
        <p:spPr>
          <a:xfrm>
            <a:off x="981720" y="1604880"/>
            <a:ext cx="3394800" cy="211644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50" name="AutoShape 3"/>
          <p:cNvSpPr/>
          <p:nvPr/>
        </p:nvSpPr>
        <p:spPr>
          <a:xfrm>
            <a:off x="4376880" y="3721680"/>
            <a:ext cx="3394800" cy="2116440"/>
          </a:xfrm>
          <a:prstGeom prst="rect">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1" name="AutoShape 4"/>
          <p:cNvSpPr/>
          <p:nvPr/>
        </p:nvSpPr>
        <p:spPr>
          <a:xfrm>
            <a:off x="7771680" y="1604880"/>
            <a:ext cx="3394800" cy="2116440"/>
          </a:xfrm>
          <a:prstGeom prst="rect">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52" name="Picture 5" descr="C:/Users/Administrator/Desktop/ppt模板/图片素材/QQ截图20240309205721.pngQQ截图20240309205721"/>
          <p:cNvPicPr/>
          <p:nvPr/>
        </p:nvPicPr>
        <p:blipFill>
          <a:blip r:embed="rId2"/>
          <a:srcRect t="20029" b="20029"/>
          <a:stretch>
            <a:fillRect/>
          </a:stretch>
        </p:blipFill>
        <p:spPr>
          <a:xfrm>
            <a:off x="981720" y="3694320"/>
            <a:ext cx="3394440" cy="2143440"/>
          </a:xfrm>
          <a:prstGeom prst="rect">
            <a:avLst/>
          </a:prstGeom>
          <a:ln w="0">
            <a:noFill/>
          </a:ln>
        </p:spPr>
      </p:pic>
      <p:pic>
        <p:nvPicPr>
          <p:cNvPr id="253" name="Picture 6" descr="C:/Users/Administrator/Desktop/ppt模板/图片素材/image2709229.pngimage2709229"/>
          <p:cNvPicPr/>
          <p:nvPr/>
        </p:nvPicPr>
        <p:blipFill>
          <a:blip r:embed="rId3"/>
          <a:srcRect t="11868" b="11868"/>
          <a:stretch>
            <a:fillRect/>
          </a:stretch>
        </p:blipFill>
        <p:spPr>
          <a:xfrm>
            <a:off x="4376880" y="1577880"/>
            <a:ext cx="3394440" cy="2143440"/>
          </a:xfrm>
          <a:prstGeom prst="rect">
            <a:avLst/>
          </a:prstGeom>
          <a:ln w="0">
            <a:noFill/>
          </a:ln>
        </p:spPr>
      </p:pic>
      <p:pic>
        <p:nvPicPr>
          <p:cNvPr id="254" name="Picture 7" descr="C:/Users/Administrator/Desktop/ppt模板/图片素材/QQ截图20240309205650.pngQQ截图20240309205650"/>
          <p:cNvPicPr/>
          <p:nvPr/>
        </p:nvPicPr>
        <p:blipFill>
          <a:blip r:embed="rId4"/>
          <a:srcRect t="19809" b="19809"/>
          <a:stretch>
            <a:fillRect/>
          </a:stretch>
        </p:blipFill>
        <p:spPr>
          <a:xfrm>
            <a:off x="7771680" y="3721680"/>
            <a:ext cx="3394440" cy="2143440"/>
          </a:xfrm>
          <a:prstGeom prst="rect">
            <a:avLst/>
          </a:prstGeom>
          <a:ln w="0">
            <a:noFill/>
          </a:ln>
        </p:spPr>
      </p:pic>
      <p:sp>
        <p:nvSpPr>
          <p:cNvPr id="255"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现病史</a:t>
            </a:r>
            <a:endParaRPr lang="en-US" sz="2000" b="0" strike="noStrike" spc="-1">
              <a:solidFill>
                <a:srgbClr val="000000"/>
              </a:solidFill>
              <a:latin typeface="Arial"/>
            </a:endParaRPr>
          </a:p>
        </p:txBody>
      </p:sp>
      <p:sp>
        <p:nvSpPr>
          <p:cNvPr id="256"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细节记录发病时间</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症状发展情况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治疗经过描述</a:t>
            </a:r>
            <a:endParaRPr lang="en-US" sz="1600" b="0" strike="noStrike" spc="-1">
              <a:solidFill>
                <a:srgbClr val="000000"/>
              </a:solidFill>
              <a:latin typeface="Arial"/>
            </a:endParaRPr>
          </a:p>
        </p:txBody>
      </p:sp>
      <p:sp>
        <p:nvSpPr>
          <p:cNvPr id="257"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既往史</a:t>
            </a:r>
            <a:endParaRPr lang="en-US" sz="2000" b="0" strike="noStrike" spc="-1">
              <a:solidFill>
                <a:srgbClr val="000000"/>
              </a:solidFill>
              <a:latin typeface="Arial"/>
            </a:endParaRPr>
          </a:p>
        </p:txBody>
      </p:sp>
      <p:sp>
        <p:nvSpPr>
          <p:cNvPr id="258"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过去病史记录</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手术历史详述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药物过敏情况</a:t>
            </a:r>
            <a:endParaRPr lang="en-US" sz="1600" b="0" strike="noStrike" spc="-1">
              <a:solidFill>
                <a:srgbClr val="000000"/>
              </a:solidFill>
              <a:latin typeface="Arial"/>
            </a:endParaRPr>
          </a:p>
        </p:txBody>
      </p:sp>
      <p:sp>
        <p:nvSpPr>
          <p:cNvPr id="259"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体格检查</a:t>
            </a:r>
            <a:endParaRPr lang="en-US" sz="2000" b="0" strike="noStrike" spc="-1">
              <a:solidFill>
                <a:srgbClr val="000000"/>
              </a:solidFill>
              <a:latin typeface="Arial"/>
            </a:endParaRPr>
          </a:p>
        </p:txBody>
      </p:sp>
      <p:sp>
        <p:nvSpPr>
          <p:cNvPr id="260"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记录每一项体征</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生理参数评估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异常情况描述</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1"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2"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3"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4"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5"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7"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68"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病例书写的基本要素总结</a:t>
            </a:r>
            <a:endParaRPr lang="en-US" sz="3600" b="0" strike="noStrike" spc="-1">
              <a:solidFill>
                <a:srgbClr val="000000"/>
              </a:solidFill>
              <a:latin typeface="Arial"/>
            </a:endParaRPr>
          </a:p>
        </p:txBody>
      </p:sp>
      <p:sp>
        <p:nvSpPr>
          <p:cNvPr id="27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体格检查是医生根据病人病情需要进行的一种客观检查，应当详细记录每一个体征、生理参数和异常情况。辅助检查包括实验室检查、影像学检查、功能检查等，有助于明确病情诊断、进展和治疗方案，应当列出具体检查项目和结果。</a:t>
            </a:r>
            <a:endParaRPr lang="en-US" sz="1800" b="0" strike="noStrike" spc="-1">
              <a:solidFill>
                <a:srgbClr val="000000"/>
              </a:solidFill>
              <a:latin typeface="Arial"/>
            </a:endParaRPr>
          </a:p>
        </p:txBody>
      </p:sp>
      <p:sp>
        <p:nvSpPr>
          <p:cNvPr id="2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73" name="Group 15"/>
          <p:cNvGrpSpPr/>
          <p:nvPr/>
        </p:nvGrpSpPr>
        <p:grpSpPr>
          <a:xfrm>
            <a:off x="431640" y="396000"/>
            <a:ext cx="514800" cy="439200"/>
            <a:chOff x="431640" y="396000"/>
            <a:chExt cx="514800" cy="439200"/>
          </a:xfrm>
        </p:grpSpPr>
        <p:sp>
          <p:nvSpPr>
            <p:cNvPr id="274"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5"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6"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7"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8"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9"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0"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1"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2"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3"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4"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5"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6"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7"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8"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9"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0"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1"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2"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3"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9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95"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6"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7"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5"/>
          <p:cNvSpPr/>
          <p:nvPr/>
        </p:nvSpPr>
        <p:spPr>
          <a:xfrm rot="18900000" flipH="1" flipV="1">
            <a:off x="52747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00" name="AutoShape 9"/>
          <p:cNvSpPr/>
          <p:nvPr/>
        </p:nvSpPr>
        <p:spPr>
          <a:xfrm rot="18900000" flipH="1" flipV="1">
            <a:off x="149976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1"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02" name="AutoShape 13"/>
          <p:cNvSpPr/>
          <p:nvPr/>
        </p:nvSpPr>
        <p:spPr>
          <a:xfrm rot="18900000" flipH="1" flipV="1">
            <a:off x="90403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04"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5"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6"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7"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8"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记录能力</a:t>
            </a:r>
            <a:endParaRPr lang="en-US" sz="2000" b="0" strike="noStrike" spc="-1">
              <a:solidFill>
                <a:srgbClr val="000000"/>
              </a:solidFill>
              <a:latin typeface="Arial"/>
            </a:endParaRPr>
          </a:p>
        </p:txBody>
      </p:sp>
      <p:sp>
        <p:nvSpPr>
          <p:cNvPr id="309"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提升素质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技能提升</a:t>
            </a:r>
            <a:endParaRPr lang="en-US" sz="1600" b="0" strike="noStrike" spc="-1">
              <a:solidFill>
                <a:srgbClr val="000000"/>
              </a:solidFill>
              <a:latin typeface="Arial"/>
            </a:endParaRPr>
          </a:p>
        </p:txBody>
      </p:sp>
      <p:sp>
        <p:nvSpPr>
          <p:cNvPr id="310"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不断学习</a:t>
            </a:r>
            <a:endParaRPr lang="en-US" sz="2000" b="0" strike="noStrike" spc="-1">
              <a:solidFill>
                <a:srgbClr val="000000"/>
              </a:solidFill>
              <a:latin typeface="Arial"/>
            </a:endParaRPr>
          </a:p>
        </p:txBody>
      </p:sp>
      <p:sp>
        <p:nvSpPr>
          <p:cNvPr id="312"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专业能力加强</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临床记录规范</a:t>
            </a:r>
            <a:endParaRPr lang="en-US" sz="1600" b="0" strike="noStrike" spc="-1">
              <a:solidFill>
                <a:srgbClr val="000000"/>
              </a:solidFill>
              <a:latin typeface="Arial"/>
            </a:endParaRPr>
          </a:p>
        </p:txBody>
      </p:sp>
      <p:sp>
        <p:nvSpPr>
          <p:cNvPr id="313"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病例书写的基本要素挑战与应对</a:t>
            </a:r>
            <a:endParaRPr lang="en-US" sz="3000" b="0" strike="noStrike" spc="-1">
              <a:solidFill>
                <a:schemeClr val="dk1"/>
              </a:solidFill>
              <a:latin typeface="Arial"/>
            </a:endParaRPr>
          </a:p>
        </p:txBody>
      </p:sp>
      <p:sp>
        <p:nvSpPr>
          <p:cNvPr id="315"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6"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内容繁多</a:t>
            </a:r>
            <a:endParaRPr lang="en-US" sz="2000" b="0" strike="noStrike" spc="-1">
              <a:solidFill>
                <a:srgbClr val="000000"/>
              </a:solidFill>
              <a:latin typeface="Arial"/>
            </a:endParaRPr>
          </a:p>
        </p:txBody>
      </p:sp>
      <p:sp>
        <p:nvSpPr>
          <p:cNvPr id="317"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细节丰富</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观察力要求高</a:t>
            </a:r>
            <a:endParaRPr lang="en-US" sz="1600" b="0" strike="noStrike" spc="-1">
              <a:solidFill>
                <a:srgbClr val="000000"/>
              </a:solidFill>
              <a:latin typeface="Arial"/>
            </a:endParaRPr>
          </a:p>
        </p:txBody>
      </p:sp>
      <p:grpSp>
        <p:nvGrpSpPr>
          <p:cNvPr id="318" name="Group 15"/>
          <p:cNvGrpSpPr/>
          <p:nvPr/>
        </p:nvGrpSpPr>
        <p:grpSpPr>
          <a:xfrm>
            <a:off x="435960" y="378720"/>
            <a:ext cx="515160" cy="439560"/>
            <a:chOff x="435960" y="378720"/>
            <a:chExt cx="515160" cy="439560"/>
          </a:xfrm>
        </p:grpSpPr>
        <p:sp>
          <p:nvSpPr>
            <p:cNvPr id="319"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0"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1"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2"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3"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4"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5"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6"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7"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8"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9"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0"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1"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2"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3"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4"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5"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6"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7"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8"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34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病例书写的规范标准</a:t>
            </a:r>
            <a:endParaRPr lang="en-US" sz="5200" b="0" strike="noStrike" spc="-1">
              <a:solidFill>
                <a:schemeClr val="dk1"/>
              </a:solidFill>
              <a:latin typeface="Arial"/>
            </a:endParaRPr>
          </a:p>
        </p:txBody>
      </p:sp>
      <p:sp>
        <p:nvSpPr>
          <p:cNvPr id="34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病例书写规范标准概述</a:t>
            </a:r>
            <a:endParaRPr lang="en-US" sz="3600" b="0" strike="noStrike" spc="-1">
              <a:solidFill>
                <a:srgbClr val="000000"/>
              </a:solidFill>
              <a:latin typeface="Arial"/>
            </a:endParaRPr>
          </a:p>
        </p:txBody>
      </p:sp>
      <p:sp>
        <p:nvSpPr>
          <p:cNvPr id="35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病例书写的规范标准是指医生在书写病例时应当遵循的一系列规范和标准，目的是确保病例内容准确全面，符合医学伦理和法律规定。</a:t>
            </a:r>
            <a:endParaRPr lang="en-US" sz="1800" b="0" strike="noStrike" spc="-1">
              <a:solidFill>
                <a:srgbClr val="000000"/>
              </a:solidFill>
              <a:latin typeface="Arial"/>
            </a:endParaRPr>
          </a:p>
        </p:txBody>
      </p:sp>
      <p:sp>
        <p:nvSpPr>
          <p:cNvPr id="3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54" name="Group 15"/>
          <p:cNvGrpSpPr/>
          <p:nvPr/>
        </p:nvGrpSpPr>
        <p:grpSpPr>
          <a:xfrm>
            <a:off x="431640" y="396000"/>
            <a:ext cx="514800" cy="439200"/>
            <a:chOff x="431640" y="396000"/>
            <a:chExt cx="514800" cy="439200"/>
          </a:xfrm>
        </p:grpSpPr>
        <p:sp>
          <p:nvSpPr>
            <p:cNvPr id="35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7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https://d.book118.com/047163002033006054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主治查房病例书写</vt:lpstr>
      <vt:lpstr>目录</vt:lpstr>
      <vt:lpstr>第1章 主治查房病例书写简介</vt:lpstr>
      <vt:lpstr> </vt:lpstr>
      <vt:lpstr>主治查房病例书写的要求</vt:lpstr>
      <vt:lpstr>主治查房病例书写的重要性</vt:lpstr>
      <vt:lpstr>第2章 病例书写的基本要素</vt:lpstr>
      <vt:lpstr> </vt:lpstr>
      <vt:lpstr>病例书写的基本要素进阶</vt:lpstr>
      <vt:lpstr> </vt:lpstr>
      <vt:lpstr>病例书写的基本要素挑战与应对</vt:lpstr>
      <vt:lpstr>第3章 病例书写的规范标准</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2024-09-28T10:14:04.470</cp:lastPrinted>
  <dcterms:created xsi:type="dcterms:W3CDTF">2024-09-28T02:14:04Z</dcterms:created>
  <dcterms:modified xsi:type="dcterms:W3CDTF">2024-09-28T02:14:06Z</dcterms:modified>
</cp:coreProperties>
</file>