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CDCC7-A89A-4301-A987-4E7CEE59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10719-4981-4E7C-87EF-CA78DD4FA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E3548-E8F0-4147-90D8-93C745F8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D2BF4-758D-4230-B96C-1760FA87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E2F21-5462-4223-856F-50112B8B9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0B8F4-FEED-4C86-A93B-668B901F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FC9A48-11EE-41E8-A02B-3296E0B9B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7FFA1-8202-46B6-ADF3-9669B1E1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184D3-A96A-4F5B-B82F-903BE17FD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4AB43-3AAE-44F7-86A8-E1373680E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867FD-322B-4127-A132-9923196B8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2F5EB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直角三角形 6">
            <a:extLst>
              <a:ext uri="{FF2B5EF4-FFF2-40B4-BE49-F238E27FC236}">
                <a16:creationId xmlns:a16="http://schemas.microsoft.com/office/drawing/2014/main" id="{DE6DAEAD-84DF-C840-F723-F590C143A1D6}"/>
              </a:ext>
            </a:extLst>
          </p:cNvPr>
          <p:cNvSpPr/>
          <p:nvPr userDrawn="1"/>
        </p:nvSpPr>
        <p:spPr>
          <a:xfrm>
            <a:off x="-3175" y="-12700"/>
            <a:ext cx="12228830" cy="6883400"/>
          </a:xfrm>
          <a:prstGeom prst="rtTriangle">
            <a:avLst/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26896" y="3665435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7E8A304-8975-A9FB-68FA-EA38EA65967A}"/>
              </a:ext>
            </a:extLst>
          </p:cNvPr>
          <p:cNvGrpSpPr/>
          <p:nvPr userDrawn="1"/>
        </p:nvGrpSpPr>
        <p:grpSpPr>
          <a:xfrm>
            <a:off x="659321" y="2016463"/>
            <a:ext cx="3307873" cy="3198157"/>
            <a:chOff x="679641" y="1792943"/>
            <a:chExt cx="3307873" cy="3198157"/>
          </a:xfrm>
        </p:grpSpPr>
        <p:grpSp>
          <p:nvGrpSpPr>
            <p:cNvPr id="16" name="组合 14">
              <a:extLst>
                <a:ext uri="{FF2B5EF4-FFF2-40B4-BE49-F238E27FC236}">
                  <a16:creationId xmlns:a16="http://schemas.microsoft.com/office/drawing/2014/main" id="{27D58F36-20E4-F102-E2DB-3773E4C80975}"/>
                </a:ext>
              </a:extLst>
            </p:cNvPr>
            <p:cNvGrpSpPr/>
            <p:nvPr/>
          </p:nvGrpSpPr>
          <p:grpSpPr>
            <a:xfrm>
              <a:off x="679641" y="1866900"/>
              <a:ext cx="3280411" cy="2304663"/>
              <a:chOff x="2362994" y="438944"/>
              <a:chExt cx="4600575" cy="3232150"/>
            </a:xfrm>
            <a:solidFill>
              <a:srgbClr val="0067B4"/>
            </a:solidFill>
          </p:grpSpPr>
          <p:sp>
            <p:nvSpPr>
              <p:cNvPr id="50" name="圆角矩形 22">
                <a:extLst>
                  <a:ext uri="{FF2B5EF4-FFF2-40B4-BE49-F238E27FC236}">
                    <a16:creationId xmlns:a16="http://schemas.microsoft.com/office/drawing/2014/main" id="{910E410C-337B-376A-9DA4-E9EE7A38C5EB}"/>
                  </a:ext>
                </a:extLst>
              </p:cNvPr>
              <p:cNvSpPr/>
              <p:nvPr/>
            </p:nvSpPr>
            <p:spPr>
              <a:xfrm>
                <a:off x="2362994" y="268049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" name="圆角矩形 23">
                <a:extLst>
                  <a:ext uri="{FF2B5EF4-FFF2-40B4-BE49-F238E27FC236}">
                    <a16:creationId xmlns:a16="http://schemas.microsoft.com/office/drawing/2014/main" id="{DA50CB4D-0CE9-6CFD-544F-099FBB19820E}"/>
                  </a:ext>
                </a:extLst>
              </p:cNvPr>
              <p:cNvSpPr/>
              <p:nvPr/>
            </p:nvSpPr>
            <p:spPr>
              <a:xfrm>
                <a:off x="5515769" y="43894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圆角矩形 24">
                <a:extLst>
                  <a:ext uri="{FF2B5EF4-FFF2-40B4-BE49-F238E27FC236}">
                    <a16:creationId xmlns:a16="http://schemas.microsoft.com/office/drawing/2014/main" id="{2D4DB3F4-96DD-DC88-DFAA-EC74C7C5309A}"/>
                  </a:ext>
                </a:extLst>
              </p:cNvPr>
              <p:cNvSpPr/>
              <p:nvPr/>
            </p:nvSpPr>
            <p:spPr>
              <a:xfrm>
                <a:off x="3940176" y="1559719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圆角矩形 17">
                <a:extLst>
                  <a:ext uri="{FF2B5EF4-FFF2-40B4-BE49-F238E27FC236}">
                    <a16:creationId xmlns:a16="http://schemas.microsoft.com/office/drawing/2014/main" id="{22A22035-7465-F2BE-284E-B4DC32077848}"/>
                  </a:ext>
                </a:extLst>
              </p:cNvPr>
              <p:cNvSpPr/>
              <p:nvPr/>
            </p:nvSpPr>
            <p:spPr>
              <a:xfrm rot="18884531">
                <a:off x="3394757" y="2310909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" name="圆角矩形 17">
                <a:extLst>
                  <a:ext uri="{FF2B5EF4-FFF2-40B4-BE49-F238E27FC236}">
                    <a16:creationId xmlns:a16="http://schemas.microsoft.com/office/drawing/2014/main" id="{057F90D5-8F7A-EE67-59A3-A5269CF191F4}"/>
                  </a:ext>
                </a:extLst>
              </p:cNvPr>
              <p:cNvSpPr/>
              <p:nvPr/>
            </p:nvSpPr>
            <p:spPr>
              <a:xfrm rot="18884531">
                <a:off x="4986624" y="1188251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7" name="组合 15">
              <a:extLst>
                <a:ext uri="{FF2B5EF4-FFF2-40B4-BE49-F238E27FC236}">
                  <a16:creationId xmlns:a16="http://schemas.microsoft.com/office/drawing/2014/main" id="{5247CC21-6D3E-6093-9013-B02A148A97AC}"/>
                </a:ext>
              </a:extLst>
            </p:cNvPr>
            <p:cNvGrpSpPr/>
            <p:nvPr/>
          </p:nvGrpSpPr>
          <p:grpSpPr>
            <a:xfrm>
              <a:off x="1804241" y="2666061"/>
              <a:ext cx="2156377" cy="2325039"/>
              <a:chOff x="3940176" y="1559719"/>
              <a:chExt cx="3024187" cy="3260725"/>
            </a:xfrm>
            <a:solidFill>
              <a:srgbClr val="202A36"/>
            </a:solidFill>
          </p:grpSpPr>
          <p:sp>
            <p:nvSpPr>
              <p:cNvPr id="19" name="圆角矩形 17">
                <a:extLst>
                  <a:ext uri="{FF2B5EF4-FFF2-40B4-BE49-F238E27FC236}">
                    <a16:creationId xmlns:a16="http://schemas.microsoft.com/office/drawing/2014/main" id="{0EBA8217-4110-7FC3-5C84-7723DAAC3205}"/>
                  </a:ext>
                </a:extLst>
              </p:cNvPr>
              <p:cNvSpPr/>
              <p:nvPr/>
            </p:nvSpPr>
            <p:spPr>
              <a:xfrm>
                <a:off x="5516563" y="15597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圆角矩形 18">
                <a:extLst>
                  <a:ext uri="{FF2B5EF4-FFF2-40B4-BE49-F238E27FC236}">
                    <a16:creationId xmlns:a16="http://schemas.microsoft.com/office/drawing/2014/main" id="{874E0CCC-F9C4-E60C-A312-0CCC63DAED46}"/>
                  </a:ext>
                </a:extLst>
              </p:cNvPr>
              <p:cNvSpPr/>
              <p:nvPr/>
            </p:nvSpPr>
            <p:spPr>
              <a:xfrm>
                <a:off x="5515769" y="3829844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圆角矩形 19">
                <a:extLst>
                  <a:ext uri="{FF2B5EF4-FFF2-40B4-BE49-F238E27FC236}">
                    <a16:creationId xmlns:a16="http://schemas.microsoft.com/office/drawing/2014/main" id="{C53A182D-2E88-AA5D-89C6-387543973D5C}"/>
                  </a:ext>
                </a:extLst>
              </p:cNvPr>
              <p:cNvSpPr/>
              <p:nvPr/>
            </p:nvSpPr>
            <p:spPr>
              <a:xfrm>
                <a:off x="3940176" y="26773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圆角矩形 17">
                <a:extLst>
                  <a:ext uri="{FF2B5EF4-FFF2-40B4-BE49-F238E27FC236}">
                    <a16:creationId xmlns:a16="http://schemas.microsoft.com/office/drawing/2014/main" id="{889AF083-6553-28A4-8458-D3826106194C}"/>
                  </a:ext>
                </a:extLst>
              </p:cNvPr>
              <p:cNvSpPr/>
              <p:nvPr/>
            </p:nvSpPr>
            <p:spPr>
              <a:xfrm rot="18884531">
                <a:off x="4986624" y="2349450"/>
                <a:ext cx="901862" cy="445469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" name="圆角矩形 17">
                <a:extLst>
                  <a:ext uri="{FF2B5EF4-FFF2-40B4-BE49-F238E27FC236}">
                    <a16:creationId xmlns:a16="http://schemas.microsoft.com/office/drawing/2014/main" id="{1B567179-CE50-60EB-52D4-90303D097C99}"/>
                  </a:ext>
                </a:extLst>
              </p:cNvPr>
              <p:cNvSpPr/>
              <p:nvPr/>
            </p:nvSpPr>
            <p:spPr>
              <a:xfrm rot="2188039">
                <a:off x="4847484" y="3452363"/>
                <a:ext cx="1152426" cy="564051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pic>
          <p:nvPicPr>
            <p:cNvPr id="55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247AC10-0CB0-4617-8685-0A413B258813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1895363" y="1792943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56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A357F51-3D2E-2A37-715F-BF6F8DA79356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2955170" y="3396219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59" name="KSO_Shape">
              <a:extLst>
                <a:ext uri="{FF2B5EF4-FFF2-40B4-BE49-F238E27FC236}">
                  <a16:creationId xmlns:a16="http://schemas.microsoft.com/office/drawing/2014/main" id="{E88049CE-0DA9-5A10-F177-447A07A4560D}"/>
                </a:ext>
              </a:extLst>
            </p:cNvPr>
            <p:cNvSpPr/>
            <p:nvPr userDrawn="1"/>
          </p:nvSpPr>
          <p:spPr bwMode="auto">
            <a:xfrm>
              <a:off x="755128" y="2719945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60" name="图片 61">
              <a:extLst>
                <a:ext uri="{FF2B5EF4-FFF2-40B4-BE49-F238E27FC236}">
                  <a16:creationId xmlns:a16="http://schemas.microsoft.com/office/drawing/2014/main" id="{14E1D772-C73E-1AB1-49A4-13AF2DF70BF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826511" y="4334420"/>
              <a:ext cx="853640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2" name="图片 61">
              <a:extLst>
                <a:ext uri="{FF2B5EF4-FFF2-40B4-BE49-F238E27FC236}">
                  <a16:creationId xmlns:a16="http://schemas.microsoft.com/office/drawing/2014/main" id="{77F98ED7-1D69-5C71-2DA2-8CEADDB29C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7835" y="1946556"/>
              <a:ext cx="899313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grpSp>
          <p:nvGrpSpPr>
            <p:cNvPr id="3" name="组合 49">
              <a:extLst>
                <a:ext uri="{FF2B5EF4-FFF2-40B4-BE49-F238E27FC236}">
                  <a16:creationId xmlns:a16="http://schemas.microsoft.com/office/drawing/2014/main" id="{AC3FD2BC-5F97-7441-1AA9-0EE145CA3288}"/>
                </a:ext>
              </a:extLst>
            </p:cNvPr>
            <p:cNvGrpSpPr/>
            <p:nvPr userDrawn="1"/>
          </p:nvGrpSpPr>
          <p:grpSpPr>
            <a:xfrm>
              <a:off x="792842" y="4340882"/>
              <a:ext cx="853640" cy="565108"/>
              <a:chOff x="882603" y="2302677"/>
              <a:chExt cx="1093895" cy="955612"/>
            </a:xfrm>
            <a:solidFill>
              <a:srgbClr val="0067B4"/>
            </a:solidFill>
          </p:grpSpPr>
          <p:sp>
            <p:nvSpPr>
              <p:cNvPr id="11" name="Freeform 14">
                <a:extLst>
                  <a:ext uri="{FF2B5EF4-FFF2-40B4-BE49-F238E27FC236}">
                    <a16:creationId xmlns:a16="http://schemas.microsoft.com/office/drawing/2014/main" id="{3664DA40-683B-7B82-0D12-E6E7C4BDEB23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2" name="Freeform 15">
                <a:extLst>
                  <a:ext uri="{FF2B5EF4-FFF2-40B4-BE49-F238E27FC236}">
                    <a16:creationId xmlns:a16="http://schemas.microsoft.com/office/drawing/2014/main" id="{75CDC5B9-C383-84F1-9A07-443FAFD30983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3" name="Freeform 16">
                <a:extLst>
                  <a:ext uri="{FF2B5EF4-FFF2-40B4-BE49-F238E27FC236}">
                    <a16:creationId xmlns:a16="http://schemas.microsoft.com/office/drawing/2014/main" id="{B48EB02A-482C-1598-9331-445EA09687A1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4" name="Freeform 17">
                <a:extLst>
                  <a:ext uri="{FF2B5EF4-FFF2-40B4-BE49-F238E27FC236}">
                    <a16:creationId xmlns:a16="http://schemas.microsoft.com/office/drawing/2014/main" id="{6761D20C-9A89-A894-6437-EA00925FA57D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5" name="Freeform 18">
                <a:extLst>
                  <a:ext uri="{FF2B5EF4-FFF2-40B4-BE49-F238E27FC236}">
                    <a16:creationId xmlns:a16="http://schemas.microsoft.com/office/drawing/2014/main" id="{ECF261A1-DAF3-FAFA-87C9-FCE51A02AE65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8" name="Freeform 19">
                <a:extLst>
                  <a:ext uri="{FF2B5EF4-FFF2-40B4-BE49-F238E27FC236}">
                    <a16:creationId xmlns:a16="http://schemas.microsoft.com/office/drawing/2014/main" id="{811A7EC5-A190-2FC1-4E85-F96EE93B3006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6" name="Freeform 20">
                <a:extLst>
                  <a:ext uri="{FF2B5EF4-FFF2-40B4-BE49-F238E27FC236}">
                    <a16:creationId xmlns:a16="http://schemas.microsoft.com/office/drawing/2014/main" id="{656ABD27-DA01-B747-C47E-CE36C4ABC9C0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7" name="Freeform 21">
                <a:extLst>
                  <a:ext uri="{FF2B5EF4-FFF2-40B4-BE49-F238E27FC236}">
                    <a16:creationId xmlns:a16="http://schemas.microsoft.com/office/drawing/2014/main" id="{8FF60D27-8A3D-A3F1-82DE-E707BAB72A30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83620" y="1014217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256" y="1661090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583620" y="3819674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292256" y="4466547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743291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877192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734564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848460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solidFill>
              <a:srgbClr val="0067B4"/>
            </a:solidFill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图片 61">
            <a:extLst>
              <a:ext uri="{FF2B5EF4-FFF2-40B4-BE49-F238E27FC236}">
                <a16:creationId xmlns:a16="http://schemas.microsoft.com/office/drawing/2014/main" id="{91BB8D18-0E62-C66F-471C-A494085C009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80305" y="2549073"/>
            <a:ext cx="4356095" cy="2429327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7839" y="1197097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06475" y="1843969"/>
            <a:ext cx="5698833" cy="193855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217583" y="3947690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821052" y="4594563"/>
            <a:ext cx="580400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557510" y="115791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5368527" y="3947690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4824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E5237110-CF3F-36CD-97E9-C6776F10A45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937518" y="4194115"/>
            <a:ext cx="3970552" cy="182930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 w="28575" cap="flat">
            <a:solidFill>
              <a:schemeClr val="accent5">
                <a:lumMod val="60000"/>
                <a:lumOff val="40000"/>
              </a:schemeClr>
            </a:solidFill>
            <a:prstDash val="solid"/>
            <a:miter lim="800000"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61">
            <a:extLst>
              <a:ext uri="{FF2B5EF4-FFF2-40B4-BE49-F238E27FC236}">
                <a16:creationId xmlns:a16="http://schemas.microsoft.com/office/drawing/2014/main" id="{D22D169B-6A99-7C3C-7F86-FCDE09326B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0464" y="1603563"/>
            <a:ext cx="4198576" cy="2049554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7" name="Picture 4" descr="d:\users\administrator\appdata\roaming\360se6\User Data\temp\9279051_094912394000_2.jpg">
            <a:extLst>
              <a:ext uri="{FF2B5EF4-FFF2-40B4-BE49-F238E27FC236}">
                <a16:creationId xmlns:a16="http://schemas.microsoft.com/office/drawing/2014/main" id="{FF7E5784-A0B9-AD1C-3F00-486860B80C3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134"/>
          <a:stretch>
            <a:fillRect/>
          </a:stretch>
        </p:blipFill>
        <p:spPr bwMode="auto">
          <a:xfrm>
            <a:off x="-1" y="3123058"/>
            <a:ext cx="5148073" cy="3734942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21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25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9D08D2E-8FC4-55AB-902A-C8F25309E4E0}"/>
              </a:ext>
            </a:extLst>
          </p:cNvPr>
          <p:cNvGrpSpPr/>
          <p:nvPr userDrawn="1"/>
        </p:nvGrpSpPr>
        <p:grpSpPr>
          <a:xfrm>
            <a:off x="3175" y="6739245"/>
            <a:ext cx="12188825" cy="118755"/>
            <a:chExt cx="9143999" cy="63170"/>
          </a:xfrm>
        </p:grpSpPr>
        <p:sp>
          <p:nvSpPr>
            <p:cNvPr id="7" name="Rectangle 2">
              <a:extLst>
                <a:ext uri="{FF2B5EF4-FFF2-40B4-BE49-F238E27FC236}">
                  <a16:creationId xmlns:a16="http://schemas.microsoft.com/office/drawing/2014/main" id="{FC0EF3E8-1666-0AEA-CF96-8DFBA18FD0A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0" y="0"/>
              <a:ext cx="440597" cy="63170"/>
            </a:xfrm>
            <a:prstGeom prst="rect">
              <a:avLst/>
            </a:prstGeom>
            <a:solidFill>
              <a:srgbClr val="4D81AF">
                <a:alpha val="9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8" name="Rectangle 3">
              <a:extLst>
                <a:ext uri="{FF2B5EF4-FFF2-40B4-BE49-F238E27FC236}">
                  <a16:creationId xmlns:a16="http://schemas.microsoft.com/office/drawing/2014/main" id="{A57387BC-981E-EC8A-BE83-D64574E53B76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519971" y="0"/>
              <a:ext cx="150644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9" name="Rectangle 4">
              <a:extLst>
                <a:ext uri="{FF2B5EF4-FFF2-40B4-BE49-F238E27FC236}">
                  <a16:creationId xmlns:a16="http://schemas.microsoft.com/office/drawing/2014/main" id="{E0E6056F-813E-6323-C9FA-68F4A7228A3C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795996" y="0"/>
              <a:ext cx="843938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0" name="Rectangle 5">
              <a:extLst>
                <a:ext uri="{FF2B5EF4-FFF2-40B4-BE49-F238E27FC236}">
                  <a16:creationId xmlns:a16="http://schemas.microsoft.com/office/drawing/2014/main" id="{27667139-7641-042A-B47C-9B3B5D07A25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671268" y="0"/>
              <a:ext cx="124727" cy="63170"/>
            </a:xfrm>
            <a:prstGeom prst="rect">
              <a:avLst/>
            </a:prstGeom>
            <a:solidFill>
              <a:schemeClr val="tx2">
                <a:alpha val="50000"/>
              </a:schemeClr>
            </a:solidFill>
            <a:ln w="9525" algn="ctr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1" name="Rectangle 6">
              <a:extLst>
                <a:ext uri="{FF2B5EF4-FFF2-40B4-BE49-F238E27FC236}">
                  <a16:creationId xmlns:a16="http://schemas.microsoft.com/office/drawing/2014/main" id="{43456420-B902-C697-D558-FF66CB0B989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1639933" y="0"/>
              <a:ext cx="7504066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2" name="Rectangle 7">
              <a:extLst>
                <a:ext uri="{FF2B5EF4-FFF2-40B4-BE49-F238E27FC236}">
                  <a16:creationId xmlns:a16="http://schemas.microsoft.com/office/drawing/2014/main" id="{043F15DA-B51D-3B8A-A1C6-4DCE7E54B8A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437360" y="0"/>
              <a:ext cx="82612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20101204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536573" y="148245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0" name="组合 16">
            <a:extLst>
              <a:ext uri="{FF2B5EF4-FFF2-40B4-BE49-F238E27FC236}">
                <a16:creationId xmlns:a16="http://schemas.microsoft.com/office/drawing/2014/main" id="{790EB45E-9CE9-B131-0EE5-2A28BE8908EE}"/>
              </a:ext>
            </a:extLst>
          </p:cNvPr>
          <p:cNvGrpSpPr/>
          <p:nvPr/>
        </p:nvGrpSpPr>
        <p:grpSpPr>
          <a:xfrm>
            <a:off x="3776755" y="329258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1" name="同心圆 17">
              <a:extLst>
                <a:ext uri="{FF2B5EF4-FFF2-40B4-BE49-F238E27FC236}">
                  <a16:creationId xmlns:a16="http://schemas.microsoft.com/office/drawing/2014/main" id="{7D9E4358-3D3B-1640-DD9D-DACC023C79F4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2" name="椭圆 18">
              <a:extLst>
                <a:ext uri="{FF2B5EF4-FFF2-40B4-BE49-F238E27FC236}">
                  <a16:creationId xmlns:a16="http://schemas.microsoft.com/office/drawing/2014/main" id="{9E876A25-CB0B-89D0-04F4-A43B51265509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3" name="组合 20">
            <a:extLst>
              <a:ext uri="{FF2B5EF4-FFF2-40B4-BE49-F238E27FC236}">
                <a16:creationId xmlns:a16="http://schemas.microsoft.com/office/drawing/2014/main" id="{E385FD1C-964C-A669-DD17-4E7FC61CFEDB}"/>
              </a:ext>
            </a:extLst>
          </p:cNvPr>
          <p:cNvGrpSpPr/>
          <p:nvPr/>
        </p:nvGrpSpPr>
        <p:grpSpPr>
          <a:xfrm>
            <a:off x="2605720" y="354002"/>
            <a:ext cx="2019604" cy="2019604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4" name="同心圆 21">
              <a:extLst>
                <a:ext uri="{FF2B5EF4-FFF2-40B4-BE49-F238E27FC236}">
                  <a16:creationId xmlns:a16="http://schemas.microsoft.com/office/drawing/2014/main" id="{DA080CB8-120F-A445-9451-8AF3AA130D63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5" name="椭圆 22">
              <a:extLst>
                <a:ext uri="{FF2B5EF4-FFF2-40B4-BE49-F238E27FC236}">
                  <a16:creationId xmlns:a16="http://schemas.microsoft.com/office/drawing/2014/main" id="{9F2E459A-B6BB-0C0D-EFF7-349BE77BC114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6" name="组合 23">
            <a:extLst>
              <a:ext uri="{FF2B5EF4-FFF2-40B4-BE49-F238E27FC236}">
                <a16:creationId xmlns:a16="http://schemas.microsoft.com/office/drawing/2014/main" id="{00041CB4-6094-BEFC-B913-E706620B563C}"/>
              </a:ext>
            </a:extLst>
          </p:cNvPr>
          <p:cNvGrpSpPr/>
          <p:nvPr/>
        </p:nvGrpSpPr>
        <p:grpSpPr>
          <a:xfrm>
            <a:off x="959796" y="983677"/>
            <a:ext cx="4233770" cy="4233770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45000"/>
              </a:prstClr>
            </a:outerShdw>
          </a:effectLst>
        </p:grpSpPr>
        <p:sp>
          <p:nvSpPr>
            <p:cNvPr id="17" name="同心圆 24">
              <a:extLst>
                <a:ext uri="{FF2B5EF4-FFF2-40B4-BE49-F238E27FC236}">
                  <a16:creationId xmlns:a16="http://schemas.microsoft.com/office/drawing/2014/main" id="{DC8C61D0-E38E-E998-8AB7-85D08B362148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8" name="椭圆 25">
              <a:extLst>
                <a:ext uri="{FF2B5EF4-FFF2-40B4-BE49-F238E27FC236}">
                  <a16:creationId xmlns:a16="http://schemas.microsoft.com/office/drawing/2014/main" id="{77F7840D-BE8A-CFFA-FE24-67A1C4820E58}"/>
                </a:ext>
              </a:extLst>
            </p:cNvPr>
            <p:cNvSpPr/>
            <p:nvPr/>
          </p:nvSpPr>
          <p:spPr>
            <a:xfrm>
              <a:off x="392113" y="760413"/>
              <a:ext cx="3825873" cy="3825873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5166116" y="1161195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cxnSp>
        <p:nvCxnSpPr>
          <p:cNvPr id="43" name="直接连接符 53">
            <a:extLst>
              <a:ext uri="{FF2B5EF4-FFF2-40B4-BE49-F238E27FC236}">
                <a16:creationId xmlns:a16="http://schemas.microsoft.com/office/drawing/2014/main" id="{51392F46-9832-58E5-C2F6-8387F368BCBD}"/>
              </a:ext>
            </a:extLst>
          </p:cNvPr>
          <p:cNvCxnSpPr/>
          <p:nvPr/>
        </p:nvCxnSpPr>
        <p:spPr>
          <a:xfrm>
            <a:off x="5781736" y="3953756"/>
            <a:ext cx="619634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14"/>
          <p:cNvSpPr txBox="1"/>
          <p:nvPr/>
        </p:nvSpPr>
        <p:spPr>
          <a:xfrm>
            <a:off x="5581394" y="2159781"/>
            <a:ext cx="6196340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环境科学研究行业投资与前景预测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1785299" y="2238079"/>
            <a:ext cx="2601305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endParaRPr lang="en-US" altLang="zh-CN" sz="16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变革未来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平行四边形 23">
            <a:extLst>
              <a:ext uri="{FF2B5EF4-FFF2-40B4-BE49-F238E27FC236}">
                <a16:creationId xmlns:a16="http://schemas.microsoft.com/office/drawing/2014/main" id="{B59CEE85-D3AC-0CBB-D316-67CCD43A136E}"/>
              </a:ext>
            </a:extLst>
          </p:cNvPr>
          <p:cNvSpPr/>
          <p:nvPr/>
        </p:nvSpPr>
        <p:spPr>
          <a:xfrm>
            <a:off x="9868735" y="2305"/>
            <a:ext cx="1318266" cy="1335683"/>
          </a:xfrm>
          <a:prstGeom prst="parallelogram">
            <a:avLst>
              <a:gd name="adj" fmla="val 35242"/>
            </a:avLst>
          </a:prstGeom>
          <a:solidFill>
            <a:srgbClr val="009BD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平行四边形 24">
            <a:extLst>
              <a:ext uri="{FF2B5EF4-FFF2-40B4-BE49-F238E27FC236}">
                <a16:creationId xmlns:a16="http://schemas.microsoft.com/office/drawing/2014/main" id="{18CBEDDD-6EDD-9EB8-8626-7079C8E72D58}"/>
              </a:ext>
            </a:extLst>
          </p:cNvPr>
          <p:cNvSpPr/>
          <p:nvPr/>
        </p:nvSpPr>
        <p:spPr>
          <a:xfrm>
            <a:off x="433439" y="6381946"/>
            <a:ext cx="2526577" cy="476054"/>
          </a:xfrm>
          <a:prstGeom prst="parallelogram">
            <a:avLst>
              <a:gd name="adj" fmla="val 52002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平行四边形 27">
            <a:extLst>
              <a:ext uri="{FF2B5EF4-FFF2-40B4-BE49-F238E27FC236}">
                <a16:creationId xmlns:a16="http://schemas.microsoft.com/office/drawing/2014/main" id="{AD0692A8-8A19-754D-EDC1-234E15C236CB}"/>
              </a:ext>
            </a:extLst>
          </p:cNvPr>
          <p:cNvSpPr/>
          <p:nvPr/>
        </p:nvSpPr>
        <p:spPr>
          <a:xfrm>
            <a:off x="5085942" y="1863134"/>
            <a:ext cx="9056778" cy="3552372"/>
          </a:xfrm>
          <a:prstGeom prst="parallelogram">
            <a:avLst>
              <a:gd name="adj" fmla="val 3364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平行四边形 44">
            <a:extLst>
              <a:ext uri="{FF2B5EF4-FFF2-40B4-BE49-F238E27FC236}">
                <a16:creationId xmlns:a16="http://schemas.microsoft.com/office/drawing/2014/main" id="{C7912D82-C68A-ABA0-2BB0-05DCD5C54A2D}"/>
              </a:ext>
            </a:extLst>
          </p:cNvPr>
          <p:cNvSpPr/>
          <p:nvPr/>
        </p:nvSpPr>
        <p:spPr>
          <a:xfrm>
            <a:off x="8956695" y="884187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308745" y="2981410"/>
            <a:ext cx="5458693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环境科学研究趋势
污染治理技术发展
可持续能源投资
生态系统恢复项目
气候变化研究与投资
环保法规对投资的影响
环境科学创新领域
投资策略与风险管理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4649974" y="259517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EA9A324-30A6-E6CE-E839-B0895FFC0501}"/>
              </a:ext>
            </a:extLst>
          </p:cNvPr>
          <p:cNvGrpSpPr/>
          <p:nvPr/>
        </p:nvGrpSpPr>
        <p:grpSpPr>
          <a:xfrm>
            <a:off x="5535521" y="1862908"/>
            <a:ext cx="9759219" cy="3552371"/>
            <a:chOff x="635185" y="15470"/>
            <a:chExt cx="8309568" cy="3672540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A831E5BA-03CF-FD0C-2D46-68F42A2A8A01}"/>
                </a:ext>
              </a:extLst>
            </p:cNvPr>
            <p:cNvGrpSpPr/>
            <p:nvPr/>
          </p:nvGrpSpPr>
          <p:grpSpPr>
            <a:xfrm>
              <a:off x="635185" y="15470"/>
              <a:ext cx="7383814" cy="3672540"/>
              <a:chOff x="635185" y="15470"/>
              <a:chExt cx="7383814" cy="3672540"/>
            </a:xfrm>
          </p:grpSpPr>
          <p:pic>
            <p:nvPicPr>
              <p:cNvPr id="45" name="图片 61">
                <a:extLst>
                  <a:ext uri="{FF2B5EF4-FFF2-40B4-BE49-F238E27FC236}">
                    <a16:creationId xmlns:a16="http://schemas.microsoft.com/office/drawing/2014/main" id="{5B46E12F-11C3-6DFC-DE35-C6733E8189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524288" y="84667"/>
                <a:ext cx="6494711" cy="3556934"/>
              </a:xfrm>
              <a:prstGeom prst="rect">
                <a:avLst/>
              </a:prstGeom>
              <a:noFill/>
            </p:spPr>
          </p:pic>
          <p:sp>
            <p:nvSpPr>
              <p:cNvPr id="46" name="平行四边形 44">
                <a:extLst>
                  <a:ext uri="{FF2B5EF4-FFF2-40B4-BE49-F238E27FC236}">
                    <a16:creationId xmlns:a16="http://schemas.microsoft.com/office/drawing/2014/main" id="{4C2C5410-CF8D-4F31-E778-22A9ACCB876C}"/>
                  </a:ext>
                </a:extLst>
              </p:cNvPr>
              <p:cNvSpPr/>
              <p:nvPr/>
            </p:nvSpPr>
            <p:spPr>
              <a:xfrm>
                <a:off x="635185" y="15470"/>
                <a:ext cx="2590413" cy="3672540"/>
              </a:xfrm>
              <a:prstGeom prst="parallelogram">
                <a:avLst>
                  <a:gd name="adj" fmla="val 35242"/>
                </a:avLst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8" name="平行四边形 44">
              <a:extLst>
                <a:ext uri="{FF2B5EF4-FFF2-40B4-BE49-F238E27FC236}">
                  <a16:creationId xmlns:a16="http://schemas.microsoft.com/office/drawing/2014/main" id="{78E5FD40-0D87-3FBA-4DA1-E5FE12E618A0}"/>
                </a:ext>
              </a:extLst>
            </p:cNvPr>
            <p:cNvSpPr/>
            <p:nvPr/>
          </p:nvSpPr>
          <p:spPr>
            <a:xfrm>
              <a:off x="6354340" y="81280"/>
              <a:ext cx="2590413" cy="3585957"/>
            </a:xfrm>
            <a:prstGeom prst="parallelogram">
              <a:avLst>
                <a:gd name="adj" fmla="val 35242"/>
              </a:avLst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6188950" y="3013501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4945756" y="5543928"/>
            <a:ext cx="285155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DIRECTORY</a:t>
            </a:r>
            <a:endParaRPr lang="zh-CN" altLang="en-US" sz="25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环境科学研究趋势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环境科学研究行业投资与前景预测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环境科学研究趋势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可持续能源驱动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环境科学研究正朝着可持续能源的方向迅速发展。太阳能、风能和生物质能源等清洁能源领域的投资不断增加。研究重点包括提高能源转换效率、降低能源生产的环境影响以及储能技术的创新。这一趋势将推动环境科学的研究，以实现更绿色、可持续的能源生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气候变化适应策略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应对气候变化的研究成为重要趋势。科学家们关注全球气温上升、极端天气事件频发等问题。研究领域包括气候模型改进、城市规划、生态系统恢复和气候适应技术的开发。环境科学界正致力于找到创新方法来减轻气候变化带来的影响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环境科学研究趋势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生态系统健康监测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监测和保护生态系统健康是另一关键领域。研究人员运用遥感技术、生物多样性监测和大数据分析，以监测森林、湿地、海洋等生态系统的状态。这有助于及早发现生态危机并采取行动，以维护地球生态平衡。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塑料污染解决方案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解决塑料污染成为环境科学的热门议题。研究集中在塑料替代品、回收技术和塑料微粒的影响。趋势包括可降解塑料的开发、塑料回收的创新方法以及法规制定以减少塑料污染。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环境科学研究趋势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水资源管理创新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水资源管理变得更为复杂，因气候变化和人口增长带来的压力不断增加。研究涵盖了水资源的可持续利用、水质监测技术和供水系统改进。前沿技术包括水资源模型、水循环研究以及新型水处理技术的开发。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生态城市规划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环境科学趋势中的最后一个主题是生态城市规划。研究人员致力于创建可持续的城市，强调绿色交通、低碳建筑和城市绿化。这一趋势将有助于改善城市生活质量，减少环境影响，并提供未来城市发展的模型。</a:t>
            </a:r>
          </a:p>
          <a:p>
            <a:r>
              <a:t>以上主题突显了环境科学研究的主要趋势，包括可持续能源、气候变化适应、生态系统健康、塑料污染、水资源管理和生态城市规划。这些趋势将引领未来环境科学的发展方向，为解决全球环境挑战提供了关键的方向和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污染治理技术发展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环境科学研究行业投资与前景预测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污染治理技术发展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污染治理技术综述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污染治理技术一直是环境科学研究的核心领域。当前，研究重点逐渐从末端污染治理向源头控制转移，注重减少环境影响。关键技术包括大气污染物减排技术、水污染治理技术、土壤修复技术、固体废物处理技术等。研究趋势指向高效低耗、多污染协同治理和智能监测技术，如新型催化剂、生物降解技术和传感器应用。前沿研究关注污染物复合污染治理、碳中和技术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生态修复与生物技术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生态修复作为污染治理的重要方向，侧重于自然修复与人工干预相结合。生物技术的应用在此领域尤为突出，如植物修复、微生物降解和生物多样性恢复。趋势包括遗传改良植物的利用、微生物工程和合成生物学的发展。前沿研究关注新型生物材料和纳米技术在生态修复中的应用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污染治理技术发展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数字化监测与大数据分析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数字技术在环境科学中的作用日益显著。传感器网络和遥感技术能够提供高分辨率的环境数据，为污染源追踪和预警提供支持。大数据分析用于模拟模型、污染趋势预测和智能决策。未来趋势将集中在数据集成、人工智能算法和区块链技术，以加强环境监测和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可再生能源与绿色技术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为减少环境负担，可再生能源如太阳能和风能得到广泛应用。电动交通工具、智能建筑和节能技术为减少污染提供了解决方案。未来趋势包括新型能源存储技术、绿色材料研发和智慧能源系统的集成，以推动环保产业的发展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污染治理技术发展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污染治理法规与政策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政府制定的环保法规对污染治理技术的发展具有重要影响。趋势包括更加严格的排放标准、碳排放交易市场的建立以及环保税收政策的推行。前沿研究关注国际合作机制，共同应对全球性环境问题。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社会参与与公众意识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污染治理需要广泛的社会参与和公众意识的提高。趋势包括环境教育的普及、社会媒体的运用以及非政府组织的积极参与。前沿研究关注社会参与模式的创新和公众参与决策的促进。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污染治理技术发展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国际合作与可持续发展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跨国合作在解决全球环境问题上至关重要。国际合作趋势包括共享治理经验、科技转移和资源共享。前沿研究关注生态文明理念的传播和国际可持续发展目标的实现，以实现全球环境可持续性。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可持续能源投资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环境科学研究行业投资与前景预测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可持续能源投资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可持续能源的崛起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可持续能源投资正日益崭露头角。太阳能和风能等可再生能源已成为投资者和政府的焦点。这一趋势得益于技术进步和环境意识的提高。太阳能光伏和风力发电技术的成本大幅下降，使得可持续能源逐渐取代传统能源，成为绿色能源市场的关键参与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政策支持的推动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政府政策是可持续能源投资的关键推动力。各国政府出台各种激励政策，包括津贴、税收减免和能源配额制度，以鼓励可持续能源发展。这些政策有助于降低投资风险，吸引私人和机构投资者，进一步推动可持续能源行业的增长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可持续能源投资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技术创新和储能技术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可持续能源领域的技术创新日新月异。储能技术的发展，如电池存储和水电站，使可再生能源更加可靠和可控。这些技术的不断突破有望解决可持续能源的间歇性和波动性问题，提高可再生能源的市场竞争力。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能源转型的金融机会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能源转型为投资者提供了广泛的金融机会。从绿色债券到风险投资，可持续能源项目吸引了大量资本。同时，绿色金融和ESG（环境、社会和治理）投资标准的兴起，也推动了可持续能源投资的增长。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可持续能源投资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电动交通的崛起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电动交通是可持续能源的重要应用领域。电动汽车销量不断增长，需要更多清洁能源来供电。这创造了对可再生能源的巨大需求，为投资者提供了在电动交通领域寻找投资机会的可能性。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全球碳市场的崭露头角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碳市场是可持续能源领域的新兴市场。多个国家已经推出碳市场，通过碳定价和碳交易来鼓励减排。这为投资者提供了参与碳市场的机会，包括碳排放权的交易和碳抵消项目的投资。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可持续能源投资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能源效率与可持续建筑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能源效率和可持续建筑是可持续能源投资的重要领域。改善建筑的能源效率可以减少能源消耗，而可持续建筑项目则将可再生能源与节能技术相结合，为投资者提供了丰富的选择。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社会责任与可持续发展目标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社会责任和可持续发展目标的日益重要性推动了可持续能源投资。企业越来越关注可持续性，并将其融入战略规划中。这为投资者提供了在支持可持续发展目标的同时获得回报的机会。</a:t>
            </a:r>
          </a:p>
          <a:p>
            <a:r>
              <a:t>以上八个主题突出了可持续能源投资的关键要点，涵盖了技术、政策、金融机会以及可持续发展的多个方面，为投资者提供了深入了解和参与该领域的基础。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生态系统恢复项目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环境科学研究行业投资与前景预测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生态系统恢复项目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生态系统恢复项目概述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生态系统恢复项目是环境科学领域的重要研究方向，旨在修复、维护或改善受损生态系统的功能和健康状态。这些项目涉及各种生态系统，包括森林、湿地、河流、海洋等，其核心目标是恢复生态平衡、提高生物多样性、减轻气候变化等。该领域在全球范围内备受关注，因为生态系统的健康与人类福祉密切相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生态系统恢复方法与技术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生态系统恢复项目采用多种方法和技术，如植树造林、湿地重建、人工鱼礁、物种保护等。新兴技术如基因编辑和人工智能也逐渐应用于生态系统修复，以提高效率和准确性。综合利用这些方法和技术，可最大程度地实现生态系统的恢复和维护。</a:t>
            </a:r>
          </a:p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生态系统恢复项目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生态系统恢复项目的关键挑战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尽管生态系统恢复项目的前景广阔，但面临一些重要挑战，包括资金不足、监测和评估困难、生态系统复杂性、气候变化的不确定性等。解决这些挑战需要跨学科合作和创新解决方案，以确保项目的长期成功。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生态系统恢复与气候变化关系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生态系统恢复项目与气候变化有密切联系。通过恢复森林、湿地等吸收二氧化碳的能力，可以减缓气候变化的影响。此外，一些项目还可以提高生态系统的适应能力，帮助生物在气候变化下生存。</a:t>
            </a:r>
          </a:p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https://d.book118.com/047201012040006044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3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Impact</vt:lpstr>
      <vt:lpstr>仿宋_GB2312</vt:lpstr>
      <vt:lpstr>宋体</vt:lpstr>
      <vt:lpstr>DFGothic-EB</vt:lpstr>
      <vt:lpstr>幼圆</vt:lpstr>
      <vt:lpstr>Office Theme</vt:lpstr>
      <vt:lpstr>PowerPoint Presentation</vt:lpstr>
      <vt:lpstr>PowerPoint Presentation</vt:lpstr>
      <vt:lpstr>环境科学研究趋势</vt:lpstr>
      <vt:lpstr>环境科学研究趋势</vt:lpstr>
      <vt:lpstr>环境科学研究趋势</vt:lpstr>
      <vt:lpstr>环境科学研究趋势</vt:lpstr>
      <vt:lpstr>污染治理技术发展</vt:lpstr>
      <vt:lpstr>污染治理技术发展</vt:lpstr>
      <vt:lpstr>污染治理技术发展</vt:lpstr>
      <vt:lpstr>污染治理技术发展</vt:lpstr>
      <vt:lpstr>污染治理技术发展</vt:lpstr>
      <vt:lpstr>可持续能源投资</vt:lpstr>
      <vt:lpstr>可持续能源投资</vt:lpstr>
      <vt:lpstr>可持续能源投资</vt:lpstr>
      <vt:lpstr>可持续能源投资</vt:lpstr>
      <vt:lpstr>可持续能源投资</vt:lpstr>
      <vt:lpstr>生态系统恢复项目</vt:lpstr>
      <vt:lpstr>生态系统恢复项目</vt:lpstr>
      <vt:lpstr>生态系统恢复项目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2024-09-18T12:57:35.056</cp:lastPrinted>
  <dcterms:created xsi:type="dcterms:W3CDTF">2024-09-18T04:57:35Z</dcterms:created>
  <dcterms:modified xsi:type="dcterms:W3CDTF">2024-09-18T04:57:37Z</dcterms:modified>
</cp:coreProperties>
</file>