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5F2A969-0707-41E8-BE2E-AF40740AEB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D175D6-D3A7-46F2-8201-24202453C9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104EA18-272D-46B7-A6B5-477D0FD361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CB9D7A1-30ED-499B-BAD7-18A428F8A6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F64BAB8-B5F7-46AF-A81A-10D40EFFC9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739DA4B-F16E-4768-BD35-847A4728C1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298E47-DAF6-4899-BE44-ADBE67CDCEF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F35D04-F010-4A01-9D4A-AAF1BA0068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945D49-BB2C-469B-AA4C-5AE7BDE0E0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9D4F9B-B0D8-4E50-983E-8B0C5D6AF6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64DD7D-C22C-47C5-95F8-38F0919882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02107010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1</a:t>
            </a:r>
            <a:endParaRPr lang="en-US" sz="1100"/>
          </a:p>
        </p:txBody>
      </p:sp>
      <p:sp>
        <p:nvSpPr>
          <p:cNvPr id="5" name="TextBox 5"/>
          <p:cNvSpPr txBox="1"/>
          <p:nvPr/>
        </p:nvSpPr>
        <p:spPr>
          <a:xfrm>
            <a:off x="2341326" y="1791812"/>
            <a:ext cx="7509349" cy="1976018"/>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chemeClr val="accent1">
                    <a:alpha val="100000"/>
                  </a:schemeClr>
                </a:solidFill>
                <a:latin typeface="Microsoft Yahei"/>
                <a:ea typeface="Microsoft Yahei"/>
                <a:cs typeface="Microsoft Yahei"/>
              </a:rPr>
              <a:t>甲状腺素测定的临床意义</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743585" y="2586597"/>
            <a:ext cx="1297305" cy="1739265"/>
          </a:xfrm>
          <a:prstGeom prst="rect">
            <a:avLst/>
          </a:prstGeom>
          <a:noFill/>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00">
                <a:solidFill>
                  <a:srgbClr val="FDFCFC">
                    <a:alpha val="100000"/>
                  </a:srgbClr>
                </a:solidFill>
                <a:latin typeface="微软雅黑"/>
                <a:ea typeface="微软雅黑"/>
                <a:cs typeface="微软雅黑"/>
              </a:rPr>
              <a:t>目 录</a:t>
            </a:r>
          </a:p>
        </p:txBody>
      </p:sp>
      <p:sp>
        <p:nvSpPr>
          <p:cNvPr id="4" name="TextBox 4"/>
          <p:cNvSpPr txBox="1"/>
          <p:nvPr/>
        </p:nvSpPr>
        <p:spPr>
          <a:xfrm>
            <a:off x="1787622" y="2346885"/>
            <a:ext cx="792480" cy="2405928"/>
          </a:xfrm>
          <a:prstGeom prst="rect">
            <a:avLst/>
          </a:prstGeom>
          <a:noFill/>
        </p:spPr>
        <p:txBody>
          <a:bodyPr vert="eaVert" wrap="square" lIns="91440" tIns="45720" rIns="91440" bIns="45720" rtlCol="0" anchor="t" anchorCtr="0">
            <a:normAutofit fontScale="25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3924">
                <a:solidFill>
                  <a:srgbClr val="FDFCFC">
                    <a:alpha val="100000"/>
                  </a:srgbClr>
                </a:solidFill>
                <a:latin typeface="Calibri"/>
                <a:ea typeface="Calibri"/>
                <a:cs typeface="Calibri"/>
              </a:rPr>
              <a:t>contents</a:t>
            </a:r>
          </a:p>
        </p:txBody>
      </p:sp>
      <p:sp>
        <p:nvSpPr>
          <p:cNvPr id="5" name="TextBox 5"/>
          <p:cNvSpPr txBox="1"/>
          <p:nvPr/>
        </p:nvSpPr>
        <p:spPr>
          <a:xfrm>
            <a:off x="4926105" y="1525786"/>
            <a:ext cx="6219401" cy="4048125"/>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甲状腺素与人体健康</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甲状腺素测定方法及原理</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甲状腺素测定临床应用场景</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影响甲状腺素测定结果因素及注意事项</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解读甲状腺素测定报告和制定治疗方案</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01</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甲状腺素与人体健康</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甲状腺素对蛋白质、脂肪和碳水化合物的代谢具有调节作用，能够维持人体正常能量代谢和物质平衡。</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调节代谢</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甲状腺素对胎儿和婴幼儿的神经系统发育和骨骼生长具有至关重要的作用，缺乏甲状腺素可导致呆小症等严重疾病。</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促进生长发育</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甲状腺素可调节心率、心肌收缩力和血管阻力等，对心血管系统的功能产生重要影响。</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影响心血管系统</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甲状腺素生理功能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50" r="166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甲状腺炎</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甲状腺发生炎症，可导致甲状腺素分泌异常，进而引发一系列临床症状。</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甲状腺功能亢进</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甲状腺素分泌过多，导致机体代谢亢进和交感神经兴奋，引起心悸、出汗、进食和便次增多等症状。</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甲状腺功能减退</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甲状腺素分泌不足，导致机体代谢降低，出现畏寒、乏力、手足肿胀、嗜睡、记忆力减退等症状。</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甲状腺素异常引发疾病</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62" b="266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96" b="269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甲状腺素测定重要性</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辅助诊断甲状腺疾病</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通过测定血液中甲状腺素的含量，可以辅助诊断甲状腺功能亢进、甲状腺功能减退、甲状腺炎等疾病。</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指导治疗</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根据甲状腺素测定结果，医生可以制定针对性的治疗方案，调整药物剂量，以达到最佳治疗效果。</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监测病情</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在治疗过程中，定期测定甲状腺素水平可以监测病情变化，评估治疗效果，及时调整治疗方案。</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02</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甲状腺素测定方法及原理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766" b="27766"/>
          <a:stretch>
            <a:fillRect/>
          </a:stretch>
        </p:blipFill>
        <p:spPr>
          <a:xfrm>
            <a:off x="3909691" y="1250241"/>
            <a:ext cx="7848600" cy="5248276"/>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利用放射性同位素标记的抗原与未标记的抗原（待测物）同抗体发生竞争性抑制反应的方法进行测定。</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灵敏度高、特异性强，但存在放射性污染和操作复杂等问题。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放射免疫分析法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原理</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原理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利用化学反应释放的能量激发发光物质，根据发光强度对待测物进行定量分析的方法。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无放射性污染、操作简便、自动化程度高，已逐渐成为甲状腺素测定的主流方法。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化学发光免疫分析法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不同方法优缺点比较</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放射免疫分析法</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优点在于灵敏度和特异性高，适用于科研和临床需求；缺点在于存在放射性污染和操作复杂，对实验条件和人员要求较高。</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化学发光免疫分析法</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优点在于无放射性污染、操作简便、自动化程度高，适用于大批量样本的检测；缺点在于成本相对较高，且对于某些特殊样本可能存在干扰因素。</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03</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甲状腺素测定临床应用场景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疗效评估</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监测甲状腺素水平变化，评估抗甲状腺药物治疗效果。</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复发预测</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定期检测甲状腺素水平，预测甲状腺功能亢进复发的风险。</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诊断依据</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甲状腺素（T4）和三碘甲状腺原氨酸（T3）水平升高，促甲状腺激素（TSH）水平降低。</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甲状腺功能亢进诊断与治疗监测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470003" y="1095611"/>
            <a:ext cx="5251994" cy="5251994"/>
          </a:xfrm>
          <a:prstGeom prst="ellipse">
            <a:avLst/>
          </a:prstGeom>
          <a:gradFill>
            <a:gsLst>
              <a:gs pos="0">
                <a:schemeClr val="accent2">
                  <a:alpha val="40000"/>
                  <a:lumMod val="60000"/>
                  <a:lumOff val="40000"/>
                </a:schemeClr>
              </a:gs>
              <a:gs pos="100000">
                <a:schemeClr val="accent2">
                  <a:alpha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637982" y="1263590"/>
            <a:ext cx="4916037" cy="4916037"/>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282803" y="1908411"/>
            <a:ext cx="3626394" cy="36263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4796012" y="2421620"/>
            <a:ext cx="2599976" cy="2599976"/>
          </a:xfrm>
          <a:prstGeom prst="ellipse">
            <a:avLst/>
          </a:prstGeom>
        </p:spPr>
      </p:pic>
      <p:sp>
        <p:nvSpPr>
          <p:cNvPr id="6" name="AutoShape 6"/>
          <p:cNvSpPr/>
          <p:nvPr/>
        </p:nvSpPr>
        <p:spPr>
          <a:xfrm>
            <a:off x="7568742" y="1485755"/>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150292" y="3006344"/>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41893" y="4903343"/>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7725002" y="1690784"/>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382144" y="3262579"/>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866091" y="5133975"/>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317235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诊断依据</a:t>
            </a:r>
          </a:p>
        </p:txBody>
      </p:sp>
      <p:sp>
        <p:nvSpPr>
          <p:cNvPr id="13" name="TextBox 13"/>
          <p:cNvSpPr txBox="1"/>
          <p:nvPr/>
        </p:nvSpPr>
        <p:spPr>
          <a:xfrm>
            <a:off x="9146662" y="1612351"/>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在甲状腺激素替代治疗过程中，定期监测甲状腺素水平以调整药物剂量。</a:t>
            </a:r>
          </a:p>
        </p:txBody>
      </p:sp>
      <p:sp>
        <p:nvSpPr>
          <p:cNvPr id="14" name="TextBox 14"/>
          <p:cNvSpPr txBox="1"/>
          <p:nvPr/>
        </p:nvSpPr>
        <p:spPr>
          <a:xfrm>
            <a:off x="9146662" y="1063099"/>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替代治疗监测</a:t>
            </a:r>
          </a:p>
        </p:txBody>
      </p:sp>
      <p:sp>
        <p:nvSpPr>
          <p:cNvPr id="15" name="TextBox 15"/>
          <p:cNvSpPr txBox="1"/>
          <p:nvPr/>
        </p:nvSpPr>
        <p:spPr>
          <a:xfrm>
            <a:off x="9146662" y="397721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病情评估</a:t>
            </a:r>
          </a:p>
        </p:txBody>
      </p:sp>
      <p:sp>
        <p:nvSpPr>
          <p:cNvPr id="16" name="TextBox 16"/>
          <p:cNvSpPr txBox="1"/>
          <p:nvPr/>
        </p:nvSpPr>
        <p:spPr>
          <a:xfrm>
            <a:off x="9146662" y="4535996"/>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根据甲状腺素水平变化，评估甲状腺功能减退的严重程度及预后。</a:t>
            </a:r>
          </a:p>
        </p:txBody>
      </p:sp>
      <p:sp>
        <p:nvSpPr>
          <p:cNvPr id="17" name="TextBox 17"/>
          <p:cNvSpPr txBox="1"/>
          <p:nvPr/>
        </p:nvSpPr>
        <p:spPr>
          <a:xfrm>
            <a:off x="539110" y="3796745"/>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甲状腺素（T4）和三碘甲状腺原氨酸（T3）水平降低，促甲状腺激素（TSH）水平升高。</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甲状腺功能减退诊断与治疗监测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https://d.book118.com/048021070102006034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2024-09-13T01:39:53.562</cp:lastPrinted>
  <dcterms:created xsi:type="dcterms:W3CDTF">2024-09-12T17:39:53Z</dcterms:created>
  <dcterms:modified xsi:type="dcterms:W3CDTF">2024-09-12T17:39:55Z</dcterms:modified>
</cp:coreProperties>
</file>