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C82BD5-5666-40E2-B1A0-4BAD50AAC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3D59E9-E25F-45F5-9CAC-EA780B5F8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BB8B0A-CA21-45E6-941F-1A7597DD2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20F70E-8359-45C1-960E-1F826D8E8E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A61C6D-F9D4-4DE3-B14E-D9AC1B2A6E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1DC0EB-71D7-49A6-9005-EA8294491C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67ABDE-6B55-42EA-AE89-9FF12AF8CD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CD56E6-7175-4AEE-A372-E99B2AF7A8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2AAB89-684F-4326-B0F2-00EB72C6F3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3CE9C-A5B3-4BE2-A2D3-A86DA0BAEE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E08EFB-A765-4FFA-8AF5-822E8E856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17.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2402201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实施“点对点”传授消防安全知识与技能的办公场所培训</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汇报时间：</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培训背景与目标</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“点对点”传授方式介绍</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消防安全知识与技能培训内容</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培训效果评估与反馈</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培训实施计划与时间安排</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培训背景与目标</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598583" y="3042229"/>
            <a:ext cx="997196" cy="997196"/>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13390" y="3042229"/>
            <a:ext cx="3121017" cy="997196"/>
          </a:xfrm>
          <a:prstGeom prst="rect">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8583" y="4176423"/>
            <a:ext cx="997196" cy="99719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13390" y="4176423"/>
            <a:ext cx="3121017" cy="997196"/>
          </a:xfrm>
          <a:prstGeom prst="rect">
            <a:avLst/>
          </a:prstGeom>
          <a:solidFill>
            <a:schemeClr val="accent1">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994943" y="3417320"/>
            <a:ext cx="204472" cy="247009"/>
          </a:xfrm>
          <a:custGeom>
            <a:rect l="l" t="t" r="r" b="b"/>
            <a:pathLst>
              <a:path w="115" h="140">
                <a:moveTo>
                  <a:pt x="75" y="56"/>
                </a:moveTo>
                <a:cubicBezTo>
                  <a:pt x="97" y="56"/>
                  <a:pt x="97" y="56"/>
                  <a:pt x="97" y="56"/>
                </a:cubicBezTo>
                <a:cubicBezTo>
                  <a:pt x="100" y="56"/>
                  <a:pt x="103" y="58"/>
                  <a:pt x="103" y="61"/>
                </a:cubicBezTo>
                <a:cubicBezTo>
                  <a:pt x="103" y="63"/>
                  <a:pt x="102" y="65"/>
                  <a:pt x="100" y="66"/>
                </a:cubicBezTo>
                <a:cubicBezTo>
                  <a:pt x="9" y="138"/>
                  <a:pt x="9" y="138"/>
                  <a:pt x="9" y="138"/>
                </a:cubicBezTo>
                <a:cubicBezTo>
                  <a:pt x="6" y="140"/>
                  <a:pt x="3" y="140"/>
                  <a:pt x="1" y="137"/>
                </a:cubicBezTo>
                <a:cubicBezTo>
                  <a:pt x="0" y="136"/>
                  <a:pt x="0" y="133"/>
                  <a:pt x="1" y="131"/>
                </a:cubicBezTo>
                <a:cubicBezTo>
                  <a:pt x="36" y="67"/>
                  <a:pt x="36" y="67"/>
                  <a:pt x="36" y="67"/>
                </a:cubicBezTo>
                <a:cubicBezTo>
                  <a:pt x="15" y="67"/>
                  <a:pt x="15" y="67"/>
                  <a:pt x="15" y="67"/>
                </a:cubicBezTo>
                <a:cubicBezTo>
                  <a:pt x="12" y="67"/>
                  <a:pt x="10" y="64"/>
                  <a:pt x="10" y="61"/>
                </a:cubicBezTo>
                <a:cubicBezTo>
                  <a:pt x="10" y="60"/>
                  <a:pt x="10" y="59"/>
                  <a:pt x="11" y="58"/>
                </a:cubicBezTo>
                <a:cubicBezTo>
                  <a:pt x="49" y="3"/>
                  <a:pt x="49" y="3"/>
                  <a:pt x="49" y="3"/>
                </a:cubicBezTo>
                <a:cubicBezTo>
                  <a:pt x="50" y="1"/>
                  <a:pt x="52" y="1"/>
                  <a:pt x="54" y="1"/>
                </a:cubicBezTo>
                <a:cubicBezTo>
                  <a:pt x="54" y="0"/>
                  <a:pt x="54" y="0"/>
                  <a:pt x="54" y="0"/>
                </a:cubicBezTo>
                <a:cubicBezTo>
                  <a:pt x="111" y="0"/>
                  <a:pt x="111" y="0"/>
                  <a:pt x="111" y="0"/>
                </a:cubicBezTo>
                <a:cubicBezTo>
                  <a:pt x="114" y="0"/>
                  <a:pt x="116" y="3"/>
                  <a:pt x="116" y="6"/>
                </a:cubicBezTo>
                <a:cubicBezTo>
                  <a:pt x="116" y="7"/>
                  <a:pt x="115" y="9"/>
                  <a:pt x="114" y="10"/>
                </a:cubicBezTo>
                <a:cubicBezTo>
                  <a:pt x="75" y="56"/>
                  <a:pt x="75" y="56"/>
                  <a:pt x="75" y="56"/>
                </a:cubicBezTo>
                <a:close/>
                <a:moveTo>
                  <a:pt x="81" y="67"/>
                </a:moveTo>
                <a:cubicBezTo>
                  <a:pt x="81" y="67"/>
                  <a:pt x="81" y="67"/>
                  <a:pt x="81" y="67"/>
                </a:cubicBezTo>
                <a:cubicBezTo>
                  <a:pt x="63" y="67"/>
                  <a:pt x="63" y="67"/>
                  <a:pt x="63" y="67"/>
                </a:cubicBezTo>
                <a:cubicBezTo>
                  <a:pt x="63" y="67"/>
                  <a:pt x="63" y="67"/>
                  <a:pt x="63" y="67"/>
                </a:cubicBezTo>
                <a:cubicBezTo>
                  <a:pt x="62" y="67"/>
                  <a:pt x="61" y="66"/>
                  <a:pt x="60" y="65"/>
                </a:cubicBezTo>
                <a:cubicBezTo>
                  <a:pt x="57" y="63"/>
                  <a:pt x="57" y="60"/>
                  <a:pt x="59" y="58"/>
                </a:cubicBezTo>
                <a:cubicBezTo>
                  <a:pt x="99" y="11"/>
                  <a:pt x="99" y="11"/>
                  <a:pt x="99" y="11"/>
                </a:cubicBezTo>
                <a:cubicBezTo>
                  <a:pt x="57" y="11"/>
                  <a:pt x="57" y="11"/>
                  <a:pt x="57" y="11"/>
                </a:cubicBezTo>
                <a:cubicBezTo>
                  <a:pt x="26" y="56"/>
                  <a:pt x="26" y="56"/>
                  <a:pt x="26" y="56"/>
                </a:cubicBezTo>
                <a:cubicBezTo>
                  <a:pt x="45" y="56"/>
                  <a:pt x="45" y="56"/>
                  <a:pt x="45" y="56"/>
                </a:cubicBezTo>
                <a:cubicBezTo>
                  <a:pt x="45" y="56"/>
                  <a:pt x="45" y="56"/>
                  <a:pt x="45" y="56"/>
                </a:cubicBezTo>
                <a:cubicBezTo>
                  <a:pt x="46" y="56"/>
                  <a:pt x="47" y="56"/>
                  <a:pt x="48" y="56"/>
                </a:cubicBezTo>
                <a:cubicBezTo>
                  <a:pt x="51" y="58"/>
                  <a:pt x="52" y="61"/>
                  <a:pt x="50" y="64"/>
                </a:cubicBezTo>
                <a:cubicBezTo>
                  <a:pt x="23" y="113"/>
                  <a:pt x="23" y="113"/>
                  <a:pt x="23" y="113"/>
                </a:cubicBezTo>
                <a:cubicBezTo>
                  <a:pt x="81" y="67"/>
                  <a:pt x="81" y="67"/>
                  <a:pt x="81" y="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974048" y="4550398"/>
            <a:ext cx="247009" cy="249248"/>
          </a:xfrm>
          <a:custGeom>
            <a:rect l="l" t="t" r="r" b="b"/>
            <a:pathLst>
              <a:path w="140" h="141">
                <a:moveTo>
                  <a:pt x="98" y="20"/>
                </a:moveTo>
                <a:cubicBezTo>
                  <a:pt x="116" y="2"/>
                  <a:pt x="116" y="2"/>
                  <a:pt x="116" y="2"/>
                </a:cubicBezTo>
                <a:cubicBezTo>
                  <a:pt x="118" y="0"/>
                  <a:pt x="120" y="0"/>
                  <a:pt x="121" y="2"/>
                </a:cubicBezTo>
                <a:cubicBezTo>
                  <a:pt x="121" y="2"/>
                  <a:pt x="122" y="3"/>
                  <a:pt x="122" y="3"/>
                </a:cubicBezTo>
                <a:cubicBezTo>
                  <a:pt x="122" y="3"/>
                  <a:pt x="122" y="3"/>
                  <a:pt x="122" y="3"/>
                </a:cubicBezTo>
                <a:cubicBezTo>
                  <a:pt x="122" y="3"/>
                  <a:pt x="122" y="3"/>
                  <a:pt x="122" y="3"/>
                </a:cubicBezTo>
                <a:cubicBezTo>
                  <a:pt x="125" y="16"/>
                  <a:pt x="125" y="16"/>
                  <a:pt x="125" y="16"/>
                </a:cubicBezTo>
                <a:cubicBezTo>
                  <a:pt x="138" y="19"/>
                  <a:pt x="138" y="19"/>
                  <a:pt x="138" y="19"/>
                </a:cubicBezTo>
                <a:cubicBezTo>
                  <a:pt x="138" y="19"/>
                  <a:pt x="138" y="19"/>
                  <a:pt x="138" y="19"/>
                </a:cubicBezTo>
                <a:cubicBezTo>
                  <a:pt x="138" y="19"/>
                  <a:pt x="138" y="19"/>
                  <a:pt x="138" y="19"/>
                </a:cubicBezTo>
                <a:cubicBezTo>
                  <a:pt x="138" y="19"/>
                  <a:pt x="139" y="19"/>
                  <a:pt x="139" y="20"/>
                </a:cubicBezTo>
                <a:cubicBezTo>
                  <a:pt x="140" y="21"/>
                  <a:pt x="140" y="23"/>
                  <a:pt x="139" y="25"/>
                </a:cubicBezTo>
                <a:cubicBezTo>
                  <a:pt x="121" y="43"/>
                  <a:pt x="121" y="43"/>
                  <a:pt x="121" y="43"/>
                </a:cubicBezTo>
                <a:cubicBezTo>
                  <a:pt x="120" y="43"/>
                  <a:pt x="119" y="44"/>
                  <a:pt x="118" y="43"/>
                </a:cubicBezTo>
                <a:cubicBezTo>
                  <a:pt x="108" y="41"/>
                  <a:pt x="108" y="41"/>
                  <a:pt x="108" y="41"/>
                </a:cubicBezTo>
                <a:cubicBezTo>
                  <a:pt x="103" y="46"/>
                  <a:pt x="103" y="46"/>
                  <a:pt x="103" y="46"/>
                </a:cubicBezTo>
                <a:cubicBezTo>
                  <a:pt x="108" y="53"/>
                  <a:pt x="112" y="62"/>
                  <a:pt x="112" y="72"/>
                </a:cubicBezTo>
                <a:cubicBezTo>
                  <a:pt x="112" y="84"/>
                  <a:pt x="107" y="95"/>
                  <a:pt x="99" y="102"/>
                </a:cubicBezTo>
                <a:cubicBezTo>
                  <a:pt x="99" y="102"/>
                  <a:pt x="99" y="102"/>
                  <a:pt x="99" y="102"/>
                </a:cubicBezTo>
                <a:cubicBezTo>
                  <a:pt x="91" y="110"/>
                  <a:pt x="81" y="115"/>
                  <a:pt x="69" y="115"/>
                </a:cubicBezTo>
                <a:cubicBezTo>
                  <a:pt x="57" y="115"/>
                  <a:pt x="46" y="110"/>
                  <a:pt x="39" y="102"/>
                </a:cubicBezTo>
                <a:cubicBezTo>
                  <a:pt x="31" y="95"/>
                  <a:pt x="26" y="84"/>
                  <a:pt x="26" y="72"/>
                </a:cubicBezTo>
                <a:cubicBezTo>
                  <a:pt x="26" y="60"/>
                  <a:pt x="31" y="50"/>
                  <a:pt x="39" y="42"/>
                </a:cubicBezTo>
                <a:cubicBezTo>
                  <a:pt x="46" y="34"/>
                  <a:pt x="57" y="29"/>
                  <a:pt x="69" y="29"/>
                </a:cubicBezTo>
                <a:cubicBezTo>
                  <a:pt x="79" y="29"/>
                  <a:pt x="88" y="33"/>
                  <a:pt x="95" y="38"/>
                </a:cubicBezTo>
                <a:cubicBezTo>
                  <a:pt x="100" y="33"/>
                  <a:pt x="100" y="33"/>
                  <a:pt x="100" y="33"/>
                </a:cubicBezTo>
                <a:cubicBezTo>
                  <a:pt x="98" y="23"/>
                  <a:pt x="98" y="23"/>
                  <a:pt x="98" y="23"/>
                </a:cubicBezTo>
                <a:cubicBezTo>
                  <a:pt x="97" y="22"/>
                  <a:pt x="98" y="21"/>
                  <a:pt x="98" y="20"/>
                </a:cubicBezTo>
                <a:close/>
                <a:moveTo>
                  <a:pt x="124" y="55"/>
                </a:moveTo>
                <a:cubicBezTo>
                  <a:pt x="124" y="55"/>
                  <a:pt x="124" y="55"/>
                  <a:pt x="124" y="55"/>
                </a:cubicBezTo>
                <a:cubicBezTo>
                  <a:pt x="124" y="52"/>
                  <a:pt x="125" y="49"/>
                  <a:pt x="128" y="48"/>
                </a:cubicBezTo>
                <a:cubicBezTo>
                  <a:pt x="131" y="47"/>
                  <a:pt x="134" y="49"/>
                  <a:pt x="135" y="52"/>
                </a:cubicBezTo>
                <a:cubicBezTo>
                  <a:pt x="136" y="55"/>
                  <a:pt x="137" y="58"/>
                  <a:pt x="137" y="62"/>
                </a:cubicBezTo>
                <a:cubicBezTo>
                  <a:pt x="138" y="65"/>
                  <a:pt x="138" y="69"/>
                  <a:pt x="138" y="72"/>
                </a:cubicBezTo>
                <a:cubicBezTo>
                  <a:pt x="138" y="91"/>
                  <a:pt x="130" y="108"/>
                  <a:pt x="118" y="121"/>
                </a:cubicBezTo>
                <a:cubicBezTo>
                  <a:pt x="105" y="133"/>
                  <a:pt x="88" y="141"/>
                  <a:pt x="69" y="141"/>
                </a:cubicBezTo>
                <a:cubicBezTo>
                  <a:pt x="50" y="141"/>
                  <a:pt x="33" y="133"/>
                  <a:pt x="20" y="121"/>
                </a:cubicBezTo>
                <a:cubicBezTo>
                  <a:pt x="8" y="108"/>
                  <a:pt x="0" y="91"/>
                  <a:pt x="0" y="72"/>
                </a:cubicBezTo>
                <a:cubicBezTo>
                  <a:pt x="0" y="53"/>
                  <a:pt x="8" y="36"/>
                  <a:pt x="20" y="23"/>
                </a:cubicBezTo>
                <a:cubicBezTo>
                  <a:pt x="33" y="11"/>
                  <a:pt x="50" y="3"/>
                  <a:pt x="69" y="3"/>
                </a:cubicBezTo>
                <a:cubicBezTo>
                  <a:pt x="72" y="3"/>
                  <a:pt x="76" y="3"/>
                  <a:pt x="79" y="4"/>
                </a:cubicBezTo>
                <a:cubicBezTo>
                  <a:pt x="82" y="4"/>
                  <a:pt x="86" y="5"/>
                  <a:pt x="89" y="6"/>
                </a:cubicBezTo>
                <a:cubicBezTo>
                  <a:pt x="92" y="7"/>
                  <a:pt x="93" y="10"/>
                  <a:pt x="93" y="13"/>
                </a:cubicBezTo>
                <a:cubicBezTo>
                  <a:pt x="92" y="16"/>
                  <a:pt x="89" y="17"/>
                  <a:pt x="86" y="16"/>
                </a:cubicBezTo>
                <a:cubicBezTo>
                  <a:pt x="83" y="16"/>
                  <a:pt x="80" y="15"/>
                  <a:pt x="77" y="15"/>
                </a:cubicBezTo>
                <a:cubicBezTo>
                  <a:pt x="75" y="14"/>
                  <a:pt x="72" y="14"/>
                  <a:pt x="69" y="14"/>
                </a:cubicBezTo>
                <a:cubicBezTo>
                  <a:pt x="53" y="14"/>
                  <a:pt x="38" y="21"/>
                  <a:pt x="28" y="31"/>
                </a:cubicBezTo>
                <a:cubicBezTo>
                  <a:pt x="17" y="42"/>
                  <a:pt x="11" y="56"/>
                  <a:pt x="11" y="72"/>
                </a:cubicBezTo>
                <a:cubicBezTo>
                  <a:pt x="11" y="88"/>
                  <a:pt x="17" y="103"/>
                  <a:pt x="28" y="113"/>
                </a:cubicBezTo>
                <a:cubicBezTo>
                  <a:pt x="38" y="124"/>
                  <a:pt x="53" y="130"/>
                  <a:pt x="69" y="130"/>
                </a:cubicBezTo>
                <a:cubicBezTo>
                  <a:pt x="85" y="130"/>
                  <a:pt x="99" y="124"/>
                  <a:pt x="110" y="113"/>
                </a:cubicBezTo>
                <a:cubicBezTo>
                  <a:pt x="120" y="103"/>
                  <a:pt x="127" y="88"/>
                  <a:pt x="127" y="72"/>
                </a:cubicBezTo>
                <a:cubicBezTo>
                  <a:pt x="127" y="69"/>
                  <a:pt x="127" y="66"/>
                  <a:pt x="126" y="64"/>
                </a:cubicBezTo>
                <a:cubicBezTo>
                  <a:pt x="126" y="61"/>
                  <a:pt x="125" y="58"/>
                  <a:pt x="124" y="55"/>
                </a:cubicBezTo>
                <a:close/>
                <a:moveTo>
                  <a:pt x="69" y="52"/>
                </a:moveTo>
                <a:cubicBezTo>
                  <a:pt x="69" y="52"/>
                  <a:pt x="69" y="52"/>
                  <a:pt x="69" y="52"/>
                </a:cubicBezTo>
                <a:cubicBezTo>
                  <a:pt x="72" y="52"/>
                  <a:pt x="76" y="53"/>
                  <a:pt x="78" y="55"/>
                </a:cubicBezTo>
                <a:cubicBezTo>
                  <a:pt x="90" y="43"/>
                  <a:pt x="90" y="43"/>
                  <a:pt x="90" y="43"/>
                </a:cubicBezTo>
                <a:cubicBezTo>
                  <a:pt x="84" y="38"/>
                  <a:pt x="77" y="36"/>
                  <a:pt x="69" y="36"/>
                </a:cubicBezTo>
                <a:cubicBezTo>
                  <a:pt x="59" y="36"/>
                  <a:pt x="50" y="40"/>
                  <a:pt x="43" y="46"/>
                </a:cubicBezTo>
                <a:cubicBezTo>
                  <a:pt x="43" y="46"/>
                  <a:pt x="43" y="46"/>
                  <a:pt x="43" y="46"/>
                </a:cubicBezTo>
                <a:cubicBezTo>
                  <a:pt x="43" y="46"/>
                  <a:pt x="43" y="46"/>
                  <a:pt x="43" y="46"/>
                </a:cubicBezTo>
                <a:cubicBezTo>
                  <a:pt x="37" y="53"/>
                  <a:pt x="33" y="62"/>
                  <a:pt x="33" y="72"/>
                </a:cubicBezTo>
                <a:cubicBezTo>
                  <a:pt x="33" y="82"/>
                  <a:pt x="37" y="91"/>
                  <a:pt x="43" y="98"/>
                </a:cubicBezTo>
                <a:cubicBezTo>
                  <a:pt x="50" y="104"/>
                  <a:pt x="59" y="108"/>
                  <a:pt x="69" y="108"/>
                </a:cubicBezTo>
                <a:cubicBezTo>
                  <a:pt x="79" y="108"/>
                  <a:pt x="88" y="104"/>
                  <a:pt x="94" y="98"/>
                </a:cubicBezTo>
                <a:cubicBezTo>
                  <a:pt x="95" y="98"/>
                  <a:pt x="95" y="98"/>
                  <a:pt x="95" y="98"/>
                </a:cubicBezTo>
                <a:cubicBezTo>
                  <a:pt x="101" y="91"/>
                  <a:pt x="105" y="82"/>
                  <a:pt x="105" y="72"/>
                </a:cubicBezTo>
                <a:cubicBezTo>
                  <a:pt x="105" y="64"/>
                  <a:pt x="103" y="57"/>
                  <a:pt x="98" y="51"/>
                </a:cubicBezTo>
                <a:cubicBezTo>
                  <a:pt x="86" y="62"/>
                  <a:pt x="86" y="62"/>
                  <a:pt x="86" y="62"/>
                </a:cubicBezTo>
                <a:cubicBezTo>
                  <a:pt x="88" y="65"/>
                  <a:pt x="89" y="69"/>
                  <a:pt x="89" y="72"/>
                </a:cubicBezTo>
                <a:cubicBezTo>
                  <a:pt x="89" y="77"/>
                  <a:pt x="86" y="82"/>
                  <a:pt x="83" y="86"/>
                </a:cubicBezTo>
                <a:cubicBezTo>
                  <a:pt x="83" y="86"/>
                  <a:pt x="83" y="86"/>
                  <a:pt x="83" y="86"/>
                </a:cubicBezTo>
                <a:cubicBezTo>
                  <a:pt x="79" y="90"/>
                  <a:pt x="74" y="92"/>
                  <a:pt x="69" y="92"/>
                </a:cubicBezTo>
                <a:cubicBezTo>
                  <a:pt x="63" y="92"/>
                  <a:pt x="59" y="90"/>
                  <a:pt x="55" y="86"/>
                </a:cubicBezTo>
                <a:cubicBezTo>
                  <a:pt x="55" y="86"/>
                  <a:pt x="55" y="86"/>
                  <a:pt x="55" y="86"/>
                </a:cubicBezTo>
                <a:cubicBezTo>
                  <a:pt x="51" y="82"/>
                  <a:pt x="49" y="78"/>
                  <a:pt x="49" y="72"/>
                </a:cubicBezTo>
                <a:cubicBezTo>
                  <a:pt x="49" y="67"/>
                  <a:pt x="51" y="62"/>
                  <a:pt x="55" y="58"/>
                </a:cubicBezTo>
                <a:cubicBezTo>
                  <a:pt x="55" y="58"/>
                  <a:pt x="55" y="58"/>
                  <a:pt x="55" y="58"/>
                </a:cubicBezTo>
                <a:cubicBezTo>
                  <a:pt x="59" y="55"/>
                  <a:pt x="63" y="52"/>
                  <a:pt x="69" y="52"/>
                </a:cubicBezTo>
                <a:close/>
                <a:moveTo>
                  <a:pt x="73" y="60"/>
                </a:moveTo>
                <a:cubicBezTo>
                  <a:pt x="73" y="60"/>
                  <a:pt x="73" y="60"/>
                  <a:pt x="73" y="60"/>
                </a:cubicBezTo>
                <a:cubicBezTo>
                  <a:pt x="72" y="59"/>
                  <a:pt x="71" y="59"/>
                  <a:pt x="69" y="59"/>
                </a:cubicBezTo>
                <a:cubicBezTo>
                  <a:pt x="65" y="59"/>
                  <a:pt x="62" y="60"/>
                  <a:pt x="60" y="63"/>
                </a:cubicBezTo>
                <a:cubicBezTo>
                  <a:pt x="60" y="63"/>
                  <a:pt x="60" y="63"/>
                  <a:pt x="60" y="63"/>
                </a:cubicBezTo>
                <a:cubicBezTo>
                  <a:pt x="57" y="65"/>
                  <a:pt x="56" y="68"/>
                  <a:pt x="56" y="72"/>
                </a:cubicBezTo>
                <a:cubicBezTo>
                  <a:pt x="56" y="76"/>
                  <a:pt x="57" y="79"/>
                  <a:pt x="60" y="81"/>
                </a:cubicBezTo>
                <a:cubicBezTo>
                  <a:pt x="62" y="84"/>
                  <a:pt x="65" y="85"/>
                  <a:pt x="69" y="85"/>
                </a:cubicBezTo>
                <a:cubicBezTo>
                  <a:pt x="73" y="85"/>
                  <a:pt x="76" y="84"/>
                  <a:pt x="78" y="81"/>
                </a:cubicBezTo>
                <a:cubicBezTo>
                  <a:pt x="78" y="81"/>
                  <a:pt x="78" y="81"/>
                  <a:pt x="78" y="81"/>
                </a:cubicBezTo>
                <a:cubicBezTo>
                  <a:pt x="81" y="79"/>
                  <a:pt x="82" y="76"/>
                  <a:pt x="82" y="72"/>
                </a:cubicBezTo>
                <a:cubicBezTo>
                  <a:pt x="82" y="70"/>
                  <a:pt x="82" y="69"/>
                  <a:pt x="81" y="68"/>
                </a:cubicBezTo>
                <a:cubicBezTo>
                  <a:pt x="73" y="76"/>
                  <a:pt x="73" y="76"/>
                  <a:pt x="73" y="76"/>
                </a:cubicBezTo>
                <a:cubicBezTo>
                  <a:pt x="71" y="78"/>
                  <a:pt x="67" y="78"/>
                  <a:pt x="65" y="76"/>
                </a:cubicBezTo>
                <a:cubicBezTo>
                  <a:pt x="63" y="74"/>
                  <a:pt x="63" y="70"/>
                  <a:pt x="65" y="68"/>
                </a:cubicBezTo>
                <a:cubicBezTo>
                  <a:pt x="73" y="60"/>
                  <a:pt x="73" y="60"/>
                  <a:pt x="73" y="60"/>
                </a:cubicBezTo>
                <a:close/>
                <a:moveTo>
                  <a:pt x="117" y="10"/>
                </a:moveTo>
                <a:cubicBezTo>
                  <a:pt x="117" y="10"/>
                  <a:pt x="117" y="10"/>
                  <a:pt x="117" y="10"/>
                </a:cubicBezTo>
                <a:cubicBezTo>
                  <a:pt x="104" y="23"/>
                  <a:pt x="104" y="23"/>
                  <a:pt x="104" y="23"/>
                </a:cubicBezTo>
                <a:cubicBezTo>
                  <a:pt x="106" y="30"/>
                  <a:pt x="106" y="30"/>
                  <a:pt x="106" y="30"/>
                </a:cubicBezTo>
                <a:cubicBezTo>
                  <a:pt x="119" y="17"/>
                  <a:pt x="119" y="17"/>
                  <a:pt x="119" y="17"/>
                </a:cubicBezTo>
                <a:cubicBezTo>
                  <a:pt x="117" y="10"/>
                  <a:pt x="117" y="10"/>
                  <a:pt x="117" y="10"/>
                </a:cubicBezTo>
                <a:close/>
                <a:moveTo>
                  <a:pt x="123" y="22"/>
                </a:moveTo>
                <a:cubicBezTo>
                  <a:pt x="123" y="22"/>
                  <a:pt x="123" y="22"/>
                  <a:pt x="123" y="22"/>
                </a:cubicBezTo>
                <a:cubicBezTo>
                  <a:pt x="111" y="35"/>
                  <a:pt x="111" y="35"/>
                  <a:pt x="111" y="35"/>
                </a:cubicBezTo>
                <a:cubicBezTo>
                  <a:pt x="118" y="37"/>
                  <a:pt x="118" y="37"/>
                  <a:pt x="118" y="37"/>
                </a:cubicBezTo>
                <a:cubicBezTo>
                  <a:pt x="131" y="24"/>
                  <a:pt x="131" y="24"/>
                  <a:pt x="131" y="24"/>
                </a:cubicBezTo>
                <a:cubicBezTo>
                  <a:pt x="123" y="22"/>
                  <a:pt x="123" y="22"/>
                  <a:pt x="123" y="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98583" y="1924029"/>
            <a:ext cx="997196" cy="99719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613390" y="1924029"/>
            <a:ext cx="3121017" cy="997196"/>
          </a:xfrm>
          <a:prstGeom prst="rect">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974048" y="2298002"/>
            <a:ext cx="247009" cy="249248"/>
          </a:xfrm>
          <a:custGeom>
            <a:rect l="l" t="t" r="r" b="b"/>
            <a:pathLst>
              <a:path w="140" h="141">
                <a:moveTo>
                  <a:pt x="98" y="20"/>
                </a:moveTo>
                <a:cubicBezTo>
                  <a:pt x="116" y="2"/>
                  <a:pt x="116" y="2"/>
                  <a:pt x="116" y="2"/>
                </a:cubicBezTo>
                <a:cubicBezTo>
                  <a:pt x="118" y="0"/>
                  <a:pt x="120" y="0"/>
                  <a:pt x="121" y="2"/>
                </a:cubicBezTo>
                <a:cubicBezTo>
                  <a:pt x="121" y="2"/>
                  <a:pt x="122" y="3"/>
                  <a:pt x="122" y="3"/>
                </a:cubicBezTo>
                <a:cubicBezTo>
                  <a:pt x="122" y="3"/>
                  <a:pt x="122" y="3"/>
                  <a:pt x="122" y="3"/>
                </a:cubicBezTo>
                <a:cubicBezTo>
                  <a:pt x="122" y="3"/>
                  <a:pt x="122" y="3"/>
                  <a:pt x="122" y="3"/>
                </a:cubicBezTo>
                <a:cubicBezTo>
                  <a:pt x="125" y="16"/>
                  <a:pt x="125" y="16"/>
                  <a:pt x="125" y="16"/>
                </a:cubicBezTo>
                <a:cubicBezTo>
                  <a:pt x="138" y="19"/>
                  <a:pt x="138" y="19"/>
                  <a:pt x="138" y="19"/>
                </a:cubicBezTo>
                <a:cubicBezTo>
                  <a:pt x="138" y="19"/>
                  <a:pt x="138" y="19"/>
                  <a:pt x="138" y="19"/>
                </a:cubicBezTo>
                <a:cubicBezTo>
                  <a:pt x="138" y="19"/>
                  <a:pt x="138" y="19"/>
                  <a:pt x="138" y="19"/>
                </a:cubicBezTo>
                <a:cubicBezTo>
                  <a:pt x="138" y="19"/>
                  <a:pt x="139" y="19"/>
                  <a:pt x="139" y="20"/>
                </a:cubicBezTo>
                <a:cubicBezTo>
                  <a:pt x="140" y="21"/>
                  <a:pt x="140" y="23"/>
                  <a:pt x="139" y="25"/>
                </a:cubicBezTo>
                <a:cubicBezTo>
                  <a:pt x="121" y="43"/>
                  <a:pt x="121" y="43"/>
                  <a:pt x="121" y="43"/>
                </a:cubicBezTo>
                <a:cubicBezTo>
                  <a:pt x="120" y="43"/>
                  <a:pt x="119" y="44"/>
                  <a:pt x="118" y="43"/>
                </a:cubicBezTo>
                <a:cubicBezTo>
                  <a:pt x="108" y="41"/>
                  <a:pt x="108" y="41"/>
                  <a:pt x="108" y="41"/>
                </a:cubicBezTo>
                <a:cubicBezTo>
                  <a:pt x="103" y="46"/>
                  <a:pt x="103" y="46"/>
                  <a:pt x="103" y="46"/>
                </a:cubicBezTo>
                <a:cubicBezTo>
                  <a:pt x="108" y="53"/>
                  <a:pt x="112" y="62"/>
                  <a:pt x="112" y="72"/>
                </a:cubicBezTo>
                <a:cubicBezTo>
                  <a:pt x="112" y="84"/>
                  <a:pt x="107" y="95"/>
                  <a:pt x="99" y="102"/>
                </a:cubicBezTo>
                <a:cubicBezTo>
                  <a:pt x="99" y="102"/>
                  <a:pt x="99" y="102"/>
                  <a:pt x="99" y="102"/>
                </a:cubicBezTo>
                <a:cubicBezTo>
                  <a:pt x="91" y="110"/>
                  <a:pt x="81" y="115"/>
                  <a:pt x="69" y="115"/>
                </a:cubicBezTo>
                <a:cubicBezTo>
                  <a:pt x="57" y="115"/>
                  <a:pt x="46" y="110"/>
                  <a:pt x="39" y="102"/>
                </a:cubicBezTo>
                <a:cubicBezTo>
                  <a:pt x="31" y="95"/>
                  <a:pt x="26" y="84"/>
                  <a:pt x="26" y="72"/>
                </a:cubicBezTo>
                <a:cubicBezTo>
                  <a:pt x="26" y="60"/>
                  <a:pt x="31" y="50"/>
                  <a:pt x="39" y="42"/>
                </a:cubicBezTo>
                <a:cubicBezTo>
                  <a:pt x="46" y="34"/>
                  <a:pt x="57" y="29"/>
                  <a:pt x="69" y="29"/>
                </a:cubicBezTo>
                <a:cubicBezTo>
                  <a:pt x="79" y="29"/>
                  <a:pt x="88" y="33"/>
                  <a:pt x="95" y="38"/>
                </a:cubicBezTo>
                <a:cubicBezTo>
                  <a:pt x="100" y="33"/>
                  <a:pt x="100" y="33"/>
                  <a:pt x="100" y="33"/>
                </a:cubicBezTo>
                <a:cubicBezTo>
                  <a:pt x="98" y="23"/>
                  <a:pt x="98" y="23"/>
                  <a:pt x="98" y="23"/>
                </a:cubicBezTo>
                <a:cubicBezTo>
                  <a:pt x="97" y="22"/>
                  <a:pt x="98" y="21"/>
                  <a:pt x="98" y="20"/>
                </a:cubicBezTo>
                <a:close/>
                <a:moveTo>
                  <a:pt x="124" y="55"/>
                </a:moveTo>
                <a:cubicBezTo>
                  <a:pt x="124" y="55"/>
                  <a:pt x="124" y="55"/>
                  <a:pt x="124" y="55"/>
                </a:cubicBezTo>
                <a:cubicBezTo>
                  <a:pt x="124" y="52"/>
                  <a:pt x="125" y="49"/>
                  <a:pt x="128" y="48"/>
                </a:cubicBezTo>
                <a:cubicBezTo>
                  <a:pt x="131" y="47"/>
                  <a:pt x="134" y="49"/>
                  <a:pt x="135" y="52"/>
                </a:cubicBezTo>
                <a:cubicBezTo>
                  <a:pt x="136" y="55"/>
                  <a:pt x="137" y="58"/>
                  <a:pt x="137" y="62"/>
                </a:cubicBezTo>
                <a:cubicBezTo>
                  <a:pt x="138" y="65"/>
                  <a:pt x="138" y="69"/>
                  <a:pt x="138" y="72"/>
                </a:cubicBezTo>
                <a:cubicBezTo>
                  <a:pt x="138" y="91"/>
                  <a:pt x="130" y="108"/>
                  <a:pt x="118" y="121"/>
                </a:cubicBezTo>
                <a:cubicBezTo>
                  <a:pt x="105" y="133"/>
                  <a:pt x="88" y="141"/>
                  <a:pt x="69" y="141"/>
                </a:cubicBezTo>
                <a:cubicBezTo>
                  <a:pt x="50" y="141"/>
                  <a:pt x="33" y="133"/>
                  <a:pt x="20" y="121"/>
                </a:cubicBezTo>
                <a:cubicBezTo>
                  <a:pt x="8" y="108"/>
                  <a:pt x="0" y="91"/>
                  <a:pt x="0" y="72"/>
                </a:cubicBezTo>
                <a:cubicBezTo>
                  <a:pt x="0" y="53"/>
                  <a:pt x="8" y="36"/>
                  <a:pt x="20" y="23"/>
                </a:cubicBezTo>
                <a:cubicBezTo>
                  <a:pt x="33" y="11"/>
                  <a:pt x="50" y="3"/>
                  <a:pt x="69" y="3"/>
                </a:cubicBezTo>
                <a:cubicBezTo>
                  <a:pt x="72" y="3"/>
                  <a:pt x="76" y="3"/>
                  <a:pt x="79" y="4"/>
                </a:cubicBezTo>
                <a:cubicBezTo>
                  <a:pt x="82" y="4"/>
                  <a:pt x="86" y="5"/>
                  <a:pt x="89" y="6"/>
                </a:cubicBezTo>
                <a:cubicBezTo>
                  <a:pt x="92" y="7"/>
                  <a:pt x="93" y="10"/>
                  <a:pt x="93" y="13"/>
                </a:cubicBezTo>
                <a:cubicBezTo>
                  <a:pt x="92" y="16"/>
                  <a:pt x="89" y="17"/>
                  <a:pt x="86" y="16"/>
                </a:cubicBezTo>
                <a:cubicBezTo>
                  <a:pt x="83" y="16"/>
                  <a:pt x="80" y="15"/>
                  <a:pt x="77" y="15"/>
                </a:cubicBezTo>
                <a:cubicBezTo>
                  <a:pt x="75" y="14"/>
                  <a:pt x="72" y="14"/>
                  <a:pt x="69" y="14"/>
                </a:cubicBezTo>
                <a:cubicBezTo>
                  <a:pt x="53" y="14"/>
                  <a:pt x="38" y="21"/>
                  <a:pt x="28" y="31"/>
                </a:cubicBezTo>
                <a:cubicBezTo>
                  <a:pt x="17" y="42"/>
                  <a:pt x="11" y="56"/>
                  <a:pt x="11" y="72"/>
                </a:cubicBezTo>
                <a:cubicBezTo>
                  <a:pt x="11" y="88"/>
                  <a:pt x="17" y="103"/>
                  <a:pt x="28" y="113"/>
                </a:cubicBezTo>
                <a:cubicBezTo>
                  <a:pt x="38" y="124"/>
                  <a:pt x="53" y="130"/>
                  <a:pt x="69" y="130"/>
                </a:cubicBezTo>
                <a:cubicBezTo>
                  <a:pt x="85" y="130"/>
                  <a:pt x="99" y="124"/>
                  <a:pt x="110" y="113"/>
                </a:cubicBezTo>
                <a:cubicBezTo>
                  <a:pt x="120" y="103"/>
                  <a:pt x="127" y="88"/>
                  <a:pt x="127" y="72"/>
                </a:cubicBezTo>
                <a:cubicBezTo>
                  <a:pt x="127" y="69"/>
                  <a:pt x="127" y="66"/>
                  <a:pt x="126" y="64"/>
                </a:cubicBezTo>
                <a:cubicBezTo>
                  <a:pt x="126" y="61"/>
                  <a:pt x="125" y="58"/>
                  <a:pt x="124" y="55"/>
                </a:cubicBezTo>
                <a:close/>
                <a:moveTo>
                  <a:pt x="69" y="52"/>
                </a:moveTo>
                <a:cubicBezTo>
                  <a:pt x="69" y="52"/>
                  <a:pt x="69" y="52"/>
                  <a:pt x="69" y="52"/>
                </a:cubicBezTo>
                <a:cubicBezTo>
                  <a:pt x="72" y="52"/>
                  <a:pt x="76" y="53"/>
                  <a:pt x="78" y="55"/>
                </a:cubicBezTo>
                <a:cubicBezTo>
                  <a:pt x="90" y="43"/>
                  <a:pt x="90" y="43"/>
                  <a:pt x="90" y="43"/>
                </a:cubicBezTo>
                <a:cubicBezTo>
                  <a:pt x="84" y="38"/>
                  <a:pt x="77" y="36"/>
                  <a:pt x="69" y="36"/>
                </a:cubicBezTo>
                <a:cubicBezTo>
                  <a:pt x="59" y="36"/>
                  <a:pt x="50" y="40"/>
                  <a:pt x="43" y="46"/>
                </a:cubicBezTo>
                <a:cubicBezTo>
                  <a:pt x="43" y="46"/>
                  <a:pt x="43" y="46"/>
                  <a:pt x="43" y="46"/>
                </a:cubicBezTo>
                <a:cubicBezTo>
                  <a:pt x="43" y="46"/>
                  <a:pt x="43" y="46"/>
                  <a:pt x="43" y="46"/>
                </a:cubicBezTo>
                <a:cubicBezTo>
                  <a:pt x="37" y="53"/>
                  <a:pt x="33" y="62"/>
                  <a:pt x="33" y="72"/>
                </a:cubicBezTo>
                <a:cubicBezTo>
                  <a:pt x="33" y="82"/>
                  <a:pt x="37" y="91"/>
                  <a:pt x="43" y="98"/>
                </a:cubicBezTo>
                <a:cubicBezTo>
                  <a:pt x="50" y="104"/>
                  <a:pt x="59" y="108"/>
                  <a:pt x="69" y="108"/>
                </a:cubicBezTo>
                <a:cubicBezTo>
                  <a:pt x="79" y="108"/>
                  <a:pt x="88" y="104"/>
                  <a:pt x="94" y="98"/>
                </a:cubicBezTo>
                <a:cubicBezTo>
                  <a:pt x="95" y="98"/>
                  <a:pt x="95" y="98"/>
                  <a:pt x="95" y="98"/>
                </a:cubicBezTo>
                <a:cubicBezTo>
                  <a:pt x="101" y="91"/>
                  <a:pt x="105" y="82"/>
                  <a:pt x="105" y="72"/>
                </a:cubicBezTo>
                <a:cubicBezTo>
                  <a:pt x="105" y="64"/>
                  <a:pt x="103" y="57"/>
                  <a:pt x="98" y="51"/>
                </a:cubicBezTo>
                <a:cubicBezTo>
                  <a:pt x="86" y="62"/>
                  <a:pt x="86" y="62"/>
                  <a:pt x="86" y="62"/>
                </a:cubicBezTo>
                <a:cubicBezTo>
                  <a:pt x="88" y="65"/>
                  <a:pt x="89" y="69"/>
                  <a:pt x="89" y="72"/>
                </a:cubicBezTo>
                <a:cubicBezTo>
                  <a:pt x="89" y="77"/>
                  <a:pt x="86" y="82"/>
                  <a:pt x="83" y="86"/>
                </a:cubicBezTo>
                <a:cubicBezTo>
                  <a:pt x="83" y="86"/>
                  <a:pt x="83" y="86"/>
                  <a:pt x="83" y="86"/>
                </a:cubicBezTo>
                <a:cubicBezTo>
                  <a:pt x="79" y="90"/>
                  <a:pt x="74" y="92"/>
                  <a:pt x="69" y="92"/>
                </a:cubicBezTo>
                <a:cubicBezTo>
                  <a:pt x="63" y="92"/>
                  <a:pt x="59" y="90"/>
                  <a:pt x="55" y="86"/>
                </a:cubicBezTo>
                <a:cubicBezTo>
                  <a:pt x="55" y="86"/>
                  <a:pt x="55" y="86"/>
                  <a:pt x="55" y="86"/>
                </a:cubicBezTo>
                <a:cubicBezTo>
                  <a:pt x="51" y="82"/>
                  <a:pt x="49" y="78"/>
                  <a:pt x="49" y="72"/>
                </a:cubicBezTo>
                <a:cubicBezTo>
                  <a:pt x="49" y="67"/>
                  <a:pt x="51" y="62"/>
                  <a:pt x="55" y="58"/>
                </a:cubicBezTo>
                <a:cubicBezTo>
                  <a:pt x="55" y="58"/>
                  <a:pt x="55" y="58"/>
                  <a:pt x="55" y="58"/>
                </a:cubicBezTo>
                <a:cubicBezTo>
                  <a:pt x="59" y="55"/>
                  <a:pt x="63" y="52"/>
                  <a:pt x="69" y="52"/>
                </a:cubicBezTo>
                <a:close/>
                <a:moveTo>
                  <a:pt x="73" y="60"/>
                </a:moveTo>
                <a:cubicBezTo>
                  <a:pt x="73" y="60"/>
                  <a:pt x="73" y="60"/>
                  <a:pt x="73" y="60"/>
                </a:cubicBezTo>
                <a:cubicBezTo>
                  <a:pt x="72" y="59"/>
                  <a:pt x="71" y="59"/>
                  <a:pt x="69" y="59"/>
                </a:cubicBezTo>
                <a:cubicBezTo>
                  <a:pt x="65" y="59"/>
                  <a:pt x="62" y="60"/>
                  <a:pt x="60" y="63"/>
                </a:cubicBezTo>
                <a:cubicBezTo>
                  <a:pt x="60" y="63"/>
                  <a:pt x="60" y="63"/>
                  <a:pt x="60" y="63"/>
                </a:cubicBezTo>
                <a:cubicBezTo>
                  <a:pt x="57" y="65"/>
                  <a:pt x="56" y="68"/>
                  <a:pt x="56" y="72"/>
                </a:cubicBezTo>
                <a:cubicBezTo>
                  <a:pt x="56" y="76"/>
                  <a:pt x="57" y="79"/>
                  <a:pt x="60" y="81"/>
                </a:cubicBezTo>
                <a:cubicBezTo>
                  <a:pt x="62" y="84"/>
                  <a:pt x="65" y="85"/>
                  <a:pt x="69" y="85"/>
                </a:cubicBezTo>
                <a:cubicBezTo>
                  <a:pt x="73" y="85"/>
                  <a:pt x="76" y="84"/>
                  <a:pt x="78" y="81"/>
                </a:cubicBezTo>
                <a:cubicBezTo>
                  <a:pt x="78" y="81"/>
                  <a:pt x="78" y="81"/>
                  <a:pt x="78" y="81"/>
                </a:cubicBezTo>
                <a:cubicBezTo>
                  <a:pt x="81" y="79"/>
                  <a:pt x="82" y="76"/>
                  <a:pt x="82" y="72"/>
                </a:cubicBezTo>
                <a:cubicBezTo>
                  <a:pt x="82" y="70"/>
                  <a:pt x="82" y="69"/>
                  <a:pt x="81" y="68"/>
                </a:cubicBezTo>
                <a:cubicBezTo>
                  <a:pt x="73" y="76"/>
                  <a:pt x="73" y="76"/>
                  <a:pt x="73" y="76"/>
                </a:cubicBezTo>
                <a:cubicBezTo>
                  <a:pt x="71" y="78"/>
                  <a:pt x="67" y="78"/>
                  <a:pt x="65" y="76"/>
                </a:cubicBezTo>
                <a:cubicBezTo>
                  <a:pt x="63" y="74"/>
                  <a:pt x="63" y="70"/>
                  <a:pt x="65" y="68"/>
                </a:cubicBezTo>
                <a:cubicBezTo>
                  <a:pt x="73" y="60"/>
                  <a:pt x="73" y="60"/>
                  <a:pt x="73" y="60"/>
                </a:cubicBezTo>
                <a:close/>
                <a:moveTo>
                  <a:pt x="117" y="10"/>
                </a:moveTo>
                <a:cubicBezTo>
                  <a:pt x="117" y="10"/>
                  <a:pt x="117" y="10"/>
                  <a:pt x="117" y="10"/>
                </a:cubicBezTo>
                <a:cubicBezTo>
                  <a:pt x="104" y="23"/>
                  <a:pt x="104" y="23"/>
                  <a:pt x="104" y="23"/>
                </a:cubicBezTo>
                <a:cubicBezTo>
                  <a:pt x="106" y="30"/>
                  <a:pt x="106" y="30"/>
                  <a:pt x="106" y="30"/>
                </a:cubicBezTo>
                <a:cubicBezTo>
                  <a:pt x="119" y="17"/>
                  <a:pt x="119" y="17"/>
                  <a:pt x="119" y="17"/>
                </a:cubicBezTo>
                <a:cubicBezTo>
                  <a:pt x="117" y="10"/>
                  <a:pt x="117" y="10"/>
                  <a:pt x="117" y="10"/>
                </a:cubicBezTo>
                <a:close/>
                <a:moveTo>
                  <a:pt x="123" y="22"/>
                </a:moveTo>
                <a:cubicBezTo>
                  <a:pt x="123" y="22"/>
                  <a:pt x="123" y="22"/>
                  <a:pt x="123" y="22"/>
                </a:cubicBezTo>
                <a:cubicBezTo>
                  <a:pt x="111" y="35"/>
                  <a:pt x="111" y="35"/>
                  <a:pt x="111" y="35"/>
                </a:cubicBezTo>
                <a:cubicBezTo>
                  <a:pt x="118" y="37"/>
                  <a:pt x="118" y="37"/>
                  <a:pt x="118" y="37"/>
                </a:cubicBezTo>
                <a:cubicBezTo>
                  <a:pt x="131" y="24"/>
                  <a:pt x="131" y="24"/>
                  <a:pt x="131" y="24"/>
                </a:cubicBezTo>
                <a:cubicBezTo>
                  <a:pt x="123" y="22"/>
                  <a:pt x="123" y="22"/>
                  <a:pt x="123" y="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719601" y="1984122"/>
            <a:ext cx="2870545" cy="87700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办公场所人员密集，火灾风险高</a:t>
            </a:r>
            <a:endParaRPr lang="en-US" sz="1100"/>
          </a:p>
        </p:txBody>
      </p:sp>
      <p:sp>
        <p:nvSpPr>
          <p:cNvPr id="12" name="AutoShape 12"/>
          <p:cNvSpPr/>
          <p:nvPr/>
        </p:nvSpPr>
        <p:spPr>
          <a:xfrm>
            <a:off x="2719601" y="3102322"/>
            <a:ext cx="2870545" cy="87700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员工消防安全意识薄弱，缺乏自救互救能力</a:t>
            </a:r>
            <a:endParaRPr lang="en-US" sz="1100"/>
          </a:p>
        </p:txBody>
      </p:sp>
      <p:sp>
        <p:nvSpPr>
          <p:cNvPr id="13" name="AutoShape 13"/>
          <p:cNvSpPr/>
          <p:nvPr/>
        </p:nvSpPr>
        <p:spPr>
          <a:xfrm>
            <a:off x="2719601" y="4236516"/>
            <a:ext cx="2870545" cy="87700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政府和企业对于消防安全培训的重视程度不断提高</a:t>
            </a:r>
            <a:endParaRPr lang="en-US" sz="1100"/>
          </a:p>
        </p:txBody>
      </p:sp>
      <p:pic>
        <p:nvPicPr>
          <p:cNvPr id="14" name="Picture 14"/>
          <p:cNvPicPr>
            <a:picLocks noChangeAspect="1"/>
          </p:cNvPicPr>
          <p:nvPr/>
        </p:nvPicPr>
        <p:blipFill>
          <a:blip r:embed="rId2"/>
          <a:srcRect l="3937" r="3937"/>
          <a:stretch>
            <a:fillRect/>
          </a:stretch>
        </p:blipFill>
        <p:spPr>
          <a:xfrm>
            <a:off x="6123197" y="1950902"/>
            <a:ext cx="4470220" cy="3222717"/>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7891" b="7891"/>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3507" y="1856835"/>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提高员工消防安全意识和自救互救能力</a:t>
            </a:r>
            <a:endParaRPr lang="en-US" sz="1100"/>
          </a:p>
        </p:txBody>
      </p:sp>
      <p:sp>
        <p:nvSpPr>
          <p:cNvPr id="8" name="AutoShape 8"/>
          <p:cNvSpPr/>
          <p:nvPr/>
        </p:nvSpPr>
        <p:spPr>
          <a:xfrm>
            <a:off x="6803507" y="2973254"/>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掌握基本的消防知识和技能</a:t>
            </a:r>
            <a:endParaRPr lang="en-US" sz="1100"/>
          </a:p>
        </p:txBody>
      </p:sp>
      <p:sp>
        <p:nvSpPr>
          <p:cNvPr id="9" name="AutoShape 9"/>
          <p:cNvSpPr/>
          <p:nvPr/>
        </p:nvSpPr>
        <p:spPr>
          <a:xfrm>
            <a:off x="6803507" y="4099755"/>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了解消防法规和应急预案，确保在火灾发生时能够迅速、准确地采取应对措施</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“点对点”传授方式介绍</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“点对点”传授的定义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“点对点”传授指的是一种针对特定个体或小群体进行一对一或一对少的教学方式，旨在提供个性化、定制化的学习体验。</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在消防安全知识与技能培训中，“点对点”传授通常指的是针对办公场所的员工进行一对一或小组形式的消防安全知识和技能的传授。</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由于“点对点”传授是针对特定个体或小群体进行的，因此可以根据员工的具体需求和情况，提供更有针对性的教学。</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由于是一对一或小组形式的教学，员工可以与培训师进行充分的互动，提出问题、进行讨论，有助于加深理解和记忆。</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可以根据员工的实际情况和时间安排，灵活调整教学计划和时间，使培训更加方便。</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7758" r="27758"/>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针对性强</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互动性强</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灵活性强</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“点对点”传授的优势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在实施“点对点”传授前，需要明确培训的目标和内容，确定需要传授的消防安全知识和技能。</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确定培训目标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根据培训目标和内容，制定详细的教学计划，包括教学时间、教学内容、教学方法等。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制定教学计划</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根据实际情况选择适合的教学形式，如面对面教学、在线教学等。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确定教学形式</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在培训结束后，进行评估和反馈，了解员工的学习情况和效果，以便进一步改进和完善培训计划。</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进行教学评估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“点对点”传授的具体实施方法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消防安全知识与技能培训内容</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消防安全基础知识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火灾的起因与分类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识别不同类型火灾的起因，了解其特点和发展规律。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灭火原理与方法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掌握不同类型火灾的灭火原理，了解适用的灭火器材和措施。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消防安全标志与器材识别</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能够识别常见的消防安全标志和器材，了解其使用方法和注意事项。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灭火器材的使用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掌握常用灭火器材（如灭火器、灭火毯等）的使用方法和适用范围，了解其维护和保养要求。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应急疏散指示与照明</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了解应急疏散指示和照明设备的设置和使用方法，熟悉逃生路线和集合点。</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火灾报警系统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了解火灾报警系统的组成和工作原理，掌握如何正确使用报警设备。</a:t>
            </a:r>
          </a:p>
        </p:txBody>
      </p:sp>
      <p:pic>
        <p:nvPicPr>
          <p:cNvPr id="10" name="Picture 10"/>
          <p:cNvPicPr>
            <a:picLocks noChangeAspect="1"/>
          </p:cNvPicPr>
          <p:nvPr/>
        </p:nvPicPr>
        <p:blipFill>
          <a:blip r:embed="rId2"/>
          <a:srcRect l="10083" r="1008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火灾报警与灭火器材的使用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66829" y="2313537"/>
            <a:ext cx="4066829" cy="3122624"/>
          </a:xfrm>
          <a:prstGeom prst="rect">
            <a:avLst/>
          </a:prstGeom>
        </p:spPr>
      </p:pic>
      <p:pic>
        <p:nvPicPr>
          <p:cNvPr id="3" name="Picture 3"/>
          <p:cNvPicPr>
            <a:picLocks noChangeAspect="1"/>
          </p:cNvPicPr>
          <p:nvPr/>
        </p:nvPicPr>
        <p:blipFill>
          <a:blip r:embed="rId3"/>
          <a:srcRect t="7626" b="7626"/>
          <a:stretch>
            <a:fillRect/>
          </a:stretch>
        </p:blipFill>
        <p:spPr>
          <a:xfrm>
            <a:off x="1132390" y="2491315"/>
            <a:ext cx="3735703" cy="2097441"/>
          </a:xfrm>
          <a:prstGeom prst="rect">
            <a:avLst/>
          </a:prstGeom>
        </p:spPr>
      </p:pic>
      <p:sp>
        <p:nvSpPr>
          <p:cNvPr id="4" name="AutoShape 4"/>
          <p:cNvSpPr/>
          <p:nvPr/>
        </p:nvSpPr>
        <p:spPr>
          <a:xfrm>
            <a:off x="5893187" y="1760560"/>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93187" y="3108818"/>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893187" y="4383763"/>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43776" y="2069502"/>
            <a:ext cx="3618828" cy="79547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了解火灾逃生的基本原则，如保持镇静、迅速撤离、掩住口鼻等。</a:t>
            </a:r>
            <a:endParaRPr lang="en-US" sz="1100"/>
          </a:p>
        </p:txBody>
      </p:sp>
      <p:sp>
        <p:nvSpPr>
          <p:cNvPr id="8" name="AutoShape 8"/>
          <p:cNvSpPr/>
          <p:nvPr/>
        </p:nvSpPr>
        <p:spPr>
          <a:xfrm>
            <a:off x="6443776" y="3332225"/>
            <a:ext cx="3618828" cy="771122"/>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熟悉紧急疏散的程序和步骤，包括听从指挥、有序撤离、不乘坐电梯等。</a:t>
            </a:r>
            <a:endParaRPr lang="en-US" sz="1100"/>
          </a:p>
        </p:txBody>
      </p:sp>
      <p:sp>
        <p:nvSpPr>
          <p:cNvPr id="9" name="AutoShape 9"/>
          <p:cNvSpPr/>
          <p:nvPr/>
        </p:nvSpPr>
        <p:spPr>
          <a:xfrm>
            <a:off x="6443776" y="4665990"/>
            <a:ext cx="3618828" cy="78329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掌握基本的自救技能，如如何躲避浓烟、如何扑灭初起火灾等。</a:t>
            </a:r>
            <a:endParaRPr lang="en-US" sz="1100"/>
          </a:p>
        </p:txBody>
      </p:sp>
      <p:sp>
        <p:nvSpPr>
          <p:cNvPr id="10" name="AutoShape 10"/>
          <p:cNvSpPr/>
          <p:nvPr/>
        </p:nvSpPr>
        <p:spPr>
          <a:xfrm>
            <a:off x="6443776" y="166169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火灾逃生原则</a:t>
            </a:r>
            <a:endParaRPr lang="en-US" sz="1100"/>
          </a:p>
        </p:txBody>
      </p:sp>
      <p:sp>
        <p:nvSpPr>
          <p:cNvPr id="11" name="AutoShape 11"/>
          <p:cNvSpPr/>
          <p:nvPr/>
        </p:nvSpPr>
        <p:spPr>
          <a:xfrm>
            <a:off x="6443776" y="3011282"/>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紧急疏散程序</a:t>
            </a:r>
            <a:endParaRPr lang="en-US" sz="1100"/>
          </a:p>
        </p:txBody>
      </p:sp>
      <p:sp>
        <p:nvSpPr>
          <p:cNvPr id="12" name="AutoShape 12"/>
          <p:cNvSpPr/>
          <p:nvPr/>
        </p:nvSpPr>
        <p:spPr>
          <a:xfrm>
            <a:off x="6443776" y="4310611"/>
            <a:ext cx="3514429" cy="447189"/>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自救技能培训</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火灾逃生与自救技能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https://d.book118.com/048024022014006044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2024-09-23T23:16:10.464</cp:lastPrinted>
  <dcterms:created xsi:type="dcterms:W3CDTF">2024-09-23T15:16:10Z</dcterms:created>
  <dcterms:modified xsi:type="dcterms:W3CDTF">2024-09-23T15:16:12Z</dcterms:modified>
</cp:coreProperties>
</file>