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2" r:id="rId23"/>
  </p:sldIdLst>
  <p:sldSz cx="12192000" cy="6858000"/>
  <p:notesSz cx="6858000" cy="9144000"/>
  <p:custDataLst>
    <p:tags r:id="rId2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tags" Target="tags/tag1.xml" /><Relationship Id="rId25" Type="http://schemas.openxmlformats.org/officeDocument/2006/relationships/presProps" Target="presProps.xml" /><Relationship Id="rId26" Type="http://schemas.openxmlformats.org/officeDocument/2006/relationships/viewProps" Target="viewProps.xml" /><Relationship Id="rId27" Type="http://schemas.openxmlformats.org/officeDocument/2006/relationships/theme" Target="theme/theme1.xml" /><Relationship Id="rId28"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F7A026ED-C0F5-48FC-BFDA-80407B5537E7}"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2" name="PlaceHolder 1"/>
          <p:cNvSpPr>
            <a:spLocks noGrp="1"/>
          </p:cNvSpPr>
          <p:nvPr>
            <p:ph type="sldImg"/>
          </p:nvPr>
        </p:nvSpPr>
        <p:spPr>
          <a:xfrm>
            <a:off x="685800" y="1143000"/>
            <a:ext cx="5486040" cy="3085920"/>
          </a:xfrm>
          <a:prstGeom prst="rect">
            <a:avLst/>
          </a:prstGeom>
          <a:ln w="0">
            <a:noFill/>
          </a:ln>
        </p:spPr>
      </p:sp>
      <p:sp>
        <p:nvSpPr>
          <p:cNvPr id="323"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4"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5" name="PlaceHolder 1"/>
          <p:cNvSpPr>
            <a:spLocks noGrp="1"/>
          </p:cNvSpPr>
          <p:nvPr>
            <p:ph type="sldImg"/>
          </p:nvPr>
        </p:nvSpPr>
        <p:spPr>
          <a:xfrm>
            <a:off x="685800" y="1143000"/>
            <a:ext cx="5486040" cy="3085920"/>
          </a:xfrm>
          <a:prstGeom prst="rect">
            <a:avLst/>
          </a:prstGeom>
          <a:ln w="0">
            <a:noFill/>
          </a:ln>
        </p:spPr>
      </p:sp>
      <p:sp>
        <p:nvSpPr>
          <p:cNvPr id="326"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7"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8" name="PlaceHolder 1"/>
          <p:cNvSpPr>
            <a:spLocks noGrp="1"/>
          </p:cNvSpPr>
          <p:nvPr>
            <p:ph type="sldImg"/>
          </p:nvPr>
        </p:nvSpPr>
        <p:spPr>
          <a:xfrm>
            <a:off x="685800" y="1143000"/>
            <a:ext cx="5486040" cy="3085920"/>
          </a:xfrm>
          <a:prstGeom prst="rect">
            <a:avLst/>
          </a:prstGeom>
          <a:ln w="0">
            <a:noFill/>
          </a:ln>
        </p:spPr>
      </p:sp>
      <p:sp>
        <p:nvSpPr>
          <p:cNvPr id="329"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0"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1" name="PlaceHolder 1"/>
          <p:cNvSpPr>
            <a:spLocks noGrp="1"/>
          </p:cNvSpPr>
          <p:nvPr>
            <p:ph type="sldImg"/>
          </p:nvPr>
        </p:nvSpPr>
        <p:spPr>
          <a:xfrm>
            <a:off x="685800" y="1143000"/>
            <a:ext cx="5486040" cy="3085920"/>
          </a:xfrm>
          <a:prstGeom prst="rect">
            <a:avLst/>
          </a:prstGeom>
          <a:ln w="0">
            <a:noFill/>
          </a:ln>
        </p:spPr>
      </p:sp>
      <p:sp>
        <p:nvSpPr>
          <p:cNvPr id="332"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3"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4" name="PlaceHolder 1"/>
          <p:cNvSpPr>
            <a:spLocks noGrp="1"/>
          </p:cNvSpPr>
          <p:nvPr>
            <p:ph type="sldImg"/>
          </p:nvPr>
        </p:nvSpPr>
        <p:spPr>
          <a:xfrm>
            <a:off x="685800" y="1143000"/>
            <a:ext cx="5486040" cy="3085920"/>
          </a:xfrm>
          <a:prstGeom prst="rect">
            <a:avLst/>
          </a:prstGeom>
          <a:ln w="0">
            <a:noFill/>
          </a:ln>
        </p:spPr>
      </p:sp>
      <p:sp>
        <p:nvSpPr>
          <p:cNvPr id="335"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6"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7" name="PlaceHolder 1"/>
          <p:cNvSpPr>
            <a:spLocks noGrp="1"/>
          </p:cNvSpPr>
          <p:nvPr>
            <p:ph type="sldImg"/>
          </p:nvPr>
        </p:nvSpPr>
        <p:spPr>
          <a:xfrm>
            <a:off x="685800" y="1143000"/>
            <a:ext cx="5486040" cy="3085920"/>
          </a:xfrm>
          <a:prstGeom prst="rect">
            <a:avLst/>
          </a:prstGeom>
          <a:ln w="0">
            <a:noFill/>
          </a:ln>
        </p:spPr>
      </p:sp>
      <p:sp>
        <p:nvSpPr>
          <p:cNvPr id="338"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9"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0" name="PlaceHolder 1"/>
          <p:cNvSpPr>
            <a:spLocks noGrp="1"/>
          </p:cNvSpPr>
          <p:nvPr>
            <p:ph type="sldImg"/>
          </p:nvPr>
        </p:nvSpPr>
        <p:spPr>
          <a:xfrm>
            <a:off x="685800" y="1143000"/>
            <a:ext cx="5486040" cy="3085920"/>
          </a:xfrm>
          <a:prstGeom prst="rect">
            <a:avLst/>
          </a:prstGeom>
          <a:ln w="0">
            <a:noFill/>
          </a:ln>
        </p:spPr>
      </p:sp>
      <p:sp>
        <p:nvSpPr>
          <p:cNvPr id="341"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2"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3" name="PlaceHolder 1"/>
          <p:cNvSpPr>
            <a:spLocks noGrp="1"/>
          </p:cNvSpPr>
          <p:nvPr>
            <p:ph type="sldImg"/>
          </p:nvPr>
        </p:nvSpPr>
        <p:spPr>
          <a:xfrm>
            <a:off x="685800" y="1143000"/>
            <a:ext cx="5486040" cy="3085920"/>
          </a:xfrm>
          <a:prstGeom prst="rect">
            <a:avLst/>
          </a:prstGeom>
          <a:ln w="0">
            <a:noFill/>
          </a:ln>
        </p:spPr>
      </p:sp>
      <p:sp>
        <p:nvSpPr>
          <p:cNvPr id="344" name="PlaceHolder 2"/>
          <p:cNvSpPr>
            <a:spLocks noGrp="1"/>
          </p:cNvSpPr>
          <p:nvPr>
            <p:ph type="body" idx="45"/>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5" name="PlaceHolder 3"/>
          <p:cNvSpPr>
            <a:spLocks noGrp="1"/>
          </p:cNvSpPr>
          <p:nvPr>
            <p:ph type="sldNum" idx="44"/>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5B2C8FD-D04F-4A6E-8A33-8B7B73E389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4BD1345-0E0E-43C8-B397-9853BD2CD3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AA641CA-9213-4F77-8AB4-FDB914AF99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68EED22-5D36-46BC-B6A1-DD7E80C2887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757B4B0-58C5-4336-890E-2D240BFB68D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ECEAF19-D3BF-4FC8-A918-11480A98711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EC60B2B-AE82-4E0B-895B-5882AF6C37B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E6383BC-CBDE-49C6-99F0-8ACF10ADB05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7C87D6B-6EF9-4A98-87EB-6C0914877F8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CC3E5E4-D379-4872-92EB-A403F6087C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2F97A73-2517-41D4-9B8A-9F598B72D2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66584CE2-BF43-4F80-BC0A-03498ADCE17B}"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0D152570-DC74-42CB-8E80-A55F13B4D83B}"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8.xml" /><Relationship Id="rId3"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8042073011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984240" y="0"/>
            <a:ext cx="9798840" cy="289008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企业风险管理风险管理风险</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35560"/>
            <a:ext cx="472680" cy="227520"/>
          </a:xfrm>
          <a:prstGeom prst="rect">
            <a:avLst/>
          </a:prstGeom>
          <a:noFill/>
          <a:ln w="0">
            <a:noFill/>
          </a:ln>
        </p:spPr>
        <p:txBody>
          <a:bodyPr lIns="90000" tIns="46800" rIns="90000" bIns="46800" anchor="t">
            <a:normAutofit fontScale="37485"/>
          </a:bodyPr>
          <a:lstStyle/>
          <a:p>
            <a:pPr indent="0" algn="ctr" defTabSz="914400">
              <a:lnSpc>
                <a:spcPct val="110000"/>
              </a:lnSpc>
              <a:spcAft>
                <a:spcPts val="1001"/>
              </a:spcAft>
              <a:buNone/>
              <a:tabLst>
                <a:tab pos="0"/>
              </a:tabLst>
            </a:pPr>
            <a:r>
              <a:rPr lang="en-US" sz="2400" b="0" strike="noStrike" spc="199">
                <a:solidFill>
                  <a:schemeClr val="dk1"/>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2902680" y="4439880"/>
            <a:ext cx="5962320" cy="4136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en-US" sz="1800" b="0" strike="noStrike" spc="-1">
                <a:solidFill>
                  <a:schemeClr val="dk1"/>
                </a:solidFill>
                <a:latin typeface="Arial"/>
                <a:ea typeface="微软雅黑"/>
              </a:rPr>
              <a:t>  </a:t>
            </a:r>
            <a:r>
              <a:rPr lang="zh-CN" sz="1800" b="0" strike="noStrike" spc="-1">
                <a:solidFill>
                  <a:schemeClr val="dk1"/>
                </a:solidFill>
                <a:latin typeface="Arial"/>
                <a:ea typeface="微软雅黑"/>
              </a:rPr>
              <a:t>汇报人：魏老师                                              </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矩形: 圆角 42"/>
          <p:cNvSpPr/>
          <p:nvPr/>
        </p:nvSpPr>
        <p:spPr>
          <a:xfrm>
            <a:off x="799200" y="1327320"/>
            <a:ext cx="10414440" cy="5103360"/>
          </a:xfrm>
          <a:prstGeom prst="roundRect">
            <a:avLst>
              <a:gd name="adj" fmla="val 4836"/>
            </a:avLst>
          </a:prstGeom>
          <a:blipFill rotWithShape="0">
            <a:blip r:embed="rId3"/>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76" name="PlaceHolder 1"/>
          <p:cNvSpPr>
            <a:spLocks noGrp="1"/>
          </p:cNvSpPr>
          <p:nvPr>
            <p:ph type="title" idx="4294967295"/>
          </p:nvPr>
        </p:nvSpPr>
        <p:spPr>
          <a:xfrm>
            <a:off x="5113080" y="10609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目录</a:t>
            </a:r>
            <a:endParaRPr lang="en-US" sz="3600" b="0" strike="noStrike" spc="-1">
              <a:solidFill>
                <a:schemeClr val="dk1"/>
              </a:solidFill>
              <a:latin typeface="Arial"/>
            </a:endParaRPr>
          </a:p>
        </p:txBody>
      </p:sp>
      <p:sp>
        <p:nvSpPr>
          <p:cNvPr id="77" name="content"/>
          <p:cNvSpPr/>
          <p:nvPr/>
        </p:nvSpPr>
        <p:spPr>
          <a:xfrm>
            <a:off x="798840" y="216972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1</a:t>
            </a:r>
            <a:r>
              <a:rPr lang="zh-CN" sz="2400" b="0" strike="noStrike" spc="-1">
                <a:solidFill>
                  <a:schemeClr val="dk1"/>
                </a:solidFill>
                <a:latin typeface="微软雅黑"/>
                <a:ea typeface="微软雅黑"/>
              </a:rPr>
              <a:t>章  企业风险管理概述</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2</a:t>
            </a:r>
            <a:r>
              <a:rPr lang="zh-CN" sz="2400" b="0" strike="noStrike" spc="-1">
                <a:solidFill>
                  <a:schemeClr val="dk1"/>
                </a:solidFill>
                <a:latin typeface="微软雅黑"/>
                <a:ea typeface="微软雅黑"/>
              </a:rPr>
              <a:t>章  企业风险识别与评估</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3</a:t>
            </a:r>
            <a:r>
              <a:rPr lang="zh-CN" sz="2400" b="0" strike="noStrike" spc="-1">
                <a:solidFill>
                  <a:schemeClr val="dk1"/>
                </a:solidFill>
                <a:latin typeface="微软雅黑"/>
                <a:ea typeface="微软雅黑"/>
              </a:rPr>
              <a:t>章  企业风险应对与控制</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4</a:t>
            </a:r>
            <a:r>
              <a:rPr lang="zh-CN" sz="2400" b="0" strike="noStrike" spc="-1">
                <a:solidFill>
                  <a:schemeClr val="dk1"/>
                </a:solidFill>
                <a:latin typeface="微软雅黑"/>
                <a:ea typeface="微软雅黑"/>
              </a:rPr>
              <a:t>章  企业风险沟通与监控</a:t>
            </a:r>
            <a:endParaRPr lang="en-US" sz="2400" b="0" strike="noStrike" spc="-1">
              <a:solidFill>
                <a:srgbClr val="000000"/>
              </a:solidFill>
              <a:latin typeface="Arial"/>
            </a:endParaRPr>
          </a:p>
          <a:p>
            <a:pPr defTabSz="914400">
              <a:lnSpc>
                <a:spcPct val="100000"/>
              </a:lnSpc>
            </a:pPr>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5</a:t>
            </a:r>
            <a:r>
              <a:rPr lang="zh-CN" sz="2400" b="0" strike="noStrike" spc="-1">
                <a:solidFill>
                  <a:schemeClr val="dk1"/>
                </a:solidFill>
                <a:latin typeface="微软雅黑"/>
                <a:ea typeface="微软雅黑"/>
              </a:rPr>
              <a:t>章  企业风险管理的持续改进</a:t>
            </a:r>
            <a:endParaRPr lang="en-US" sz="24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75"/>
                                        </p:tgtEl>
                                        <p:attrNameLst>
                                          <p:attrName>style.visibility</p:attrName>
                                        </p:attrNameLst>
                                      </p:cBhvr>
                                      <p:to>
                                        <p:strVal val="visible"/>
                                      </p:to>
                                    </p:set>
                                    <p:anim calcmode="lin" valueType="num">
                                      <p:cBhvr additive="repl">
                                        <p:cTn id="7" dur="750" fill="hold"/>
                                        <p:tgtEl>
                                          <p:spTgt spid="75"/>
                                        </p:tgtEl>
                                        <p:attrNameLst>
                                          <p:attrName>ppt_w</p:attrName>
                                        </p:attrNameLst>
                                      </p:cBhvr>
                                      <p:tavLst>
                                        <p:tav tm="0">
                                          <p:val>
                                            <p:fltVal val="0"/>
                                          </p:val>
                                        </p:tav>
                                        <p:tav tm="100000">
                                          <p:val>
                                            <p:strVal val="#ppt_w"/>
                                          </p:val>
                                        </p:tav>
                                      </p:tavLst>
                                    </p:anim>
                                    <p:anim calcmode="lin" valueType="num">
                                      <p:cBhvr additive="repl">
                                        <p:cTn id="8" dur="750" fill="hold"/>
                                        <p:tgtEl>
                                          <p:spTgt spid="75"/>
                                        </p:tgtEl>
                                        <p:attrNameLst>
                                          <p:attrName>ppt_h</p:attrName>
                                        </p:attrNameLst>
                                      </p:cBhvr>
                                      <p:tavLst>
                                        <p:tav tm="0">
                                          <p:val>
                                            <p:fltVal val="0"/>
                                          </p:val>
                                        </p:tav>
                                        <p:tav tm="100000">
                                          <p:val>
                                            <p:strVal val="#ppt_h"/>
                                          </p:val>
                                        </p:tav>
                                      </p:tavLst>
                                    </p:anim>
                                    <p:animEffect transition="in" filter="fade">
                                      <p:cBhvr additive="repl">
                                        <p:cTn id="9" dur="750"/>
                                        <p:tgtEl>
                                          <p:spTgt spid="7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8" name="矩形: 圆角 13"/>
          <p:cNvSpPr/>
          <p:nvPr/>
        </p:nvSpPr>
        <p:spPr>
          <a:xfrm>
            <a:off x="888480" y="877320"/>
            <a:ext cx="10414440" cy="5103360"/>
          </a:xfrm>
          <a:prstGeom prst="roundRect">
            <a:avLst>
              <a:gd name="adj" fmla="val 4836"/>
            </a:avLst>
          </a:prstGeom>
          <a:blipFill rotWithShape="0">
            <a:blip r:embed="rId3"/>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cxnSp>
        <p:nvCxnSpPr>
          <p:cNvPr id="79" name="直接连接符 7"/>
          <p:cNvCxnSpPr/>
          <p:nvPr/>
        </p:nvCxnSpPr>
        <p:spPr>
          <a:xfrm>
            <a:off x="5039640" y="1541520"/>
            <a:ext cx="360" cy="3902040"/>
          </a:xfrm>
          <a:prstGeom prst="straightConnector1">
            <a:avLst/>
          </a:prstGeom>
          <a:ln w="38100">
            <a:solidFill>
              <a:srgbClr val="86CAC4"/>
            </a:solidFill>
          </a:ln>
        </p:spPr>
      </p:cxnSp>
      <p:sp>
        <p:nvSpPr>
          <p:cNvPr id="80"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81" name="PlaceHolder 2"/>
          <p:cNvSpPr>
            <a:spLocks noGrp="1"/>
          </p:cNvSpPr>
          <p:nvPr>
            <p:ph type="title" idx="4294967295"/>
          </p:nvPr>
        </p:nvSpPr>
        <p:spPr>
          <a:xfrm>
            <a:off x="5091480" y="1768320"/>
            <a:ext cx="621108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第一章 企业风险管理概述</a:t>
            </a:r>
            <a:endParaRPr lang="en-US" sz="3600" b="0" strike="noStrike" spc="-1">
              <a:solidFill>
                <a:schemeClr val="dk1"/>
              </a:solidFill>
              <a:latin typeface="Arial"/>
            </a:endParaRPr>
          </a:p>
        </p:txBody>
      </p:sp>
      <p:sp>
        <p:nvSpPr>
          <p:cNvPr id="82"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78"/>
                                        </p:tgtEl>
                                        <p:attrNameLst>
                                          <p:attrName>style.visibility</p:attrName>
                                        </p:attrNameLst>
                                      </p:cBhvr>
                                      <p:to>
                                        <p:strVal val="visible"/>
                                      </p:to>
                                    </p:set>
                                    <p:anim calcmode="lin" valueType="num">
                                      <p:cBhvr additive="repl">
                                        <p:cTn id="7" dur="750" fill="hold"/>
                                        <p:tgtEl>
                                          <p:spTgt spid="78"/>
                                        </p:tgtEl>
                                        <p:attrNameLst>
                                          <p:attrName>ppt_w</p:attrName>
                                        </p:attrNameLst>
                                      </p:cBhvr>
                                      <p:tavLst>
                                        <p:tav tm="0">
                                          <p:val>
                                            <p:fltVal val="0"/>
                                          </p:val>
                                        </p:tav>
                                        <p:tav tm="100000">
                                          <p:val>
                                            <p:strVal val="#ppt_w"/>
                                          </p:val>
                                        </p:tav>
                                      </p:tavLst>
                                    </p:anim>
                                    <p:anim calcmode="lin" valueType="num">
                                      <p:cBhvr additive="repl">
                                        <p:cTn id="8" dur="750" fill="hold"/>
                                        <p:tgtEl>
                                          <p:spTgt spid="78"/>
                                        </p:tgtEl>
                                        <p:attrNameLst>
                                          <p:attrName>ppt_h</p:attrName>
                                        </p:attrNameLst>
                                      </p:cBhvr>
                                      <p:tavLst>
                                        <p:tav tm="0">
                                          <p:val>
                                            <p:fltVal val="0"/>
                                          </p:val>
                                        </p:tav>
                                        <p:tav tm="100000">
                                          <p:val>
                                            <p:strVal val="#ppt_h"/>
                                          </p:val>
                                        </p:tav>
                                      </p:tavLst>
                                    </p:anim>
                                    <p:animEffect transition="in" filter="fade">
                                      <p:cBhvr additive="repl">
                                        <p:cTn id="9" dur="750"/>
                                        <p:tgtEl>
                                          <p:spTgt spid="78"/>
                                        </p:tgtEl>
                                      </p:cBhvr>
                                    </p:animEffect>
                                  </p:childTnLst>
                                </p:cTn>
                              </p:par>
                            </p:childTnLst>
                          </p:cTn>
                        </p:par>
                        <p:par>
                          <p:cTn id="10" fill="hold" nodeType="afterGroup">
                            <p:stCondLst>
                              <p:cond delay="750"/>
                            </p:stCondLst>
                            <p:childTnLst>
                              <p:par>
                                <p:cTn id="11" presetID="22" presetClass="entr" presetSubtype="4" dur="750" fill="hold" nodeType="afterEffect">
                                  <p:stCondLst>
                                    <p:cond delay="0"/>
                                  </p:stCondLst>
                                  <p:childTnLst>
                                    <p:set>
                                      <p:cBhvr>
                                        <p:cTn id="12" dur="1" fill="hold">
                                          <p:stCondLst>
                                            <p:cond delay="0"/>
                                          </p:stCondLst>
                                        </p:cTn>
                                        <p:tgtEl>
                                          <p:spTgt spid="79"/>
                                        </p:tgtEl>
                                        <p:attrNameLst>
                                          <p:attrName>style.visibility</p:attrName>
                                        </p:attrNameLst>
                                      </p:cBhvr>
                                      <p:to>
                                        <p:strVal val="visible"/>
                                      </p:to>
                                    </p:set>
                                    <p:animEffect transition="in" filter="wipe(down)">
                                      <p:cBhvr additive="repl">
                                        <p:cTn id="13" dur="750"/>
                                        <p:tgtEl>
                                          <p:spTgt spid="7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83" name="矩形: 圆角 42"/>
          <p:cNvSpPr/>
          <p:nvPr/>
        </p:nvSpPr>
        <p:spPr>
          <a:xfrm>
            <a:off x="888480" y="877320"/>
            <a:ext cx="10414440" cy="5103360"/>
          </a:xfrm>
          <a:prstGeom prst="roundRect">
            <a:avLst>
              <a:gd name="adj" fmla="val 4836"/>
            </a:avLst>
          </a:prstGeom>
          <a:blipFill rotWithShape="0">
            <a:blip r:embed="rId3"/>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4"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什么是企业风险管理</a:t>
            </a:r>
            <a:endParaRPr lang="en-US" sz="3600" b="0" strike="noStrike" spc="-1">
              <a:solidFill>
                <a:schemeClr val="dk1"/>
              </a:solidFill>
              <a:latin typeface="Arial"/>
            </a:endParaRPr>
          </a:p>
        </p:txBody>
      </p:sp>
      <p:sp>
        <p:nvSpPr>
          <p:cNvPr id="85" name="content"/>
          <p:cNvSpPr/>
          <p:nvPr/>
        </p:nvSpPr>
        <p:spPr>
          <a:xfrm>
            <a:off x="1739880" y="221436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dk1"/>
                </a:solidFill>
                <a:latin typeface="微软雅黑"/>
                <a:ea typeface="微软雅黑"/>
              </a:rPr>
              <a:t>企业风险管理是指在企业经营过程中，通过对各种风险的识别、评估、应对和监测，以达到降低不确定性、提高决策准确性、保障企业持续发展的管理活动。其重要性在于可以帮助企业有效应对各种风险，确保企业的可持续发展。企业风险管理的目标包括降低潜在的负面影响、提高机会的把握和改善决策的质量。</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83"/>
                                        </p:tgtEl>
                                        <p:attrNameLst>
                                          <p:attrName>style.visibility</p:attrName>
                                        </p:attrNameLst>
                                      </p:cBhvr>
                                      <p:to>
                                        <p:strVal val="visible"/>
                                      </p:to>
                                    </p:set>
                                    <p:anim calcmode="lin" valueType="num">
                                      <p:cBhvr additive="repl">
                                        <p:cTn id="7" dur="750" fill="hold"/>
                                        <p:tgtEl>
                                          <p:spTgt spid="83"/>
                                        </p:tgtEl>
                                        <p:attrNameLst>
                                          <p:attrName>ppt_w</p:attrName>
                                        </p:attrNameLst>
                                      </p:cBhvr>
                                      <p:tavLst>
                                        <p:tav tm="0">
                                          <p:val>
                                            <p:fltVal val="0"/>
                                          </p:val>
                                        </p:tav>
                                        <p:tav tm="100000">
                                          <p:val>
                                            <p:strVal val="#ppt_w"/>
                                          </p:val>
                                        </p:tav>
                                      </p:tavLst>
                                    </p:anim>
                                    <p:anim calcmode="lin" valueType="num">
                                      <p:cBhvr additive="repl">
                                        <p:cTn id="8" dur="750" fill="hold"/>
                                        <p:tgtEl>
                                          <p:spTgt spid="83"/>
                                        </p:tgtEl>
                                        <p:attrNameLst>
                                          <p:attrName>ppt_h</p:attrName>
                                        </p:attrNameLst>
                                      </p:cBhvr>
                                      <p:tavLst>
                                        <p:tav tm="0">
                                          <p:val>
                                            <p:fltVal val="0"/>
                                          </p:val>
                                        </p:tav>
                                        <p:tav tm="100000">
                                          <p:val>
                                            <p:strVal val="#ppt_h"/>
                                          </p:val>
                                        </p:tav>
                                      </p:tavLst>
                                    </p:anim>
                                    <p:animEffect transition="in" filter="fade">
                                      <p:cBhvr additive="repl">
                                        <p:cTn id="9" dur="750"/>
                                        <p:tgtEl>
                                          <p:spTgt spid="8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6"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87"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企业风险管理框架</a:t>
            </a:r>
            <a:endParaRPr lang="en-US" sz="2800" b="0" strike="noStrike" spc="-1">
              <a:solidFill>
                <a:srgbClr val="000000"/>
              </a:solidFill>
              <a:latin typeface="Arial"/>
            </a:endParaRPr>
          </a:p>
        </p:txBody>
      </p:sp>
      <p:sp>
        <p:nvSpPr>
          <p:cNvPr id="88"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企业风险管理的框架包括风险认知、风险评估、风险处理和风险监控。这些组成部分相互衔接，构成一个完整的风险管理体系。企业风险管理的流程一般包括风险识别、风险评估、风险应对和风险监控等环节。在实践中，企业应遵循风险管理的原则，如全员参与、持续改进、风险透明等。</a:t>
            </a:r>
            <a:endParaRPr lang="en-US" sz="1800" b="0" strike="noStrike" spc="-1">
              <a:solidFill>
                <a:srgbClr val="000000"/>
              </a:solidFill>
              <a:latin typeface="Arial"/>
            </a:endParaRPr>
          </a:p>
        </p:txBody>
      </p:sp>
      <p:sp>
        <p:nvSpPr>
          <p:cNvPr id="89"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0" name="矩形: 圆角 42"/>
          <p:cNvSpPr/>
          <p:nvPr/>
        </p:nvSpPr>
        <p:spPr>
          <a:xfrm>
            <a:off x="888480" y="1041840"/>
            <a:ext cx="10414440" cy="5103360"/>
          </a:xfrm>
          <a:prstGeom prst="roundRect">
            <a:avLst>
              <a:gd name="adj" fmla="val 4836"/>
            </a:avLst>
          </a:prstGeom>
          <a:blipFill rotWithShape="0">
            <a:blip r:embed="rId2"/>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1"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企业风险管理与企业战略</a:t>
            </a:r>
            <a:endParaRPr lang="en-US" sz="3600" b="0" strike="noStrike" spc="-1">
              <a:solidFill>
                <a:schemeClr val="dk1"/>
              </a:solidFill>
              <a:latin typeface="Arial"/>
            </a:endParaRPr>
          </a:p>
        </p:txBody>
      </p:sp>
      <p:sp>
        <p:nvSpPr>
          <p:cNvPr id="92" name="content.1.subtitle"/>
          <p:cNvSpPr/>
          <p:nvPr/>
        </p:nvSpPr>
        <p:spPr>
          <a:xfrm>
            <a:off x="12870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企业风险管理是企业战略不可或缺的一部分</a:t>
            </a:r>
            <a:endParaRPr lang="en-US" sz="1600" b="0" strike="noStrike" spc="-1">
              <a:solidFill>
                <a:srgbClr val="000000"/>
              </a:solidFill>
              <a:latin typeface="Arial"/>
            </a:endParaRPr>
          </a:p>
        </p:txBody>
      </p:sp>
      <p:sp>
        <p:nvSpPr>
          <p:cNvPr id="93" name="content.1.title"/>
          <p:cNvSpPr/>
          <p:nvPr/>
        </p:nvSpPr>
        <p:spPr>
          <a:xfrm>
            <a:off x="128772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关系</a:t>
            </a:r>
            <a:endParaRPr lang="en-US" sz="2000" b="0" strike="noStrike" spc="-1">
              <a:solidFill>
                <a:srgbClr val="000000"/>
              </a:solidFill>
              <a:latin typeface="Arial"/>
            </a:endParaRPr>
          </a:p>
        </p:txBody>
      </p:sp>
      <p:sp>
        <p:nvSpPr>
          <p:cNvPr id="94" name="content.2.subtitle"/>
          <p:cNvSpPr/>
          <p:nvPr/>
        </p:nvSpPr>
        <p:spPr>
          <a:xfrm>
            <a:off x="91152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将企业风险管理融入企业战略有助于降低风险并提高竞争力</a:t>
            </a:r>
            <a:endParaRPr lang="en-US" sz="1600" b="0" strike="noStrike" spc="-1">
              <a:solidFill>
                <a:srgbClr val="000000"/>
              </a:solidFill>
              <a:latin typeface="Arial"/>
            </a:endParaRPr>
          </a:p>
        </p:txBody>
      </p:sp>
      <p:sp>
        <p:nvSpPr>
          <p:cNvPr id="95" name="content.2.title"/>
          <p:cNvSpPr/>
          <p:nvPr/>
        </p:nvSpPr>
        <p:spPr>
          <a:xfrm>
            <a:off x="911448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融合</a:t>
            </a:r>
            <a:endParaRPr lang="en-US" sz="2000" b="0" strike="noStrike" spc="-1">
              <a:solidFill>
                <a:srgbClr val="000000"/>
              </a:solidFill>
              <a:latin typeface="Arial"/>
            </a:endParaRPr>
          </a:p>
        </p:txBody>
      </p:sp>
      <p:sp>
        <p:nvSpPr>
          <p:cNvPr id="96" name="content.3.subtitle"/>
          <p:cNvSpPr/>
          <p:nvPr/>
        </p:nvSpPr>
        <p:spPr>
          <a:xfrm>
            <a:off x="3896280" y="3222360"/>
            <a:ext cx="1463760" cy="17697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例如某企业在融入风险管理后获得了良好的经营业绩</a:t>
            </a:r>
            <a:endParaRPr lang="en-US" sz="1600" b="0" strike="noStrike" spc="-1">
              <a:solidFill>
                <a:srgbClr val="000000"/>
              </a:solidFill>
              <a:latin typeface="Arial"/>
            </a:endParaRPr>
          </a:p>
        </p:txBody>
      </p:sp>
      <p:sp>
        <p:nvSpPr>
          <p:cNvPr id="97" name="content.3.title"/>
          <p:cNvSpPr/>
          <p:nvPr/>
        </p:nvSpPr>
        <p:spPr>
          <a:xfrm>
            <a:off x="389736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成功案例</a:t>
            </a:r>
            <a:endParaRPr lang="en-US" sz="2000" b="0" strike="noStrike" spc="-1">
              <a:solidFill>
                <a:srgbClr val="000000"/>
              </a:solidFill>
              <a:latin typeface="Arial"/>
            </a:endParaRPr>
          </a:p>
        </p:txBody>
      </p:sp>
      <p:sp>
        <p:nvSpPr>
          <p:cNvPr id="98" name="content.4.subtitle"/>
          <p:cNvSpPr/>
          <p:nvPr/>
        </p:nvSpPr>
        <p:spPr>
          <a:xfrm>
            <a:off x="650592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99" name="content.4.title"/>
          <p:cNvSpPr/>
          <p:nvPr/>
        </p:nvSpPr>
        <p:spPr>
          <a:xfrm>
            <a:off x="650628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90"/>
                                        </p:tgtEl>
                                        <p:attrNameLst>
                                          <p:attrName>style.visibility</p:attrName>
                                        </p:attrNameLst>
                                      </p:cBhvr>
                                      <p:to>
                                        <p:strVal val="visible"/>
                                      </p:to>
                                    </p:set>
                                    <p:anim calcmode="lin" valueType="num">
                                      <p:cBhvr additive="repl">
                                        <p:cTn id="7" dur="750" fill="hold"/>
                                        <p:tgtEl>
                                          <p:spTgt spid="90"/>
                                        </p:tgtEl>
                                        <p:attrNameLst>
                                          <p:attrName>ppt_w</p:attrName>
                                        </p:attrNameLst>
                                      </p:cBhvr>
                                      <p:tavLst>
                                        <p:tav tm="0">
                                          <p:val>
                                            <p:fltVal val="0"/>
                                          </p:val>
                                        </p:tav>
                                        <p:tav tm="100000">
                                          <p:val>
                                            <p:strVal val="#ppt_w"/>
                                          </p:val>
                                        </p:tav>
                                      </p:tavLst>
                                    </p:anim>
                                    <p:anim calcmode="lin" valueType="num">
                                      <p:cBhvr additive="repl">
                                        <p:cTn id="8" dur="750" fill="hold"/>
                                        <p:tgtEl>
                                          <p:spTgt spid="90"/>
                                        </p:tgtEl>
                                        <p:attrNameLst>
                                          <p:attrName>ppt_h</p:attrName>
                                        </p:attrNameLst>
                                      </p:cBhvr>
                                      <p:tavLst>
                                        <p:tav tm="0">
                                          <p:val>
                                            <p:fltVal val="0"/>
                                          </p:val>
                                        </p:tav>
                                        <p:tav tm="100000">
                                          <p:val>
                                            <p:strVal val="#ppt_h"/>
                                          </p:val>
                                        </p:tav>
                                      </p:tavLst>
                                    </p:anim>
                                    <p:animEffect transition="in" filter="fade">
                                      <p:cBhvr additive="repl">
                                        <p:cTn id="9" dur="750"/>
                                        <p:tgtEl>
                                          <p:spTgt spid="9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0"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solidFill>
                <a:latin typeface="Arial"/>
                <a:ea typeface="微软雅黑"/>
              </a:rPr>
              <a:t>企业风险管理的挑战</a:t>
            </a:r>
            <a:endParaRPr lang="en-US" sz="3600" b="0" strike="noStrike" spc="-1">
              <a:solidFill>
                <a:schemeClr val="dk1"/>
              </a:solidFill>
              <a:latin typeface="Arial"/>
            </a:endParaRPr>
          </a:p>
        </p:txBody>
      </p:sp>
      <p:sp>
        <p:nvSpPr>
          <p:cNvPr id="101"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快速变化的市场环境、不确定的政策法规等</a:t>
            </a:r>
            <a:endParaRPr lang="en-US" sz="1600" b="0" strike="noStrike" spc="-1">
              <a:solidFill>
                <a:srgbClr val="000000"/>
              </a:solidFill>
              <a:latin typeface="Arial"/>
            </a:endParaRPr>
          </a:p>
        </p:txBody>
      </p:sp>
      <p:sp>
        <p:nvSpPr>
          <p:cNvPr id="102"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面临的挑战</a:t>
            </a:r>
            <a:endParaRPr lang="en-US" sz="2000" b="0" strike="noStrike" spc="-1">
              <a:solidFill>
                <a:srgbClr val="000000"/>
              </a:solidFill>
              <a:latin typeface="Arial"/>
            </a:endParaRPr>
          </a:p>
        </p:txBody>
      </p:sp>
      <p:sp>
        <p:nvSpPr>
          <p:cNvPr id="103"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01</a:t>
            </a:r>
            <a:endParaRPr lang="en-US" sz="1600" b="0" strike="noStrike" spc="-1">
              <a:solidFill>
                <a:srgbClr val="FFFFFF"/>
              </a:solidFill>
              <a:latin typeface="Arial"/>
            </a:endParaRPr>
          </a:p>
        </p:txBody>
      </p:sp>
      <p:sp>
        <p:nvSpPr>
          <p:cNvPr id="104"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03</a:t>
            </a:r>
            <a:endParaRPr lang="en-US" sz="1600" b="0" strike="noStrike" spc="-1">
              <a:solidFill>
                <a:srgbClr val="FFFFFF"/>
              </a:solidFill>
              <a:latin typeface="Arial"/>
            </a:endParaRPr>
          </a:p>
        </p:txBody>
      </p:sp>
      <p:sp>
        <p:nvSpPr>
          <p:cNvPr id="105"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可借鉴其他行业的成功经验，逐步完善企业的风险管理机制</a:t>
            </a:r>
            <a:endParaRPr lang="en-US" sz="1600" b="0" strike="noStrike" spc="-1">
              <a:solidFill>
                <a:srgbClr val="000000"/>
              </a:solidFill>
              <a:latin typeface="Arial"/>
            </a:endParaRPr>
          </a:p>
        </p:txBody>
      </p:sp>
      <p:sp>
        <p:nvSpPr>
          <p:cNvPr id="106"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最佳实践</a:t>
            </a:r>
            <a:endParaRPr lang="en-US" sz="2000" b="0" strike="noStrike" spc="-1">
              <a:solidFill>
                <a:srgbClr val="000000"/>
              </a:solidFill>
              <a:latin typeface="Arial"/>
            </a:endParaRPr>
          </a:p>
        </p:txBody>
      </p:sp>
      <p:sp>
        <p:nvSpPr>
          <p:cNvPr id="10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02</a:t>
            </a:r>
            <a:endParaRPr lang="en-US" sz="1600" b="0" strike="noStrike" spc="-1">
              <a:solidFill>
                <a:srgbClr val="FFFFFF"/>
              </a:solidFill>
              <a:latin typeface="Arial"/>
            </a:endParaRPr>
          </a:p>
        </p:txBody>
      </p:sp>
      <p:sp>
        <p:nvSpPr>
          <p:cNvPr id="108"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建立完善的风险管理体系、加强内部控制等</a:t>
            </a:r>
            <a:endParaRPr lang="en-US" sz="1600" b="0" strike="noStrike" spc="-1">
              <a:solidFill>
                <a:srgbClr val="000000"/>
              </a:solidFill>
              <a:latin typeface="Arial"/>
            </a:endParaRPr>
          </a:p>
        </p:txBody>
      </p:sp>
      <p:sp>
        <p:nvSpPr>
          <p:cNvPr id="109"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应对策略</a:t>
            </a:r>
            <a:endParaRPr lang="en-US" sz="20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0" name="矩形: 圆角 42"/>
          <p:cNvSpPr/>
          <p:nvPr/>
        </p:nvSpPr>
        <p:spPr>
          <a:xfrm>
            <a:off x="888480" y="877320"/>
            <a:ext cx="10414440" cy="5103360"/>
          </a:xfrm>
          <a:prstGeom prst="roundRect">
            <a:avLst>
              <a:gd name="adj" fmla="val 4836"/>
            </a:avLst>
          </a:prstGeom>
          <a:blipFill rotWithShape="0">
            <a:blip r:embed="rId3"/>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1"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结语</a:t>
            </a:r>
            <a:endParaRPr lang="en-US" sz="3600" b="0" strike="noStrike" spc="-1">
              <a:solidFill>
                <a:schemeClr val="dk1"/>
              </a:solidFill>
              <a:latin typeface="Arial"/>
            </a:endParaRPr>
          </a:p>
        </p:txBody>
      </p:sp>
      <p:sp>
        <p:nvSpPr>
          <p:cNvPr id="112" name="content"/>
          <p:cNvSpPr/>
          <p:nvPr/>
        </p:nvSpPr>
        <p:spPr>
          <a:xfrm>
            <a:off x="1739880" y="221436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dk1"/>
                </a:solidFill>
                <a:latin typeface="微软雅黑"/>
                <a:ea typeface="微软雅黑"/>
              </a:rPr>
              <a:t>企业风险管理是企业发展中不可或缺的一环，只有在有效管理风险的前提下，企业才能稳健发展。需要不断学习、总结经验，及时调整管理策略，以适应不断变化的市场环境和风险挑战。</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110"/>
                                        </p:tgtEl>
                                        <p:attrNameLst>
                                          <p:attrName>style.visibility</p:attrName>
                                        </p:attrNameLst>
                                      </p:cBhvr>
                                      <p:to>
                                        <p:strVal val="visible"/>
                                      </p:to>
                                    </p:set>
                                    <p:anim calcmode="lin" valueType="num">
                                      <p:cBhvr additive="repl">
                                        <p:cTn id="7" dur="750" fill="hold"/>
                                        <p:tgtEl>
                                          <p:spTgt spid="110"/>
                                        </p:tgtEl>
                                        <p:attrNameLst>
                                          <p:attrName>ppt_w</p:attrName>
                                        </p:attrNameLst>
                                      </p:cBhvr>
                                      <p:tavLst>
                                        <p:tav tm="0">
                                          <p:val>
                                            <p:fltVal val="0"/>
                                          </p:val>
                                        </p:tav>
                                        <p:tav tm="100000">
                                          <p:val>
                                            <p:strVal val="#ppt_w"/>
                                          </p:val>
                                        </p:tav>
                                      </p:tavLst>
                                    </p:anim>
                                    <p:anim calcmode="lin" valueType="num">
                                      <p:cBhvr additive="repl">
                                        <p:cTn id="8" dur="750" fill="hold"/>
                                        <p:tgtEl>
                                          <p:spTgt spid="110"/>
                                        </p:tgtEl>
                                        <p:attrNameLst>
                                          <p:attrName>ppt_h</p:attrName>
                                        </p:attrNameLst>
                                      </p:cBhvr>
                                      <p:tavLst>
                                        <p:tav tm="0">
                                          <p:val>
                                            <p:fltVal val="0"/>
                                          </p:val>
                                        </p:tav>
                                        <p:tav tm="100000">
                                          <p:val>
                                            <p:strVal val="#ppt_h"/>
                                          </p:val>
                                        </p:tav>
                                      </p:tavLst>
                                    </p:anim>
                                    <p:animEffect transition="in" filter="fade">
                                      <p:cBhvr additive="repl">
                                        <p:cTn id="9" dur="750"/>
                                        <p:tgtEl>
                                          <p:spTgt spid="1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3" name="矩形: 圆角 13"/>
          <p:cNvSpPr/>
          <p:nvPr/>
        </p:nvSpPr>
        <p:spPr>
          <a:xfrm>
            <a:off x="888480" y="877320"/>
            <a:ext cx="10414440" cy="5103360"/>
          </a:xfrm>
          <a:prstGeom prst="roundRect">
            <a:avLst>
              <a:gd name="adj" fmla="val 4836"/>
            </a:avLst>
          </a:prstGeom>
          <a:blipFill rotWithShape="0">
            <a:blip r:embed="rId3"/>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cxnSp>
        <p:nvCxnSpPr>
          <p:cNvPr id="114" name="直接连接符 7"/>
          <p:cNvCxnSpPr/>
          <p:nvPr/>
        </p:nvCxnSpPr>
        <p:spPr>
          <a:xfrm>
            <a:off x="5039640" y="1541520"/>
            <a:ext cx="360" cy="3902040"/>
          </a:xfrm>
          <a:prstGeom prst="straightConnector1">
            <a:avLst/>
          </a:prstGeom>
          <a:ln w="38100">
            <a:solidFill>
              <a:srgbClr val="86CAC4"/>
            </a:solidFill>
          </a:ln>
        </p:spPr>
      </p:cxnSp>
      <p:sp>
        <p:nvSpPr>
          <p:cNvPr id="115"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6" name="PlaceHolder 2"/>
          <p:cNvSpPr>
            <a:spLocks noGrp="1"/>
          </p:cNvSpPr>
          <p:nvPr>
            <p:ph type="title" idx="4294967295"/>
          </p:nvPr>
        </p:nvSpPr>
        <p:spPr>
          <a:xfrm>
            <a:off x="5091480" y="1768320"/>
            <a:ext cx="621108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a:t>
            </a:r>
            <a:r>
              <a:rPr lang="en-US" sz="3600" b="1" strike="noStrike" spc="299">
                <a:solidFill>
                  <a:schemeClr val="dk1"/>
                </a:solidFill>
                <a:latin typeface="Arial"/>
                <a:ea typeface="微软雅黑"/>
              </a:rPr>
              <a:t>2</a:t>
            </a:r>
            <a:r>
              <a:rPr lang="zh-CN" sz="3600" b="1" strike="noStrike" spc="299">
                <a:solidFill>
                  <a:schemeClr val="dk1"/>
                </a:solidFill>
                <a:latin typeface="Arial"/>
                <a:ea typeface="微软雅黑"/>
              </a:rPr>
              <a:t>章 企业风险识别与评估</a:t>
            </a:r>
            <a:endParaRPr lang="en-US" sz="3600" b="0" strike="noStrike" spc="-1">
              <a:solidFill>
                <a:schemeClr val="dk1"/>
              </a:solidFill>
              <a:latin typeface="Arial"/>
            </a:endParaRPr>
          </a:p>
        </p:txBody>
      </p:sp>
      <p:sp>
        <p:nvSpPr>
          <p:cNvPr id="11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113"/>
                                        </p:tgtEl>
                                        <p:attrNameLst>
                                          <p:attrName>style.visibility</p:attrName>
                                        </p:attrNameLst>
                                      </p:cBhvr>
                                      <p:to>
                                        <p:strVal val="visible"/>
                                      </p:to>
                                    </p:set>
                                    <p:anim calcmode="lin" valueType="num">
                                      <p:cBhvr additive="repl">
                                        <p:cTn id="7" dur="750" fill="hold"/>
                                        <p:tgtEl>
                                          <p:spTgt spid="113"/>
                                        </p:tgtEl>
                                        <p:attrNameLst>
                                          <p:attrName>ppt_w</p:attrName>
                                        </p:attrNameLst>
                                      </p:cBhvr>
                                      <p:tavLst>
                                        <p:tav tm="0">
                                          <p:val>
                                            <p:fltVal val="0"/>
                                          </p:val>
                                        </p:tav>
                                        <p:tav tm="100000">
                                          <p:val>
                                            <p:strVal val="#ppt_w"/>
                                          </p:val>
                                        </p:tav>
                                      </p:tavLst>
                                    </p:anim>
                                    <p:anim calcmode="lin" valueType="num">
                                      <p:cBhvr additive="repl">
                                        <p:cTn id="8" dur="750" fill="hold"/>
                                        <p:tgtEl>
                                          <p:spTgt spid="113"/>
                                        </p:tgtEl>
                                        <p:attrNameLst>
                                          <p:attrName>ppt_h</p:attrName>
                                        </p:attrNameLst>
                                      </p:cBhvr>
                                      <p:tavLst>
                                        <p:tav tm="0">
                                          <p:val>
                                            <p:fltVal val="0"/>
                                          </p:val>
                                        </p:tav>
                                        <p:tav tm="100000">
                                          <p:val>
                                            <p:strVal val="#ppt_h"/>
                                          </p:val>
                                        </p:tav>
                                      </p:tavLst>
                                    </p:anim>
                                    <p:animEffect transition="in" filter="fade">
                                      <p:cBhvr additive="repl">
                                        <p:cTn id="9" dur="750"/>
                                        <p:tgtEl>
                                          <p:spTgt spid="113"/>
                                        </p:tgtEl>
                                      </p:cBhvr>
                                    </p:animEffect>
                                  </p:childTnLst>
                                </p:cTn>
                              </p:par>
                            </p:childTnLst>
                          </p:cTn>
                        </p:par>
                        <p:par>
                          <p:cTn id="10" fill="hold" nodeType="afterGroup">
                            <p:stCondLst>
                              <p:cond delay="750"/>
                            </p:stCondLst>
                            <p:childTnLst>
                              <p:par>
                                <p:cTn id="11" presetID="22" presetClass="entr" presetSubtype="4" dur="750" fill="hold" nodeType="afterEffect">
                                  <p:stCondLst>
                                    <p:cond delay="0"/>
                                  </p:stCondLst>
                                  <p:childTnLst>
                                    <p:set>
                                      <p:cBhvr>
                                        <p:cTn id="12" dur="1" fill="hold">
                                          <p:stCondLst>
                                            <p:cond delay="0"/>
                                          </p:stCondLst>
                                        </p:cTn>
                                        <p:tgtEl>
                                          <p:spTgt spid="114"/>
                                        </p:tgtEl>
                                        <p:attrNameLst>
                                          <p:attrName>style.visibility</p:attrName>
                                        </p:attrNameLst>
                                      </p:cBhvr>
                                      <p:to>
                                        <p:strVal val="visible"/>
                                      </p:to>
                                    </p:set>
                                    <p:animEffect transition="in" filter="wipe(down)">
                                      <p:cBhvr additive="repl">
                                        <p:cTn id="13" dur="750"/>
                                        <p:tgtEl>
                                          <p:spTgt spid="1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8"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solidFill>
                <a:latin typeface="Arial"/>
                <a:ea typeface="微软雅黑"/>
              </a:rPr>
              <a:t>企业风险识别与评估</a:t>
            </a:r>
            <a:endParaRPr lang="en-US" sz="3600" b="0" strike="noStrike" spc="-1">
              <a:solidFill>
                <a:schemeClr val="dk1"/>
              </a:solidFill>
              <a:latin typeface="Arial"/>
            </a:endParaRPr>
          </a:p>
        </p:txBody>
      </p:sp>
      <p:sp>
        <p:nvSpPr>
          <p:cNvPr id="119"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企业风险识别方法</a:t>
            </a:r>
            <a:endParaRPr lang="en-US" sz="1600" b="0" strike="noStrike" spc="-1">
              <a:solidFill>
                <a:srgbClr val="000000"/>
              </a:solidFill>
              <a:latin typeface="Arial"/>
            </a:endParaRPr>
          </a:p>
        </p:txBody>
      </p:sp>
      <p:sp>
        <p:nvSpPr>
          <p:cNvPr id="120"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经验法</a:t>
            </a:r>
            <a:endParaRPr lang="en-US" sz="2000" b="0" strike="noStrike" spc="-1">
              <a:solidFill>
                <a:srgbClr val="000000"/>
              </a:solidFill>
              <a:latin typeface="Arial"/>
            </a:endParaRPr>
          </a:p>
        </p:txBody>
      </p:sp>
      <p:sp>
        <p:nvSpPr>
          <p:cNvPr id="121"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01</a:t>
            </a:r>
            <a:endParaRPr lang="en-US" sz="1600" b="0" strike="noStrike" spc="-1">
              <a:solidFill>
                <a:srgbClr val="FFFFFF"/>
              </a:solidFill>
              <a:latin typeface="Arial"/>
            </a:endParaRPr>
          </a:p>
        </p:txBody>
      </p:sp>
      <p:sp>
        <p:nvSpPr>
          <p:cNvPr id="122"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03</a:t>
            </a:r>
            <a:endParaRPr lang="en-US" sz="1600" b="0" strike="noStrike" spc="-1">
              <a:solidFill>
                <a:srgbClr val="FFFFFF"/>
              </a:solidFill>
              <a:latin typeface="Arial"/>
            </a:endParaRPr>
          </a:p>
        </p:txBody>
      </p:sp>
      <p:sp>
        <p:nvSpPr>
          <p:cNvPr id="123"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企业风险识别方法</a:t>
            </a:r>
            <a:endParaRPr lang="en-US" sz="1600" b="0" strike="noStrike" spc="-1">
              <a:solidFill>
                <a:srgbClr val="000000"/>
              </a:solidFill>
              <a:latin typeface="Arial"/>
            </a:endParaRPr>
          </a:p>
        </p:txBody>
      </p:sp>
      <p:sp>
        <p:nvSpPr>
          <p:cNvPr id="124"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专家访谈法</a:t>
            </a:r>
            <a:endParaRPr lang="en-US" sz="2000" b="0" strike="noStrike" spc="-1">
              <a:solidFill>
                <a:srgbClr val="000000"/>
              </a:solidFill>
              <a:latin typeface="Arial"/>
            </a:endParaRPr>
          </a:p>
        </p:txBody>
      </p:sp>
      <p:sp>
        <p:nvSpPr>
          <p:cNvPr id="125"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02</a:t>
            </a:r>
            <a:endParaRPr lang="en-US" sz="1600" b="0" strike="noStrike" spc="-1">
              <a:solidFill>
                <a:srgbClr val="FFFFFF"/>
              </a:solidFill>
              <a:latin typeface="Arial"/>
            </a:endParaRPr>
          </a:p>
        </p:txBody>
      </p:sp>
      <p:sp>
        <p:nvSpPr>
          <p:cNvPr id="126"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企业风险识别方法</a:t>
            </a:r>
            <a:endParaRPr lang="en-US" sz="1600" b="0" strike="noStrike" spc="-1">
              <a:solidFill>
                <a:srgbClr val="000000"/>
              </a:solidFill>
              <a:latin typeface="Arial"/>
            </a:endParaRPr>
          </a:p>
        </p:txBody>
      </p:sp>
      <p:sp>
        <p:nvSpPr>
          <p:cNvPr id="127"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分析法</a:t>
            </a:r>
            <a:endParaRPr lang="en-US" sz="20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8" name="矩形: 圆角 42"/>
          <p:cNvSpPr/>
          <p:nvPr/>
        </p:nvSpPr>
        <p:spPr>
          <a:xfrm>
            <a:off x="888480" y="877320"/>
            <a:ext cx="10414440" cy="5103360"/>
          </a:xfrm>
          <a:prstGeom prst="roundRect">
            <a:avLst>
              <a:gd name="adj" fmla="val 4836"/>
            </a:avLst>
          </a:prstGeom>
          <a:blipFill rotWithShape="0">
            <a:blip r:embed="rId2"/>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9"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30"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风险影响矩阵</a:t>
            </a:r>
            <a:endParaRPr lang="en-US" sz="1800" b="0" strike="noStrike" spc="-1">
              <a:solidFill>
                <a:srgbClr val="000000"/>
              </a:solidFill>
              <a:latin typeface="Arial"/>
            </a:endParaRPr>
          </a:p>
        </p:txBody>
      </p:sp>
      <p:sp>
        <p:nvSpPr>
          <p:cNvPr id="131" name="content.2.content"/>
          <p:cNvSpPr/>
          <p:nvPr/>
        </p:nvSpPr>
        <p:spPr>
          <a:xfrm>
            <a:off x="3666960" y="2954160"/>
            <a:ext cx="206712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dk1"/>
                </a:solidFill>
                <a:latin typeface="微软雅黑"/>
                <a:ea typeface="微软雅黑"/>
              </a:rPr>
              <a:t>评估风险对业务的潜在影响</a:t>
            </a:r>
            <a:endParaRPr lang="en-US" sz="1400" b="0" strike="noStrike" spc="-1">
              <a:solidFill>
                <a:srgbClr val="000000"/>
              </a:solidFill>
              <a:latin typeface="Arial"/>
            </a:endParaRPr>
          </a:p>
        </p:txBody>
      </p:sp>
      <p:sp>
        <p:nvSpPr>
          <p:cNvPr id="132"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33"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风险概率与影响矩阵</a:t>
            </a:r>
            <a:endParaRPr lang="en-US" sz="1800" b="0" strike="noStrike" spc="-1">
              <a:solidFill>
                <a:srgbClr val="000000"/>
              </a:solidFill>
              <a:latin typeface="Arial"/>
            </a:endParaRPr>
          </a:p>
        </p:txBody>
      </p:sp>
      <p:sp>
        <p:nvSpPr>
          <p:cNvPr id="134" name="content.3.content"/>
          <p:cNvSpPr/>
          <p:nvPr/>
        </p:nvSpPr>
        <p:spPr>
          <a:xfrm>
            <a:off x="6424920" y="2954520"/>
            <a:ext cx="209592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dk1"/>
                </a:solidFill>
                <a:latin typeface="微软雅黑"/>
                <a:ea typeface="微软雅黑"/>
              </a:rPr>
              <a:t>结合风险概率和影响来评估风险等级</a:t>
            </a:r>
            <a:endParaRPr lang="en-US" sz="1400" b="0" strike="noStrike" spc="-1">
              <a:solidFill>
                <a:srgbClr val="000000"/>
              </a:solidFill>
              <a:latin typeface="Arial"/>
            </a:endParaRPr>
          </a:p>
        </p:txBody>
      </p:sp>
      <p:sp>
        <p:nvSpPr>
          <p:cNvPr id="135"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36"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137" name="content.4.content"/>
          <p:cNvSpPr/>
          <p:nvPr/>
        </p:nvSpPr>
        <p:spPr>
          <a:xfrm>
            <a:off x="9177480" y="295416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dk1"/>
                </a:solidFill>
                <a:latin typeface="微软雅黑"/>
                <a:ea typeface="微软雅黑"/>
              </a:rPr>
              <a:t> </a:t>
            </a:r>
            <a:endParaRPr lang="en-US" sz="1400" b="0" strike="noStrike" spc="-1">
              <a:solidFill>
                <a:srgbClr val="000000"/>
              </a:solidFill>
              <a:latin typeface="Arial"/>
            </a:endParaRPr>
          </a:p>
        </p:txBody>
      </p:sp>
      <p:sp>
        <p:nvSpPr>
          <p:cNvPr id="138"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企业风险评估工具</a:t>
            </a:r>
            <a:endParaRPr lang="en-US" sz="3600" b="0" strike="noStrike" spc="-1">
              <a:solidFill>
                <a:schemeClr val="dk1"/>
              </a:solidFill>
              <a:latin typeface="Arial"/>
            </a:endParaRPr>
          </a:p>
        </p:txBody>
      </p:sp>
      <p:sp>
        <p:nvSpPr>
          <p:cNvPr id="139"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40"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风险矩阵</a:t>
            </a:r>
            <a:endParaRPr lang="en-US" sz="1800" b="0" strike="noStrike" spc="-1">
              <a:solidFill>
                <a:srgbClr val="000000"/>
              </a:solidFill>
              <a:latin typeface="Arial"/>
            </a:endParaRPr>
          </a:p>
        </p:txBody>
      </p:sp>
      <p:sp>
        <p:nvSpPr>
          <p:cNvPr id="141" name="content.1.content"/>
          <p:cNvSpPr/>
          <p:nvPr/>
        </p:nvSpPr>
        <p:spPr>
          <a:xfrm>
            <a:off x="872640" y="2954160"/>
            <a:ext cx="208296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dk1"/>
                </a:solidFill>
                <a:latin typeface="微软雅黑"/>
                <a:ea typeface="微软雅黑"/>
              </a:rPr>
              <a:t>用于风险分类和评估</a:t>
            </a:r>
            <a:endParaRPr lang="en-US" sz="14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128"/>
                                        </p:tgtEl>
                                        <p:attrNameLst>
                                          <p:attrName>style.visibility</p:attrName>
                                        </p:attrNameLst>
                                      </p:cBhvr>
                                      <p:to>
                                        <p:strVal val="visible"/>
                                      </p:to>
                                    </p:set>
                                    <p:anim calcmode="lin" valueType="num">
                                      <p:cBhvr additive="repl">
                                        <p:cTn id="7" dur="750" fill="hold"/>
                                        <p:tgtEl>
                                          <p:spTgt spid="128"/>
                                        </p:tgtEl>
                                        <p:attrNameLst>
                                          <p:attrName>ppt_w</p:attrName>
                                        </p:attrNameLst>
                                      </p:cBhvr>
                                      <p:tavLst>
                                        <p:tav tm="0">
                                          <p:val>
                                            <p:fltVal val="0"/>
                                          </p:val>
                                        </p:tav>
                                        <p:tav tm="100000">
                                          <p:val>
                                            <p:strVal val="#ppt_w"/>
                                          </p:val>
                                        </p:tav>
                                      </p:tavLst>
                                    </p:anim>
                                    <p:anim calcmode="lin" valueType="num">
                                      <p:cBhvr additive="repl">
                                        <p:cTn id="8" dur="750" fill="hold"/>
                                        <p:tgtEl>
                                          <p:spTgt spid="128"/>
                                        </p:tgtEl>
                                        <p:attrNameLst>
                                          <p:attrName>ppt_h</p:attrName>
                                        </p:attrNameLst>
                                      </p:cBhvr>
                                      <p:tavLst>
                                        <p:tav tm="0">
                                          <p:val>
                                            <p:fltVal val="0"/>
                                          </p:val>
                                        </p:tav>
                                        <p:tav tm="100000">
                                          <p:val>
                                            <p:strVal val="#ppt_h"/>
                                          </p:val>
                                        </p:tav>
                                      </p:tavLst>
                                    </p:anim>
                                    <p:animEffect transition="in" filter="fade">
                                      <p:cBhvr additive="repl">
                                        <p:cTn id="9" dur="750"/>
                                        <p:tgtEl>
                                          <p:spTgt spid="1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2" name="矩形: 圆角 42"/>
          <p:cNvSpPr/>
          <p:nvPr/>
        </p:nvSpPr>
        <p:spPr>
          <a:xfrm>
            <a:off x="888480" y="1041840"/>
            <a:ext cx="10414440" cy="5103360"/>
          </a:xfrm>
          <a:prstGeom prst="roundRect">
            <a:avLst>
              <a:gd name="adj" fmla="val 4836"/>
            </a:avLst>
          </a:prstGeom>
          <a:blipFill rotWithShape="0">
            <a:blip r:embed="rId2"/>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3"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风险识别与评估实例</a:t>
            </a:r>
            <a:endParaRPr lang="en-US" sz="3600" b="0" strike="noStrike" spc="-1">
              <a:solidFill>
                <a:schemeClr val="dk1"/>
              </a:solidFill>
              <a:latin typeface="Arial"/>
            </a:endParaRPr>
          </a:p>
        </p:txBody>
      </p:sp>
      <p:sp>
        <p:nvSpPr>
          <p:cNvPr id="144" name="content.1.subtitle"/>
          <p:cNvSpPr/>
          <p:nvPr/>
        </p:nvSpPr>
        <p:spPr>
          <a:xfrm>
            <a:off x="12870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风险分类</a:t>
            </a:r>
            <a:endParaRPr lang="en-US" sz="1600" b="0" strike="noStrike" spc="-1">
              <a:solidFill>
                <a:srgbClr val="000000"/>
              </a:solidFill>
              <a:latin typeface="Arial"/>
            </a:endParaRPr>
          </a:p>
        </p:txBody>
      </p:sp>
      <p:sp>
        <p:nvSpPr>
          <p:cNvPr id="145" name="content.1.title"/>
          <p:cNvSpPr/>
          <p:nvPr/>
        </p:nvSpPr>
        <p:spPr>
          <a:xfrm>
            <a:off x="128772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实例分析一：市场风险</a:t>
            </a:r>
            <a:endParaRPr lang="en-US" sz="2000" b="0" strike="noStrike" spc="-1">
              <a:solidFill>
                <a:srgbClr val="000000"/>
              </a:solidFill>
              <a:latin typeface="Arial"/>
            </a:endParaRPr>
          </a:p>
        </p:txBody>
      </p:sp>
      <p:sp>
        <p:nvSpPr>
          <p:cNvPr id="146" name="content.2.subtitle"/>
          <p:cNvSpPr/>
          <p:nvPr/>
        </p:nvSpPr>
        <p:spPr>
          <a:xfrm>
            <a:off x="91152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风险分类</a:t>
            </a:r>
            <a:endParaRPr lang="en-US" sz="1600" b="0" strike="noStrike" spc="-1">
              <a:solidFill>
                <a:srgbClr val="000000"/>
              </a:solidFill>
              <a:latin typeface="Arial"/>
            </a:endParaRPr>
          </a:p>
        </p:txBody>
      </p:sp>
      <p:sp>
        <p:nvSpPr>
          <p:cNvPr id="147" name="content.2.title"/>
          <p:cNvSpPr/>
          <p:nvPr/>
        </p:nvSpPr>
        <p:spPr>
          <a:xfrm>
            <a:off x="911448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实例分析二：操作风险</a:t>
            </a:r>
            <a:endParaRPr lang="en-US" sz="2000" b="0" strike="noStrike" spc="-1">
              <a:solidFill>
                <a:srgbClr val="000000"/>
              </a:solidFill>
              <a:latin typeface="Arial"/>
            </a:endParaRPr>
          </a:p>
        </p:txBody>
      </p:sp>
      <p:sp>
        <p:nvSpPr>
          <p:cNvPr id="148" name="content.3.subtitle"/>
          <p:cNvSpPr/>
          <p:nvPr/>
        </p:nvSpPr>
        <p:spPr>
          <a:xfrm>
            <a:off x="3896280" y="3222360"/>
            <a:ext cx="1463760" cy="17697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风险分类</a:t>
            </a:r>
            <a:endParaRPr lang="en-US" sz="1600" b="0" strike="noStrike" spc="-1">
              <a:solidFill>
                <a:srgbClr val="000000"/>
              </a:solidFill>
              <a:latin typeface="Arial"/>
            </a:endParaRPr>
          </a:p>
        </p:txBody>
      </p:sp>
      <p:sp>
        <p:nvSpPr>
          <p:cNvPr id="149" name="content.3.title"/>
          <p:cNvSpPr/>
          <p:nvPr/>
        </p:nvSpPr>
        <p:spPr>
          <a:xfrm>
            <a:off x="389736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实例分析三：法律风险</a:t>
            </a:r>
            <a:endParaRPr lang="en-US" sz="2000" b="0" strike="noStrike" spc="-1">
              <a:solidFill>
                <a:srgbClr val="000000"/>
              </a:solidFill>
              <a:latin typeface="Arial"/>
            </a:endParaRPr>
          </a:p>
        </p:txBody>
      </p:sp>
      <p:sp>
        <p:nvSpPr>
          <p:cNvPr id="150" name="content.4.subtitle"/>
          <p:cNvSpPr/>
          <p:nvPr/>
        </p:nvSpPr>
        <p:spPr>
          <a:xfrm>
            <a:off x="650592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51" name="content.4.title"/>
          <p:cNvSpPr/>
          <p:nvPr/>
        </p:nvSpPr>
        <p:spPr>
          <a:xfrm>
            <a:off x="650628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142"/>
                                        </p:tgtEl>
                                        <p:attrNameLst>
                                          <p:attrName>style.visibility</p:attrName>
                                        </p:attrNameLst>
                                      </p:cBhvr>
                                      <p:to>
                                        <p:strVal val="visible"/>
                                      </p:to>
                                    </p:set>
                                    <p:anim calcmode="lin" valueType="num">
                                      <p:cBhvr additive="repl">
                                        <p:cTn id="7" dur="750" fill="hold"/>
                                        <p:tgtEl>
                                          <p:spTgt spid="142"/>
                                        </p:tgtEl>
                                        <p:attrNameLst>
                                          <p:attrName>ppt_w</p:attrName>
                                        </p:attrNameLst>
                                      </p:cBhvr>
                                      <p:tavLst>
                                        <p:tav tm="0">
                                          <p:val>
                                            <p:fltVal val="0"/>
                                          </p:val>
                                        </p:tav>
                                        <p:tav tm="100000">
                                          <p:val>
                                            <p:strVal val="#ppt_w"/>
                                          </p:val>
                                        </p:tav>
                                      </p:tavLst>
                                    </p:anim>
                                    <p:anim calcmode="lin" valueType="num">
                                      <p:cBhvr additive="repl">
                                        <p:cTn id="8" dur="750" fill="hold"/>
                                        <p:tgtEl>
                                          <p:spTgt spid="142"/>
                                        </p:tgtEl>
                                        <p:attrNameLst>
                                          <p:attrName>ppt_h</p:attrName>
                                        </p:attrNameLst>
                                      </p:cBhvr>
                                      <p:tavLst>
                                        <p:tav tm="0">
                                          <p:val>
                                            <p:fltVal val="0"/>
                                          </p:val>
                                        </p:tav>
                                        <p:tav tm="100000">
                                          <p:val>
                                            <p:strVal val="#ppt_h"/>
                                          </p:val>
                                        </p:tav>
                                      </p:tavLst>
                                    </p:anim>
                                    <p:animEffect transition="in" filter="fade">
                                      <p:cBhvr additive="repl">
                                        <p:cTn id="9" dur="750"/>
                                        <p:tgtEl>
                                          <p:spTgt spid="1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2" name="矩形: 圆角 42"/>
          <p:cNvSpPr/>
          <p:nvPr/>
        </p:nvSpPr>
        <p:spPr>
          <a:xfrm>
            <a:off x="888480" y="877320"/>
            <a:ext cx="10414440" cy="5103360"/>
          </a:xfrm>
          <a:prstGeom prst="roundRect">
            <a:avLst>
              <a:gd name="adj" fmla="val 4836"/>
            </a:avLst>
          </a:prstGeom>
          <a:blipFill rotWithShape="0">
            <a:blip r:embed="rId3"/>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3"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风险评估的关键要素</a:t>
            </a:r>
            <a:endParaRPr lang="en-US" sz="3600" b="0" strike="noStrike" spc="-1">
              <a:solidFill>
                <a:schemeClr val="dk1"/>
              </a:solidFill>
              <a:latin typeface="Arial"/>
            </a:endParaRPr>
          </a:p>
        </p:txBody>
      </p:sp>
      <p:sp>
        <p:nvSpPr>
          <p:cNvPr id="154" name="content"/>
          <p:cNvSpPr/>
          <p:nvPr/>
        </p:nvSpPr>
        <p:spPr>
          <a:xfrm>
            <a:off x="1739880" y="221436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dk1"/>
                </a:solidFill>
                <a:latin typeface="微软雅黑"/>
                <a:ea typeface="微软雅黑"/>
              </a:rPr>
              <a:t>风险评估的关键要素包括风险概率、风险影响以及根据特定标准来划分风险级别。通过综合考量这些要素，可以更全面地评估企业面临的风险，制定相应的风险管理策略。</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152"/>
                                        </p:tgtEl>
                                        <p:attrNameLst>
                                          <p:attrName>style.visibility</p:attrName>
                                        </p:attrNameLst>
                                      </p:cBhvr>
                                      <p:to>
                                        <p:strVal val="visible"/>
                                      </p:to>
                                    </p:set>
                                    <p:anim calcmode="lin" valueType="num">
                                      <p:cBhvr additive="repl">
                                        <p:cTn id="7" dur="750" fill="hold"/>
                                        <p:tgtEl>
                                          <p:spTgt spid="152"/>
                                        </p:tgtEl>
                                        <p:attrNameLst>
                                          <p:attrName>ppt_w</p:attrName>
                                        </p:attrNameLst>
                                      </p:cBhvr>
                                      <p:tavLst>
                                        <p:tav tm="0">
                                          <p:val>
                                            <p:fltVal val="0"/>
                                          </p:val>
                                        </p:tav>
                                        <p:tav tm="100000">
                                          <p:val>
                                            <p:strVal val="#ppt_w"/>
                                          </p:val>
                                        </p:tav>
                                      </p:tavLst>
                                    </p:anim>
                                    <p:anim calcmode="lin" valueType="num">
                                      <p:cBhvr additive="repl">
                                        <p:cTn id="8" dur="750" fill="hold"/>
                                        <p:tgtEl>
                                          <p:spTgt spid="152"/>
                                        </p:tgtEl>
                                        <p:attrNameLst>
                                          <p:attrName>ppt_h</p:attrName>
                                        </p:attrNameLst>
                                      </p:cBhvr>
                                      <p:tavLst>
                                        <p:tav tm="0">
                                          <p:val>
                                            <p:fltVal val="0"/>
                                          </p:val>
                                        </p:tav>
                                        <p:tav tm="100000">
                                          <p:val>
                                            <p:strVal val="#ppt_h"/>
                                          </p:val>
                                        </p:tav>
                                      </p:tavLst>
                                    </p:anim>
                                    <p:animEffect transition="in" filter="fade">
                                      <p:cBhvr additive="repl">
                                        <p:cTn id="9" dur="750"/>
                                        <p:tgtEl>
                                          <p:spTgt spid="15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5"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56"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风险评估工具</a:t>
            </a:r>
            <a:endParaRPr lang="en-US" sz="2800" b="0" strike="noStrike" spc="-1">
              <a:solidFill>
                <a:srgbClr val="000000"/>
              </a:solidFill>
              <a:latin typeface="Arial"/>
            </a:endParaRPr>
          </a:p>
        </p:txBody>
      </p:sp>
      <p:sp>
        <p:nvSpPr>
          <p:cNvPr id="157"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风险评估工具是帮助企业识别、评估和管理风险的重要工具。其中包括风险矩阵用于分类和评估风险、风险影响矩阵用于评估风险影响、风险概率与影响矩阵结合概率和影响评估风险等级。</a:t>
            </a:r>
            <a:endParaRPr lang="en-US" sz="1800" b="0" strike="noStrike" spc="-1">
              <a:solidFill>
                <a:srgbClr val="000000"/>
              </a:solidFill>
              <a:latin typeface="Arial"/>
            </a:endParaRPr>
          </a:p>
        </p:txBody>
      </p:sp>
      <p:sp>
        <p:nvSpPr>
          <p:cNvPr id="158"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9"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solidFill>
                <a:latin typeface="Arial"/>
                <a:ea typeface="微软雅黑"/>
              </a:rPr>
              <a:t>风险评估的关键要素</a:t>
            </a:r>
            <a:endParaRPr lang="en-US" sz="3600" b="0" strike="noStrike" spc="-1">
              <a:solidFill>
                <a:schemeClr val="dk1"/>
              </a:solidFill>
              <a:latin typeface="Arial"/>
            </a:endParaRPr>
          </a:p>
        </p:txBody>
      </p:sp>
      <p:sp>
        <p:nvSpPr>
          <p:cNvPr id="160"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评估风险发生的可能性</a:t>
            </a:r>
            <a:endParaRPr lang="en-US" sz="1600" b="0" strike="noStrike" spc="-1">
              <a:solidFill>
                <a:srgbClr val="000000"/>
              </a:solidFill>
              <a:latin typeface="Arial"/>
            </a:endParaRPr>
          </a:p>
        </p:txBody>
      </p:sp>
      <p:sp>
        <p:nvSpPr>
          <p:cNvPr id="161"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风险概率</a:t>
            </a:r>
            <a:endParaRPr lang="en-US" sz="2000" b="0" strike="noStrike" spc="-1">
              <a:solidFill>
                <a:srgbClr val="000000"/>
              </a:solidFill>
              <a:latin typeface="Arial"/>
            </a:endParaRPr>
          </a:p>
        </p:txBody>
      </p:sp>
      <p:sp>
        <p:nvSpPr>
          <p:cNvPr id="162"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01</a:t>
            </a:r>
            <a:endParaRPr lang="en-US" sz="1600" b="0" strike="noStrike" spc="-1">
              <a:solidFill>
                <a:srgbClr val="FFFFFF"/>
              </a:solidFill>
              <a:latin typeface="Arial"/>
            </a:endParaRPr>
          </a:p>
        </p:txBody>
      </p:sp>
      <p:sp>
        <p:nvSpPr>
          <p:cNvPr id="163"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03</a:t>
            </a:r>
            <a:endParaRPr lang="en-US" sz="1600" b="0" strike="noStrike" spc="-1">
              <a:solidFill>
                <a:srgbClr val="FFFFFF"/>
              </a:solidFill>
              <a:latin typeface="Arial"/>
            </a:endParaRPr>
          </a:p>
        </p:txBody>
      </p:sp>
      <p:sp>
        <p:nvSpPr>
          <p:cNvPr id="164"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基于风险概率和影响划分风险级别</a:t>
            </a:r>
            <a:endParaRPr lang="en-US" sz="1600" b="0" strike="noStrike" spc="-1">
              <a:solidFill>
                <a:srgbClr val="000000"/>
              </a:solidFill>
              <a:latin typeface="Arial"/>
            </a:endParaRPr>
          </a:p>
        </p:txBody>
      </p:sp>
      <p:sp>
        <p:nvSpPr>
          <p:cNvPr id="165"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风险级别划分标准</a:t>
            </a:r>
            <a:endParaRPr lang="en-US" sz="2000" b="0" strike="noStrike" spc="-1">
              <a:solidFill>
                <a:srgbClr val="000000"/>
              </a:solidFill>
              <a:latin typeface="Arial"/>
            </a:endParaRPr>
          </a:p>
        </p:txBody>
      </p:sp>
      <p:sp>
        <p:nvSpPr>
          <p:cNvPr id="166"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02</a:t>
            </a:r>
            <a:endParaRPr lang="en-US" sz="1600" b="0" strike="noStrike" spc="-1">
              <a:solidFill>
                <a:srgbClr val="FFFFFF"/>
              </a:solidFill>
              <a:latin typeface="Arial"/>
            </a:endParaRPr>
          </a:p>
        </p:txBody>
      </p:sp>
      <p:sp>
        <p:nvSpPr>
          <p:cNvPr id="167"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评估风险事件对企业的影响程度</a:t>
            </a:r>
            <a:endParaRPr lang="en-US" sz="1600" b="0" strike="noStrike" spc="-1">
              <a:solidFill>
                <a:srgbClr val="000000"/>
              </a:solidFill>
              <a:latin typeface="Arial"/>
            </a:endParaRPr>
          </a:p>
        </p:txBody>
      </p:sp>
      <p:sp>
        <p:nvSpPr>
          <p:cNvPr id="168"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风险影响</a:t>
            </a:r>
            <a:endParaRPr lang="en-US" sz="20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9" name="矩形: 圆角 42"/>
          <p:cNvSpPr/>
          <p:nvPr/>
        </p:nvSpPr>
        <p:spPr>
          <a:xfrm>
            <a:off x="888480" y="1041840"/>
            <a:ext cx="10414440" cy="5103360"/>
          </a:xfrm>
          <a:prstGeom prst="roundRect">
            <a:avLst>
              <a:gd name="adj" fmla="val 4836"/>
            </a:avLst>
          </a:prstGeom>
          <a:blipFill rotWithShape="0">
            <a:blip r:embed="rId2"/>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0"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风险识别与评估实例</a:t>
            </a:r>
            <a:endParaRPr lang="en-US" sz="3600" b="0" strike="noStrike" spc="-1">
              <a:solidFill>
                <a:schemeClr val="dk1"/>
              </a:solidFill>
              <a:latin typeface="Arial"/>
            </a:endParaRPr>
          </a:p>
        </p:txBody>
      </p:sp>
      <p:sp>
        <p:nvSpPr>
          <p:cNvPr id="171" name="content.1.subtitle"/>
          <p:cNvSpPr/>
          <p:nvPr/>
        </p:nvSpPr>
        <p:spPr>
          <a:xfrm>
            <a:off x="12870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风险分类</a:t>
            </a:r>
            <a:endParaRPr lang="en-US" sz="1600" b="0" strike="noStrike" spc="-1">
              <a:solidFill>
                <a:srgbClr val="000000"/>
              </a:solidFill>
              <a:latin typeface="Arial"/>
            </a:endParaRPr>
          </a:p>
        </p:txBody>
      </p:sp>
      <p:sp>
        <p:nvSpPr>
          <p:cNvPr id="172" name="content.1.title"/>
          <p:cNvSpPr/>
          <p:nvPr/>
        </p:nvSpPr>
        <p:spPr>
          <a:xfrm>
            <a:off x="128772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实例分析四：人为风险</a:t>
            </a:r>
            <a:endParaRPr lang="en-US" sz="2000" b="0" strike="noStrike" spc="-1">
              <a:solidFill>
                <a:srgbClr val="000000"/>
              </a:solidFill>
              <a:latin typeface="Arial"/>
            </a:endParaRPr>
          </a:p>
        </p:txBody>
      </p:sp>
      <p:sp>
        <p:nvSpPr>
          <p:cNvPr id="173" name="content.2.subtitle"/>
          <p:cNvSpPr/>
          <p:nvPr/>
        </p:nvSpPr>
        <p:spPr>
          <a:xfrm>
            <a:off x="91152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风险分类</a:t>
            </a:r>
            <a:endParaRPr lang="en-US" sz="1600" b="0" strike="noStrike" spc="-1">
              <a:solidFill>
                <a:srgbClr val="000000"/>
              </a:solidFill>
              <a:latin typeface="Arial"/>
            </a:endParaRPr>
          </a:p>
        </p:txBody>
      </p:sp>
      <p:sp>
        <p:nvSpPr>
          <p:cNvPr id="174" name="content.2.title"/>
          <p:cNvSpPr/>
          <p:nvPr/>
        </p:nvSpPr>
        <p:spPr>
          <a:xfrm>
            <a:off x="911448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实例分析五：自然灾害风险</a:t>
            </a:r>
            <a:endParaRPr lang="en-US" sz="2000" b="0" strike="noStrike" spc="-1">
              <a:solidFill>
                <a:srgbClr val="000000"/>
              </a:solidFill>
              <a:latin typeface="Arial"/>
            </a:endParaRPr>
          </a:p>
        </p:txBody>
      </p:sp>
      <p:sp>
        <p:nvSpPr>
          <p:cNvPr id="175" name="content.3.subtitle"/>
          <p:cNvSpPr/>
          <p:nvPr/>
        </p:nvSpPr>
        <p:spPr>
          <a:xfrm>
            <a:off x="3896280" y="3222360"/>
            <a:ext cx="1463760" cy="17697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风险分类</a:t>
            </a:r>
            <a:endParaRPr lang="en-US" sz="1600" b="0" strike="noStrike" spc="-1">
              <a:solidFill>
                <a:srgbClr val="000000"/>
              </a:solidFill>
              <a:latin typeface="Arial"/>
            </a:endParaRPr>
          </a:p>
        </p:txBody>
      </p:sp>
      <p:sp>
        <p:nvSpPr>
          <p:cNvPr id="176" name="content.3.title"/>
          <p:cNvSpPr/>
          <p:nvPr/>
        </p:nvSpPr>
        <p:spPr>
          <a:xfrm>
            <a:off x="389736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实例分析六：金融风险</a:t>
            </a:r>
            <a:endParaRPr lang="en-US" sz="2000" b="0" strike="noStrike" spc="-1">
              <a:solidFill>
                <a:srgbClr val="000000"/>
              </a:solidFill>
              <a:latin typeface="Arial"/>
            </a:endParaRPr>
          </a:p>
        </p:txBody>
      </p:sp>
      <p:sp>
        <p:nvSpPr>
          <p:cNvPr id="177" name="content.4.subtitle"/>
          <p:cNvSpPr/>
          <p:nvPr/>
        </p:nvSpPr>
        <p:spPr>
          <a:xfrm>
            <a:off x="650592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78" name="content.4.title"/>
          <p:cNvSpPr/>
          <p:nvPr/>
        </p:nvSpPr>
        <p:spPr>
          <a:xfrm>
            <a:off x="650628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169"/>
                                        </p:tgtEl>
                                        <p:attrNameLst>
                                          <p:attrName>style.visibility</p:attrName>
                                        </p:attrNameLst>
                                      </p:cBhvr>
                                      <p:to>
                                        <p:strVal val="visible"/>
                                      </p:to>
                                    </p:set>
                                    <p:anim calcmode="lin" valueType="num">
                                      <p:cBhvr additive="repl">
                                        <p:cTn id="7" dur="750" fill="hold"/>
                                        <p:tgtEl>
                                          <p:spTgt spid="169"/>
                                        </p:tgtEl>
                                        <p:attrNameLst>
                                          <p:attrName>ppt_w</p:attrName>
                                        </p:attrNameLst>
                                      </p:cBhvr>
                                      <p:tavLst>
                                        <p:tav tm="0">
                                          <p:val>
                                            <p:fltVal val="0"/>
                                          </p:val>
                                        </p:tav>
                                        <p:tav tm="100000">
                                          <p:val>
                                            <p:strVal val="#ppt_w"/>
                                          </p:val>
                                        </p:tav>
                                      </p:tavLst>
                                    </p:anim>
                                    <p:anim calcmode="lin" valueType="num">
                                      <p:cBhvr additive="repl">
                                        <p:cTn id="8" dur="750" fill="hold"/>
                                        <p:tgtEl>
                                          <p:spTgt spid="169"/>
                                        </p:tgtEl>
                                        <p:attrNameLst>
                                          <p:attrName>ppt_h</p:attrName>
                                        </p:attrNameLst>
                                      </p:cBhvr>
                                      <p:tavLst>
                                        <p:tav tm="0">
                                          <p:val>
                                            <p:fltVal val="0"/>
                                          </p:val>
                                        </p:tav>
                                        <p:tav tm="100000">
                                          <p:val>
                                            <p:strVal val="#ppt_h"/>
                                          </p:val>
                                        </p:tav>
                                      </p:tavLst>
                                    </p:anim>
                                    <p:animEffect transition="in" filter="fade">
                                      <p:cBhvr additive="repl">
                                        <p:cTn id="9" dur="750"/>
                                        <p:tgtEl>
                                          <p:spTgt spid="16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79" name="矩形: 圆角 42"/>
          <p:cNvSpPr/>
          <p:nvPr/>
        </p:nvSpPr>
        <p:spPr>
          <a:xfrm>
            <a:off x="888480" y="877320"/>
            <a:ext cx="10414440" cy="5103360"/>
          </a:xfrm>
          <a:prstGeom prst="roundRect">
            <a:avLst>
              <a:gd name="adj" fmla="val 4836"/>
            </a:avLst>
          </a:prstGeom>
          <a:blipFill rotWithShape="0">
            <a:blip r:embed="rId3"/>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0"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风险评估实例分析</a:t>
            </a:r>
            <a:endParaRPr lang="en-US" sz="3600" b="0" strike="noStrike" spc="-1">
              <a:solidFill>
                <a:schemeClr val="dk1"/>
              </a:solidFill>
              <a:latin typeface="Arial"/>
            </a:endParaRPr>
          </a:p>
        </p:txBody>
      </p:sp>
      <p:sp>
        <p:nvSpPr>
          <p:cNvPr id="181" name="content"/>
          <p:cNvSpPr/>
          <p:nvPr/>
        </p:nvSpPr>
        <p:spPr>
          <a:xfrm>
            <a:off x="1739880" y="221436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dk1"/>
                </a:solidFill>
                <a:latin typeface="微软雅黑"/>
                <a:ea typeface="微软雅黑"/>
              </a:rPr>
              <a:t>风险评估实例分析是通过具体案例来展示不同类型风险的识别与评估方法，能够帮助企业更好地理解实践中的风险管理过程，从而提升风险管理的效果与效益。</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179"/>
                                        </p:tgtEl>
                                        <p:attrNameLst>
                                          <p:attrName>style.visibility</p:attrName>
                                        </p:attrNameLst>
                                      </p:cBhvr>
                                      <p:to>
                                        <p:strVal val="visible"/>
                                      </p:to>
                                    </p:set>
                                    <p:anim calcmode="lin" valueType="num">
                                      <p:cBhvr additive="repl">
                                        <p:cTn id="7" dur="750" fill="hold"/>
                                        <p:tgtEl>
                                          <p:spTgt spid="179"/>
                                        </p:tgtEl>
                                        <p:attrNameLst>
                                          <p:attrName>ppt_w</p:attrName>
                                        </p:attrNameLst>
                                      </p:cBhvr>
                                      <p:tavLst>
                                        <p:tav tm="0">
                                          <p:val>
                                            <p:fltVal val="0"/>
                                          </p:val>
                                        </p:tav>
                                        <p:tav tm="100000">
                                          <p:val>
                                            <p:strVal val="#ppt_w"/>
                                          </p:val>
                                        </p:tav>
                                      </p:tavLst>
                                    </p:anim>
                                    <p:anim calcmode="lin" valueType="num">
                                      <p:cBhvr additive="repl">
                                        <p:cTn id="8" dur="750" fill="hold"/>
                                        <p:tgtEl>
                                          <p:spTgt spid="179"/>
                                        </p:tgtEl>
                                        <p:attrNameLst>
                                          <p:attrName>ppt_h</p:attrName>
                                        </p:attrNameLst>
                                      </p:cBhvr>
                                      <p:tavLst>
                                        <p:tav tm="0">
                                          <p:val>
                                            <p:fltVal val="0"/>
                                          </p:val>
                                        </p:tav>
                                        <p:tav tm="100000">
                                          <p:val>
                                            <p:strVal val="#ppt_h"/>
                                          </p:val>
                                        </p:tav>
                                      </p:tavLst>
                                    </p:anim>
                                    <p:animEffect transition="in" filter="fade">
                                      <p:cBhvr additive="repl">
                                        <p:cTn id="9" dur="750"/>
                                        <p:tgtEl>
                                          <p:spTgt spid="17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82" name="矩形: 圆角 13"/>
          <p:cNvSpPr/>
          <p:nvPr/>
        </p:nvSpPr>
        <p:spPr>
          <a:xfrm>
            <a:off x="888480" y="877320"/>
            <a:ext cx="10414440" cy="5103360"/>
          </a:xfrm>
          <a:prstGeom prst="roundRect">
            <a:avLst>
              <a:gd name="adj" fmla="val 4836"/>
            </a:avLst>
          </a:prstGeom>
          <a:blipFill rotWithShape="0">
            <a:blip r:embed="rId3"/>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cxnSp>
        <p:nvCxnSpPr>
          <p:cNvPr id="183" name="直接连接符 7"/>
          <p:cNvCxnSpPr/>
          <p:nvPr/>
        </p:nvCxnSpPr>
        <p:spPr>
          <a:xfrm>
            <a:off x="5039640" y="1541520"/>
            <a:ext cx="360" cy="3902040"/>
          </a:xfrm>
          <a:prstGeom prst="straightConnector1">
            <a:avLst/>
          </a:prstGeom>
          <a:ln w="38100">
            <a:solidFill>
              <a:srgbClr val="86CAC4"/>
            </a:solidFill>
          </a:ln>
        </p:spPr>
      </p:cxnSp>
      <p:sp>
        <p:nvSpPr>
          <p:cNvPr id="184"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85" name="PlaceHolder 2"/>
          <p:cNvSpPr>
            <a:spLocks noGrp="1"/>
          </p:cNvSpPr>
          <p:nvPr>
            <p:ph type="title" idx="4294967295"/>
          </p:nvPr>
        </p:nvSpPr>
        <p:spPr>
          <a:xfrm>
            <a:off x="5091480" y="1768320"/>
            <a:ext cx="621108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第三章 企业风险应对与控制</a:t>
            </a:r>
            <a:endParaRPr lang="en-US" sz="3600" b="0" strike="noStrike" spc="-1">
              <a:solidFill>
                <a:schemeClr val="dk1"/>
              </a:solidFill>
              <a:latin typeface="Arial"/>
            </a:endParaRPr>
          </a:p>
        </p:txBody>
      </p:sp>
      <p:sp>
        <p:nvSpPr>
          <p:cNvPr id="186"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182"/>
                                        </p:tgtEl>
                                        <p:attrNameLst>
                                          <p:attrName>style.visibility</p:attrName>
                                        </p:attrNameLst>
                                      </p:cBhvr>
                                      <p:to>
                                        <p:strVal val="visible"/>
                                      </p:to>
                                    </p:set>
                                    <p:anim calcmode="lin" valueType="num">
                                      <p:cBhvr additive="repl">
                                        <p:cTn id="7" dur="750" fill="hold"/>
                                        <p:tgtEl>
                                          <p:spTgt spid="182"/>
                                        </p:tgtEl>
                                        <p:attrNameLst>
                                          <p:attrName>ppt_w</p:attrName>
                                        </p:attrNameLst>
                                      </p:cBhvr>
                                      <p:tavLst>
                                        <p:tav tm="0">
                                          <p:val>
                                            <p:fltVal val="0"/>
                                          </p:val>
                                        </p:tav>
                                        <p:tav tm="100000">
                                          <p:val>
                                            <p:strVal val="#ppt_w"/>
                                          </p:val>
                                        </p:tav>
                                      </p:tavLst>
                                    </p:anim>
                                    <p:anim calcmode="lin" valueType="num">
                                      <p:cBhvr additive="repl">
                                        <p:cTn id="8" dur="750" fill="hold"/>
                                        <p:tgtEl>
                                          <p:spTgt spid="182"/>
                                        </p:tgtEl>
                                        <p:attrNameLst>
                                          <p:attrName>ppt_h</p:attrName>
                                        </p:attrNameLst>
                                      </p:cBhvr>
                                      <p:tavLst>
                                        <p:tav tm="0">
                                          <p:val>
                                            <p:fltVal val="0"/>
                                          </p:val>
                                        </p:tav>
                                        <p:tav tm="100000">
                                          <p:val>
                                            <p:strVal val="#ppt_h"/>
                                          </p:val>
                                        </p:tav>
                                      </p:tavLst>
                                    </p:anim>
                                    <p:animEffect transition="in" filter="fade">
                                      <p:cBhvr additive="repl">
                                        <p:cTn id="9" dur="750"/>
                                        <p:tgtEl>
                                          <p:spTgt spid="182"/>
                                        </p:tgtEl>
                                      </p:cBhvr>
                                    </p:animEffect>
                                  </p:childTnLst>
                                </p:cTn>
                              </p:par>
                            </p:childTnLst>
                          </p:cTn>
                        </p:par>
                        <p:par>
                          <p:cTn id="10" fill="hold" nodeType="afterGroup">
                            <p:stCondLst>
                              <p:cond delay="750"/>
                            </p:stCondLst>
                            <p:childTnLst>
                              <p:par>
                                <p:cTn id="11" presetID="22" presetClass="entr" presetSubtype="4" dur="750" fill="hold" nodeType="afterEffect">
                                  <p:stCondLst>
                                    <p:cond delay="0"/>
                                  </p:stCondLst>
                                  <p:childTnLst>
                                    <p:set>
                                      <p:cBhvr>
                                        <p:cTn id="12" dur="1" fill="hold">
                                          <p:stCondLst>
                                            <p:cond delay="0"/>
                                          </p:stCondLst>
                                        </p:cTn>
                                        <p:tgtEl>
                                          <p:spTgt spid="183"/>
                                        </p:tgtEl>
                                        <p:attrNameLst>
                                          <p:attrName>style.visibility</p:attrName>
                                        </p:attrNameLst>
                                      </p:cBhvr>
                                      <p:to>
                                        <p:strVal val="visible"/>
                                      </p:to>
                                    </p:set>
                                    <p:animEffect transition="in" filter="wipe(down)">
                                      <p:cBhvr additive="repl">
                                        <p:cTn id="13" dur="750"/>
                                        <p:tgtEl>
                                          <p:spTgt spid="18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https://d.book118.com/048042073011006050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99</Paragraphs>
  <Slides>19</Slides>
  <Notes>8</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19</vt:i4>
      </vt:variant>
    </vt:vector>
  </HeadingPairs>
  <TitlesOfParts>
    <vt:vector baseType="lpstr" size="27">
      <vt:lpstr>Arial</vt:lpstr>
      <vt:lpstr>Calibri</vt:lpstr>
      <vt:lpstr>微软雅黑</vt:lpstr>
      <vt:lpstr>Times New Roman</vt:lpstr>
      <vt:lpstr>Wingdings</vt:lpstr>
      <vt:lpstr>Symbol</vt:lpstr>
      <vt:lpstr>DejaVu Sans</vt:lpstr>
      <vt:lpstr>Office Theme</vt:lpstr>
      <vt:lpstr>企业风险管理风险管理风险</vt:lpstr>
      <vt:lpstr>目录</vt:lpstr>
      <vt:lpstr>第一章 企业风险管理概述</vt:lpstr>
      <vt:lpstr>什么是企业风险管理</vt:lpstr>
      <vt:lpstr> </vt:lpstr>
      <vt:lpstr>企业风险管理与企业战略</vt:lpstr>
      <vt:lpstr>企业风险管理的挑战</vt:lpstr>
      <vt:lpstr>结语</vt:lpstr>
      <vt:lpstr>第2章 企业风险识别与评估</vt:lpstr>
      <vt:lpstr>企业风险识别与评估</vt:lpstr>
      <vt:lpstr>企业风险评估工具</vt:lpstr>
      <vt:lpstr>风险识别与评估实例</vt:lpstr>
      <vt:lpstr>风险评估的关键要素</vt:lpstr>
      <vt:lpstr> </vt:lpstr>
      <vt:lpstr>风险评估的关键要素</vt:lpstr>
      <vt:lpstr>风险识别与评估实例</vt:lpstr>
      <vt:lpstr>风险评估实例分析</vt:lpstr>
      <vt:lpstr>第三章 企业风险应对与控制</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2024-09-29T15:07:45.838</cp:lastPrinted>
  <dcterms:created xsi:type="dcterms:W3CDTF">2024-09-29T07:07:45Z</dcterms:created>
  <dcterms:modified xsi:type="dcterms:W3CDTF">2024-09-29T07:07:48Z</dcterms:modified>
</cp:coreProperties>
</file>