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2" r:id="rId31"/>
  </p:sldIdLst>
  <p:sldSz cx="12190730" cy="6859905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9A673-D4F6-42C1-BDE2-C1078B743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252A4-39E5-4EDD-AE20-2E69D39D9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56684-BB16-4271-8B4D-54798AB96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7B457-45A4-44FF-B21E-A7A2BD7AC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0675D-6F55-4954-AA50-7B778738B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057FE-63FF-4C50-9979-056BA6D3E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4C097A-E053-4268-A14D-7054C5FFA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24098-A008-4BC3-8FCD-10661E262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CDBBC-824B-4081-83BC-E67E5DCBB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40E4A-033B-4974-ABD7-E9CCE0122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BD65F-3F10-4BFE-A16D-6E25E7CD7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1604" y="1170096"/>
            <a:ext cx="11376000" cy="784772"/>
          </a:xfrm>
        </p:spPr>
        <p:txBody>
          <a:bodyPr/>
          <a:lstStyle>
            <a:lvl1pPr marL="0" indent="0" eaLnBrk="1">
              <a:buFontTx/>
              <a:buNone/>
              <a:defRPr b="0"/>
            </a:lvl1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0166" y="1170096"/>
            <a:ext cx="11376000" cy="830938"/>
          </a:xfrm>
        </p:spPr>
        <p:txBody>
          <a:bodyPr/>
          <a:lstStyle>
            <a:lvl1pPr marL="0" indent="0" eaLnBrk="1">
              <a:buFontTx/>
              <a:buNone/>
              <a:defRPr/>
            </a:lvl1pPr>
          </a:lstStyle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png" /><Relationship Id="rId4" Type="http://schemas.openxmlformats.org/officeDocument/2006/relationships/image" Target="file:///D:\qq&#25991;&#20214;\712321467\Image\C2C\Image2\%7b75232B38-A165-1FB7-499C-2E1C792CACB5%7d.png" TargetMode="External" /><Relationship Id="rId5" Type="http://schemas.openxmlformats.org/officeDocument/2006/relationships/image" Target="../media/image2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" name="矩形 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3">
              <a:alphaModFix amt="50000"/>
              <a:grayscl/>
            </a:blip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1219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099" name="文本占位符 93185"/>
          <p:cNvSpPr>
            <a:spLocks noGrp="1"/>
          </p:cNvSpPr>
          <p:nvPr>
            <p:ph type="body"/>
          </p:nvPr>
        </p:nvSpPr>
        <p:spPr>
          <a:xfrm>
            <a:off x="434975" y="1104900"/>
            <a:ext cx="11376025" cy="784225"/>
          </a:xfrm>
          <a:prstGeom prst="rect">
            <a:avLst/>
          </a:prstGeom>
          <a:noFill/>
          <a:ln w="9525">
            <a:noFill/>
          </a:ln>
        </p:spPr>
        <p:txBody>
          <a:bodyPr lIns="91381" tIns="45691" rIns="91381" bIns="45691">
            <a:sp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4100" name="图片 1073743875" descr="学科网 zxxk.com" title=""/>
          <p:cNvPicPr>
            <a:picLocks noChangeAspect="1"/>
          </p:cNvPicPr>
          <p:nvPr/>
        </p:nvPicPr>
        <p:blipFill>
          <a:blip r:embed="rId5" r:link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lnSpc>
          <a:spcPct val="150000"/>
        </a:lnSpc>
        <a:spcBef>
          <a:spcPct val="0"/>
        </a:spcBef>
        <a:spcAft>
          <a:spcPct val="0"/>
        </a:spcAft>
        <a:buChar char="•"/>
        <a:defRPr sz="3000" kern="1200">
          <a:solidFill>
            <a:schemeClr val="tx1"/>
          </a:solidFill>
          <a:latin typeface="Times New Roman" panose="02020603050405020304" pitchFamily="18" charset="0"/>
          <a:ea typeface="+mn-ea"/>
          <a:cs typeface="+mn-cs"/>
        </a:defRPr>
      </a:lvl1pPr>
      <a:lvl2pPr marL="827405" lvl="1" indent="-287655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236980" lvl="2" indent="-230505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41475" lvl="3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rgbClr val="FF0000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1" i="0" u="none" kern="1200" baseline="0">
          <a:solidFill>
            <a:srgbClr val="FF0000"/>
          </a:solidFill>
          <a:latin typeface="Calibri" panose="020f0502020204030204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1" i="0" u="none" kern="1200" baseline="0">
          <a:solidFill>
            <a:srgbClr val="FF0000"/>
          </a:solidFill>
          <a:latin typeface="Calibri" panose="020f0502020204030204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1" i="0" u="none" kern="1200" baseline="0">
          <a:solidFill>
            <a:srgbClr val="FF0000"/>
          </a:solidFill>
          <a:latin typeface="Calibri" panose="020f0502020204030204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1" i="0" u="none" kern="1200" baseline="0">
          <a:solidFill>
            <a:srgbClr val="FF0000"/>
          </a:solidFill>
          <a:latin typeface="Calibri" panose="020f0502020204030204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1" i="0" u="none" kern="1200" baseline="0">
          <a:solidFill>
            <a:srgbClr val="FF0000"/>
          </a:solidFill>
          <a:latin typeface="Calibri" panose="020f0502020204030204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1" i="0" u="none" kern="1200" baseline="0">
          <a:solidFill>
            <a:srgbClr val="FF0000"/>
          </a:solidFill>
          <a:latin typeface="Calibri" panose="020f0502020204030204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1" i="0" u="none" kern="1200" baseline="0">
          <a:solidFill>
            <a:srgbClr val="FF0000"/>
          </a:solidFill>
          <a:latin typeface="Calibri" panose="020f0502020204030204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1" i="0" u="none" kern="1200" baseline="0">
          <a:solidFill>
            <a:srgbClr val="FF0000"/>
          </a:solidFill>
          <a:latin typeface="Calibri" panose="020f0502020204030204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1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4.emf" /><Relationship Id="rId4" Type="http://schemas.openxmlformats.org/officeDocument/2006/relationships/vmlDrawing" Target="../drawings/vmlDrawing2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5.emf" /><Relationship Id="rId4" Type="http://schemas.openxmlformats.org/officeDocument/2006/relationships/vmlDrawing" Target="../drawings/vmlDrawing3.v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520660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6" name="标题 24" title=""/>
          <p:cNvSpPr txBox="1"/>
          <p:nvPr/>
        </p:nvSpPr>
        <p:spPr>
          <a:xfrm>
            <a:off x="1076325" y="2303463"/>
            <a:ext cx="10515600" cy="9207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914400">
              <a:lnSpc>
                <a:spcPct val="150000"/>
              </a:lnSpc>
              <a:tabLst>
                <a:tab pos="2070100"/>
              </a:tabLst>
            </a:pPr>
            <a:r>
              <a:rPr lang="zh-CN" altLang="en-US" sz="4500" b="1">
                <a:solidFill>
                  <a:schemeClr val="tx2">
                    <a:lumMod val="50000"/>
                  </a:schemeClr>
                </a:solidFill>
                <a:latin typeface="Arial" pitchFamily="34" charset="0"/>
                <a:sym typeface="+mn-ea"/>
              </a:rPr>
              <a:t>八年级下册</a:t>
            </a:r>
            <a:endParaRPr lang="zh-CN" altLang="en-US" sz="4500" b="1">
              <a:solidFill>
                <a:schemeClr val="tx2">
                  <a:lumMod val="50000"/>
                </a:schemeClr>
              </a:solidFill>
              <a:latin typeface="Arial" pitchFamily="34" charset="0"/>
            </a:endParaRPr>
          </a:p>
          <a:p>
            <a:pPr algn="ctr" defTabSz="914400">
              <a:lnSpc>
                <a:spcPct val="150000"/>
              </a:lnSpc>
              <a:tabLst>
                <a:tab pos="2070100"/>
              </a:tabLst>
            </a:pPr>
            <a:r>
              <a:rPr lang="en-US" altLang="en-US" sz="4500" b="1">
                <a:solidFill>
                  <a:schemeClr val="tx2">
                    <a:lumMod val="50000"/>
                  </a:schemeClr>
                </a:solidFill>
                <a:latin typeface="Arial" pitchFamily="34" charset="0"/>
              </a:rPr>
              <a:t>Units 7</a:t>
            </a:r>
            <a:r>
              <a:rPr lang="zh-CN" altLang="en-US" sz="4500" b="1">
                <a:solidFill>
                  <a:schemeClr val="tx2">
                    <a:lumMod val="50000"/>
                  </a:schemeClr>
                </a:solidFill>
                <a:latin typeface="Arial" pitchFamily="34" charset="0"/>
              </a:rPr>
              <a:t>～</a:t>
            </a:r>
            <a:r>
              <a:rPr lang="en-US" altLang="en-US" sz="4500" b="1">
                <a:solidFill>
                  <a:schemeClr val="tx2">
                    <a:lumMod val="50000"/>
                  </a:schemeClr>
                </a:solidFill>
                <a:latin typeface="Arial" pitchFamily="34" charset="0"/>
              </a:rPr>
              <a:t>8</a:t>
            </a:r>
            <a:endParaRPr lang="en-US" altLang="en-US" sz="4500" b="1">
              <a:solidFill>
                <a:schemeClr val="tx2">
                  <a:lumMod val="50000"/>
                </a:schemeClr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矩形 4" title=""/>
          <p:cNvSpPr/>
          <p:nvPr/>
        </p:nvSpPr>
        <p:spPr>
          <a:xfrm>
            <a:off x="334328" y="1989455"/>
            <a:ext cx="3794125" cy="523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方正中等线简体" pitchFamily="65" charset="-122"/>
              </a:rPr>
              <a:t>考点一　</a:t>
            </a:r>
            <a:r>
              <a:rPr lang="en-US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方正中等线简体" pitchFamily="65" charset="-122"/>
              </a:rPr>
              <a:t>protect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方正中等线简体" pitchFamily="65" charset="-122"/>
              </a:rPr>
              <a:t>的用法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方正中等线简体" pitchFamily="65" charset="-122"/>
            </a:endParaRPr>
          </a:p>
        </p:txBody>
      </p:sp>
      <p:sp>
        <p:nvSpPr>
          <p:cNvPr id="16387" name="内容占位符 5" title=""/>
          <p:cNvSpPr>
            <a:spLocks noGrp="1"/>
          </p:cNvSpPr>
          <p:nvPr>
            <p:ph idx="1"/>
          </p:nvPr>
        </p:nvSpPr>
        <p:spPr>
          <a:xfrm>
            <a:off x="299403" y="2395855"/>
            <a:ext cx="11376025" cy="3476625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kern="12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[</a:t>
            </a:r>
            <a:r>
              <a:rPr lang="zh-CN" altLang="en-US" kern="12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考点演练</a:t>
            </a:r>
            <a:r>
              <a:rPr lang="en-US" altLang="zh-CN" kern="12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]</a:t>
            </a:r>
            <a:endParaRPr lang="zh-CN" altLang="en-US" sz="1000" kern="1200">
              <a:latin typeface="宋体" panose="02010600030101010101" pitchFamily="2" charset="-122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1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Wearing sunglasses can protect your eyes __________ being hurt by the strong light.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A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with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　　　　　　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	B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about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C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from   	D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to</a:t>
            </a:r>
            <a:endParaRPr lang="zh-CN" altLang="zh-CN" sz="1000" kern="1200">
              <a:latin typeface="宋体" panose="02010600030101010101" pitchFamily="2" charset="-122"/>
              <a:ea typeface="Courier New" panose="02070309020205020404" pitchFamily="49" charset="0"/>
              <a:cs typeface="+mn-cs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8087678" y="3156268"/>
            <a:ext cx="439737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C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7174" name="文本框 1" title=""/>
          <p:cNvSpPr txBox="1"/>
          <p:nvPr/>
        </p:nvSpPr>
        <p:spPr>
          <a:xfrm>
            <a:off x="4583113" y="837565"/>
            <a:ext cx="2897187" cy="6445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254061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考点突破</a:t>
            </a:r>
            <a:endParaRPr lang="en-US" altLang="zh-CN" sz="3600" b="1">
              <a:solidFill>
                <a:srgbClr val="254061"/>
              </a:solidFill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内容占位符 1" title=""/>
          <p:cNvSpPr>
            <a:spLocks noGrp="1"/>
          </p:cNvSpPr>
          <p:nvPr>
            <p:ph idx="1"/>
          </p:nvPr>
        </p:nvSpPr>
        <p:spPr>
          <a:xfrm>
            <a:off x="379413" y="571500"/>
            <a:ext cx="11376025" cy="4940300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2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In the forest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，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we should wear long pants to protect our legs __________ hurting by some plants or animals.</a:t>
            </a:r>
            <a:endParaRPr lang="zh-CN" altLang="en-US" sz="1000" kern="1200">
              <a:latin typeface="宋体" panose="02010600030101010101" pitchFamily="2" charset="-122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A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against   	B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with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C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for   	D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without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3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．据说，锻炼有助于预防感冒。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It is said that taking exercise is helpful to _________________________</a:t>
            </a:r>
            <a:endParaRPr lang="en-US" altLang="zh-CN" kern="1200">
              <a:latin typeface="Times New Roman" panose="02020603050405020304" pitchFamily="18" charset="0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______________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endParaRPr lang="zh-CN" altLang="en-US" sz="1000" kern="1200">
              <a:latin typeface="宋体" panose="02010600030101010101" pitchFamily="2" charset="-122"/>
              <a:ea typeface="Courier New" panose="02070309020205020404" pitchFamily="49" charset="0"/>
              <a:cs typeface="+mn-cs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1060450" y="1382713"/>
            <a:ext cx="461963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A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6953250" y="4044950"/>
            <a:ext cx="4643438" cy="5540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protect us from/against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522288" y="4740275"/>
            <a:ext cx="2519362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catching a cold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379413" y="500063"/>
            <a:ext cx="11376025" cy="4860925"/>
          </a:xfrm>
        </p:spPr>
        <p:txBody>
          <a:bodyPr vert="horz" wrap="square" lIns="91381" tIns="45691" rIns="91381" bIns="45691" numCol="1" anchor="t" anchorCtr="0" compatLnSpc="1">
            <a:spAutoFit/>
          </a:bodyPr>
          <a:lstStyle/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/>
                <a:ea typeface="黑体" panose="02010609060101010101" pitchFamily="49" charset="-122"/>
                <a:cs typeface="Courier New" panose="02070309020205020404"/>
              </a:rPr>
              <a:t>[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/>
                <a:ea typeface="黑体" panose="02010609060101010101" pitchFamily="49" charset="-122"/>
                <a:cs typeface="Times New Roman" panose="02020603050405020304"/>
              </a:rPr>
              <a:t>考点精讲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/>
                <a:ea typeface="黑体" panose="02010609060101010101" pitchFamily="49" charset="-122"/>
                <a:cs typeface="Courier New" panose="02070309020205020404"/>
              </a:rPr>
              <a:t>]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protect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意为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方正中等线简体"/>
                <a:cs typeface="Times New Roman" panose="02020603050405020304"/>
              </a:rPr>
              <a:t>“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保护，防护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方正中等线简体"/>
                <a:cs typeface="Times New Roman" panose="02020603050405020304"/>
              </a:rPr>
              <a:t>”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，接名词或代词作宾语，常用于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protect...from/against (doing)sth.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中，意为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方正中等线简体"/>
                <a:cs typeface="Times New Roman" panose="02020603050405020304"/>
              </a:rPr>
              <a:t>“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保护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方正中等线简体"/>
                <a:cs typeface="Times New Roman" panose="02020603050405020304"/>
              </a:rPr>
              <a:t>……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免受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方正中等线简体"/>
                <a:cs typeface="Times New Roman" panose="02020603050405020304"/>
              </a:rPr>
              <a:t>……”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。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This umbrella will </a:t>
            </a:r>
            <a:r>
              <a:rPr kumimoji="0" lang="en-US" sz="3000" b="1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protect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 your skin </a:t>
            </a:r>
            <a:r>
              <a:rPr kumimoji="0" lang="en-US" sz="3000" b="1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from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 the burning sun.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这把伞将会保护你的皮肤免受烈日的伤害。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This medicine will </a:t>
            </a:r>
            <a:r>
              <a:rPr kumimoji="0" lang="en-US" sz="3000" b="1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protect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 you </a:t>
            </a:r>
            <a:r>
              <a:rPr kumimoji="0" lang="en-US" sz="3000" b="1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against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 getting this kind of illness.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这种药会保护你不得这种疾病。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内容占位符 1" title=""/>
          <p:cNvSpPr>
            <a:spLocks noGrp="1"/>
          </p:cNvSpPr>
          <p:nvPr>
            <p:ph idx="1"/>
          </p:nvPr>
        </p:nvSpPr>
        <p:spPr>
          <a:xfrm>
            <a:off x="379413" y="687388"/>
            <a:ext cx="11376025" cy="4973637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kern="12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[</a:t>
            </a:r>
            <a:r>
              <a:rPr lang="zh-CN" altLang="en-US" kern="12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考点演练</a:t>
            </a:r>
            <a:r>
              <a:rPr lang="en-US" altLang="zh-CN" kern="12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]</a:t>
            </a:r>
            <a:endParaRPr lang="en-US" altLang="zh-CN" kern="120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endParaRPr lang="en-US" altLang="zh-CN" sz="1000" kern="120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endParaRPr lang="en-US" altLang="zh-CN" sz="1000" kern="120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endParaRPr lang="zh-CN" altLang="en-US" sz="1000" kern="1200">
              <a:latin typeface="宋体" panose="02010600030101010101" pitchFamily="2" charset="-122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4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What I want to do is to change everything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，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____________ myself.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5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An excellent writing should ____________ beautiful sentences and true feelings.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6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I learned a lot from this lecture of Chinese traditional culture ____________ paper cutting and painting.</a:t>
            </a:r>
            <a:endParaRPr lang="zh-CN" altLang="en-US" sz="1000" kern="1200">
              <a:latin typeface="宋体" panose="02010600030101010101" pitchFamily="2" charset="-122"/>
              <a:ea typeface="Courier New" panose="02070309020205020404" pitchFamily="49" charset="0"/>
              <a:cs typeface="+mn-cs"/>
            </a:endParaRPr>
          </a:p>
        </p:txBody>
      </p:sp>
      <p:sp>
        <p:nvSpPr>
          <p:cNvPr id="1028" name="矩形 4" title=""/>
          <p:cNvSpPr/>
          <p:nvPr/>
        </p:nvSpPr>
        <p:spPr>
          <a:xfrm>
            <a:off x="414338" y="249238"/>
            <a:ext cx="5259387" cy="523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方正中等线简体" pitchFamily="65" charset="-122"/>
              </a:rPr>
              <a:t>考点二　辨析</a:t>
            </a:r>
            <a:r>
              <a:rPr lang="en-US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方正中等线简体" pitchFamily="65" charset="-122"/>
              </a:rPr>
              <a:t>include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方正中等线简体" pitchFamily="65" charset="-122"/>
              </a:rPr>
              <a:t>与</a:t>
            </a:r>
            <a:r>
              <a:rPr lang="en-US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方正中等线简体" pitchFamily="65" charset="-122"/>
              </a:rPr>
              <a:t>including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方正中等线简体" pitchFamily="65" charset="-122"/>
            </a:endParaRPr>
          </a:p>
        </p:txBody>
      </p:sp>
      <p:graphicFrame>
        <p:nvGraphicFramePr>
          <p:cNvPr id="1026" name="Object 2" title=""/>
          <p:cNvGraphicFramePr>
            <a:graphicFrameLocks noChangeAspect="1"/>
          </p:cNvGraphicFramePr>
          <p:nvPr/>
        </p:nvGraphicFramePr>
        <p:xfrm>
          <a:off x="715963" y="1500188"/>
          <a:ext cx="10758487" cy="7572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10777220" imgH="760095" progId="Word.Document.12">
                  <p:embed/>
                </p:oleObj>
              </mc:Choice>
              <mc:Fallback>
                <p:oleObj r:id="rId2" imgW="10777220" imgH="76009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15963" y="1500188"/>
                        <a:ext cx="10758487" cy="7572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矩形 4" title=""/>
          <p:cNvSpPr/>
          <p:nvPr/>
        </p:nvSpPr>
        <p:spPr>
          <a:xfrm>
            <a:off x="8024813" y="2135188"/>
            <a:ext cx="1639887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including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5918200" y="2911475"/>
            <a:ext cx="1320800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include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665163" y="4930775"/>
            <a:ext cx="1641475" cy="5524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including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内容占位符 1" title=""/>
          <p:cNvSpPr>
            <a:spLocks noGrp="1"/>
          </p:cNvSpPr>
          <p:nvPr>
            <p:ph idx="1"/>
          </p:nvPr>
        </p:nvSpPr>
        <p:spPr>
          <a:xfrm>
            <a:off x="379413" y="428625"/>
            <a:ext cx="11376025" cy="4860925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kern="12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[</a:t>
            </a:r>
            <a:r>
              <a:rPr lang="zh-CN" altLang="en-US" kern="12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考点精讲</a:t>
            </a:r>
            <a:r>
              <a:rPr lang="en-US" altLang="zh-CN" kern="12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]</a:t>
            </a:r>
            <a:endParaRPr lang="zh-CN" altLang="en-US" sz="1000" kern="1200">
              <a:latin typeface="宋体" panose="02010600030101010101" pitchFamily="2" charset="-122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(1)include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作动词，在句中充当谓语，意为</a:t>
            </a: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“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包括，包含</a:t>
            </a: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”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。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Does the price </a:t>
            </a:r>
            <a:r>
              <a:rPr lang="en-US" altLang="zh-CN" b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include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tax?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这个价格包括税款吗？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(2)including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作介词，后接名词或者代词，意为</a:t>
            </a: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“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包括，包含</a:t>
            </a: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”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。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He has bought dozens of books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，</a:t>
            </a:r>
            <a:r>
              <a:rPr lang="en-US" altLang="zh-CN" b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including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an English novel.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他买了很多书，包括一本英文小说。</a:t>
            </a:r>
            <a:endParaRPr lang="zh-CN" altLang="en-US" sz="1000" kern="1200">
              <a:latin typeface="宋体" panose="02010600030101010101" pitchFamily="2" charset="-122"/>
              <a:ea typeface="Courier New" panose="02070309020205020404" pitchFamily="49" charset="0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379413" y="660400"/>
            <a:ext cx="11376025" cy="5545138"/>
          </a:xfrm>
        </p:spPr>
        <p:txBody>
          <a:bodyPr vert="horz" wrap="square" lIns="91381" tIns="45691" rIns="91381" bIns="45691" numCol="1" anchor="t" anchorCtr="0" compatLnSpc="1">
            <a:spAutoFit/>
          </a:bodyPr>
          <a:lstStyle/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/>
                <a:ea typeface="黑体" panose="02010609060101010101" pitchFamily="49" charset="-122"/>
                <a:cs typeface="Courier New" panose="02070309020205020404"/>
              </a:rPr>
              <a:t>[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/>
                <a:ea typeface="黑体" panose="02010609060101010101" pitchFamily="49" charset="-122"/>
                <a:cs typeface="Times New Roman" panose="02020603050405020304"/>
              </a:rPr>
              <a:t>考点演练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/>
                <a:ea typeface="黑体" panose="02010609060101010101" pitchFamily="49" charset="-122"/>
                <a:cs typeface="Courier New" panose="02070309020205020404"/>
              </a:rPr>
              <a:t>]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7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With knowledge and efforts, we can have more chances to succeed in ____________ (achieve) our dreams.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8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Every ____________ (success) man will experience failure, so no matter when we meet failure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，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we should not give up.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9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．成功的秘诀往往在于我们自身，而不是他人的帮助。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________________________ often depends on ourselves rather than others' help.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</p:txBody>
      </p:sp>
      <p:sp>
        <p:nvSpPr>
          <p:cNvPr id="20483" name="矩形 4" title=""/>
          <p:cNvSpPr/>
          <p:nvPr/>
        </p:nvSpPr>
        <p:spPr>
          <a:xfrm>
            <a:off x="414338" y="249238"/>
            <a:ext cx="3968750" cy="52228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方正中等线简体" pitchFamily="65" charset="-122"/>
              </a:rPr>
              <a:t>考点三　</a:t>
            </a:r>
            <a:r>
              <a:rPr lang="en-US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方正中等线简体" pitchFamily="65" charset="-122"/>
              </a:rPr>
              <a:t> succeed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方正中等线简体" pitchFamily="65" charset="-122"/>
              </a:rPr>
              <a:t>的用法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方正中等线简体" pitchFamily="65" charset="-122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665163" y="2116138"/>
            <a:ext cx="1684337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achieving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2308225" y="2824163"/>
            <a:ext cx="1766888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successful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736600" y="4859338"/>
            <a:ext cx="3427413" cy="5524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The secret to success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379413" y="857250"/>
            <a:ext cx="11376025" cy="3476625"/>
          </a:xfrm>
        </p:spPr>
        <p:txBody>
          <a:bodyPr vert="horz" wrap="square" lIns="91381" tIns="45691" rIns="91381" bIns="45691" numCol="1" anchor="t" anchorCtr="0" compatLnSpc="1">
            <a:spAutoFit/>
          </a:bodyPr>
          <a:lstStyle/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/>
                <a:ea typeface="黑体" panose="02010609060101010101" pitchFamily="49" charset="-122"/>
                <a:cs typeface="Courier New" panose="02070309020205020404"/>
              </a:rPr>
              <a:t>[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/>
                <a:ea typeface="黑体" panose="02010609060101010101" pitchFamily="49" charset="-122"/>
                <a:cs typeface="Times New Roman" panose="02020603050405020304"/>
              </a:rPr>
              <a:t>考点精讲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/>
                <a:ea typeface="黑体" panose="02010609060101010101" pitchFamily="49" charset="-122"/>
                <a:cs typeface="Courier New" panose="02070309020205020404"/>
              </a:rPr>
              <a:t>]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succeed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为不及物动词，常与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in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连用，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succeed in doing sth.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意为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方正中等线简体"/>
                <a:cs typeface="Times New Roman" panose="02020603050405020304"/>
              </a:rPr>
              <a:t>“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成功做某事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方正中等线简体"/>
                <a:cs typeface="Times New Roman" panose="02020603050405020304"/>
              </a:rPr>
              <a:t>”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。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They </a:t>
            </a:r>
            <a:r>
              <a:rPr kumimoji="0" lang="en-US" sz="3000" b="1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succeeded in finishing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 the task.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他们成功地完成了这项任务。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内容占位符 1" title=""/>
          <p:cNvSpPr>
            <a:spLocks noGrp="1"/>
          </p:cNvSpPr>
          <p:nvPr>
            <p:ph idx="1"/>
          </p:nvPr>
        </p:nvSpPr>
        <p:spPr>
          <a:xfrm>
            <a:off x="379413" y="1000125"/>
            <a:ext cx="11376025" cy="2787650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kern="12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[</a:t>
            </a:r>
            <a:r>
              <a:rPr lang="zh-CN" altLang="en-US" kern="12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拓展延伸</a:t>
            </a:r>
            <a:r>
              <a:rPr lang="en-US" altLang="zh-CN" kern="12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]</a:t>
            </a:r>
            <a:endParaRPr lang="zh-CN" altLang="en-US" sz="1000" kern="1200">
              <a:latin typeface="宋体" panose="02010600030101010101" pitchFamily="2" charset="-122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华文仿宋" pitchFamily="2" charset="-122"/>
                <a:cs typeface="+mn-cs"/>
              </a:rPr>
              <a:t>succeed</a:t>
            </a:r>
            <a:r>
              <a:rPr lang="zh-CN" altLang="en-US" kern="1200">
                <a:latin typeface="Times New Roman" panose="02020603050405020304" pitchFamily="18" charset="0"/>
                <a:ea typeface="华文仿宋" pitchFamily="2" charset="-122"/>
                <a:cs typeface="+mn-cs"/>
              </a:rPr>
              <a:t>的名词形式为</a:t>
            </a:r>
            <a:r>
              <a:rPr lang="en-US" altLang="zh-CN" kern="1200">
                <a:latin typeface="Times New Roman" panose="02020603050405020304" pitchFamily="18" charset="0"/>
                <a:ea typeface="华文仿宋" pitchFamily="2" charset="-122"/>
                <a:cs typeface="+mn-cs"/>
              </a:rPr>
              <a:t>success</a:t>
            </a:r>
            <a:r>
              <a:rPr lang="zh-CN" altLang="en-US" kern="1200">
                <a:latin typeface="Times New Roman" panose="02020603050405020304" pitchFamily="18" charset="0"/>
                <a:ea typeface="华文仿宋" pitchFamily="2" charset="-122"/>
                <a:cs typeface="+mn-cs"/>
              </a:rPr>
              <a:t>，意为</a:t>
            </a: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“</a:t>
            </a:r>
            <a:r>
              <a:rPr lang="zh-CN" altLang="en-US" kern="1200">
                <a:latin typeface="Times New Roman" panose="02020603050405020304" pitchFamily="18" charset="0"/>
                <a:ea typeface="华文仿宋" pitchFamily="2" charset="-122"/>
                <a:cs typeface="+mn-cs"/>
              </a:rPr>
              <a:t>成功</a:t>
            </a: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”</a:t>
            </a:r>
            <a:r>
              <a:rPr lang="zh-CN" altLang="en-US" kern="1200">
                <a:latin typeface="Times New Roman" panose="02020603050405020304" pitchFamily="18" charset="0"/>
                <a:ea typeface="华文仿宋" pitchFamily="2" charset="-122"/>
                <a:cs typeface="+mn-cs"/>
              </a:rPr>
              <a:t>；其形容词形式为</a:t>
            </a:r>
            <a:r>
              <a:rPr lang="en-US" altLang="zh-CN" kern="1200">
                <a:latin typeface="Times New Roman" panose="02020603050405020304" pitchFamily="18" charset="0"/>
                <a:ea typeface="华文仿宋" pitchFamily="2" charset="-122"/>
                <a:cs typeface="+mn-cs"/>
              </a:rPr>
              <a:t>successful</a:t>
            </a:r>
            <a:r>
              <a:rPr lang="zh-CN" altLang="en-US" kern="1200">
                <a:latin typeface="Times New Roman" panose="02020603050405020304" pitchFamily="18" charset="0"/>
                <a:ea typeface="华文仿宋" pitchFamily="2" charset="-122"/>
                <a:cs typeface="+mn-cs"/>
              </a:rPr>
              <a:t>，意为</a:t>
            </a: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“</a:t>
            </a:r>
            <a:r>
              <a:rPr lang="zh-CN" altLang="en-US" kern="1200">
                <a:latin typeface="Times New Roman" panose="02020603050405020304" pitchFamily="18" charset="0"/>
                <a:ea typeface="华文仿宋" pitchFamily="2" charset="-122"/>
                <a:cs typeface="+mn-cs"/>
              </a:rPr>
              <a:t>成功的</a:t>
            </a: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”</a:t>
            </a:r>
            <a:r>
              <a:rPr lang="zh-CN" altLang="en-US" kern="1200">
                <a:latin typeface="Times New Roman" panose="02020603050405020304" pitchFamily="18" charset="0"/>
                <a:ea typeface="华文仿宋" pitchFamily="2" charset="-122"/>
                <a:cs typeface="+mn-cs"/>
              </a:rPr>
              <a:t>；副词形式为</a:t>
            </a:r>
            <a:r>
              <a:rPr lang="en-US" altLang="zh-CN" kern="1200">
                <a:latin typeface="Times New Roman" panose="02020603050405020304" pitchFamily="18" charset="0"/>
                <a:ea typeface="华文仿宋" pitchFamily="2" charset="-122"/>
                <a:cs typeface="+mn-cs"/>
              </a:rPr>
              <a:t>successfully</a:t>
            </a:r>
            <a:r>
              <a:rPr lang="zh-CN" altLang="en-US" kern="1200">
                <a:latin typeface="Times New Roman" panose="02020603050405020304" pitchFamily="18" charset="0"/>
                <a:ea typeface="华文仿宋" pitchFamily="2" charset="-122"/>
                <a:cs typeface="+mn-cs"/>
              </a:rPr>
              <a:t>，意为</a:t>
            </a: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“</a:t>
            </a:r>
            <a:r>
              <a:rPr lang="zh-CN" altLang="en-US" kern="1200">
                <a:latin typeface="Times New Roman" panose="02020603050405020304" pitchFamily="18" charset="0"/>
                <a:ea typeface="华文仿宋" pitchFamily="2" charset="-122"/>
                <a:cs typeface="+mn-cs"/>
              </a:rPr>
              <a:t>成功地</a:t>
            </a: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”</a:t>
            </a:r>
            <a:r>
              <a:rPr lang="zh-CN" altLang="en-US" kern="1200">
                <a:latin typeface="Times New Roman" panose="02020603050405020304" pitchFamily="18" charset="0"/>
                <a:ea typeface="华文仿宋" pitchFamily="2" charset="-122"/>
                <a:cs typeface="+mn-cs"/>
              </a:rPr>
              <a:t>。</a:t>
            </a:r>
            <a:endParaRPr lang="zh-CN" altLang="en-US" sz="1000" kern="1200">
              <a:latin typeface="宋体" panose="02010600030101010101" pitchFamily="2" charset="-122"/>
              <a:ea typeface="Courier New" panose="02070309020205020404" pitchFamily="49" charset="0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1" name="内容占位符 1" title=""/>
          <p:cNvSpPr>
            <a:spLocks noGrp="1"/>
          </p:cNvSpPr>
          <p:nvPr>
            <p:ph idx="1"/>
          </p:nvPr>
        </p:nvSpPr>
        <p:spPr>
          <a:xfrm>
            <a:off x="379413" y="609600"/>
            <a:ext cx="11376025" cy="5667375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kern="12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[</a:t>
            </a:r>
            <a:r>
              <a:rPr lang="zh-CN" altLang="en-US" kern="12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考点演练</a:t>
            </a:r>
            <a:r>
              <a:rPr lang="en-US" altLang="zh-CN" kern="1200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]</a:t>
            </a:r>
            <a:endParaRPr lang="en-US" altLang="zh-CN" kern="120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endParaRPr lang="en-US" altLang="zh-CN" sz="1000" kern="120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endParaRPr lang="en-US" altLang="zh-CN" sz="1000" kern="1200">
              <a:solidFill>
                <a:srgbClr val="0000FF"/>
              </a:solidFill>
              <a:latin typeface="Times New Roman" panose="02020603050405020304" pitchFamily="18" charset="0"/>
              <a:ea typeface="黑体" panose="02010609060101010101" pitchFamily="49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endParaRPr lang="zh-CN" altLang="en-US" sz="1000" kern="1200">
              <a:latin typeface="宋体" panose="02010600030101010101" pitchFamily="2" charset="-122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10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No pains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，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no gains.Without working hard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，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no one can _________ success in life.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11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Time waits for no man.But some people won't ____________ the importance of time until it's gone.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12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To make our dreams ____________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，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we should set goals and then try our best to realize them.</a:t>
            </a:r>
            <a:endParaRPr lang="zh-CN" altLang="en-US" sz="1000" kern="1200">
              <a:latin typeface="宋体" panose="02010600030101010101" pitchFamily="2" charset="-122"/>
              <a:ea typeface="Courier New" panose="02070309020205020404" pitchFamily="49" charset="0"/>
              <a:cs typeface="+mn-cs"/>
            </a:endParaRPr>
          </a:p>
        </p:txBody>
      </p:sp>
      <p:sp>
        <p:nvSpPr>
          <p:cNvPr id="2052" name="矩形 4" title=""/>
          <p:cNvSpPr/>
          <p:nvPr/>
        </p:nvSpPr>
        <p:spPr>
          <a:xfrm>
            <a:off x="414338" y="168275"/>
            <a:ext cx="6729412" cy="523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方正中等线简体" pitchFamily="65" charset="-122"/>
              </a:rPr>
              <a:t>考点四　辨析</a:t>
            </a:r>
            <a:r>
              <a:rPr lang="en-US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方正中等线简体" pitchFamily="65" charset="-122"/>
              </a:rPr>
              <a:t>achieve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方正中等线简体" pitchFamily="65" charset="-122"/>
              </a:rPr>
              <a:t>、</a:t>
            </a:r>
            <a:r>
              <a:rPr lang="en-US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方正中等线简体" pitchFamily="65" charset="-122"/>
              </a:rPr>
              <a:t>realize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方正中等线简体" pitchFamily="65" charset="-122"/>
              </a:rPr>
              <a:t>与</a:t>
            </a:r>
            <a:r>
              <a:rPr lang="en-US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方正中等线简体" pitchFamily="65" charset="-122"/>
              </a:rPr>
              <a:t>come true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方正中等线简体" pitchFamily="65" charset="-122"/>
            </a:endParaRPr>
          </a:p>
        </p:txBody>
      </p:sp>
      <p:graphicFrame>
        <p:nvGraphicFramePr>
          <p:cNvPr id="2050" name="Object 1" title=""/>
          <p:cNvGraphicFramePr>
            <a:graphicFrameLocks noChangeAspect="1"/>
          </p:cNvGraphicFramePr>
          <p:nvPr/>
        </p:nvGraphicFramePr>
        <p:xfrm>
          <a:off x="715963" y="1382713"/>
          <a:ext cx="10758487" cy="7572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10777220" imgH="760095" progId="Word.Document.12">
                  <p:embed/>
                </p:oleObj>
              </mc:Choice>
              <mc:Fallback>
                <p:oleObj r:id="rId2" imgW="10777220" imgH="76009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15963" y="1382713"/>
                        <a:ext cx="10758487" cy="7572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矩形 4" title=""/>
          <p:cNvSpPr/>
          <p:nvPr/>
        </p:nvSpPr>
        <p:spPr>
          <a:xfrm>
            <a:off x="10167938" y="2143125"/>
            <a:ext cx="1362075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achieve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9239250" y="3492500"/>
            <a:ext cx="1212850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realize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4737100" y="4859338"/>
            <a:ext cx="1716088" cy="5524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come true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379413" y="187325"/>
            <a:ext cx="11376025" cy="1393825"/>
          </a:xfrm>
        </p:spPr>
        <p:txBody>
          <a:bodyPr vert="horz" wrap="square" lIns="91381" tIns="45691" rIns="91381" bIns="45691" numCol="1" anchor="t" anchorCtr="0" compatLnSpc="1">
            <a:spAutoFit/>
          </a:bodyPr>
          <a:lstStyle/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/>
                <a:ea typeface="黑体" panose="02010609060101010101" pitchFamily="49" charset="-122"/>
                <a:cs typeface="Courier New" panose="02070309020205020404"/>
              </a:rPr>
              <a:t>[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/>
                <a:ea typeface="黑体" panose="02010609060101010101" pitchFamily="49" charset="-122"/>
                <a:cs typeface="Times New Roman" panose="02020603050405020304"/>
              </a:rPr>
              <a:t>考点精讲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/>
                <a:ea typeface="黑体" panose="02010609060101010101" pitchFamily="49" charset="-122"/>
                <a:cs typeface="Courier New" panose="02070309020205020404"/>
              </a:rPr>
              <a:t>]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593725" y="1085850"/>
          <a:ext cx="11074400" cy="4114800"/>
        </p:xfrm>
        <a:graphic>
          <a:graphicData uri="http://schemas.openxmlformats.org/drawingml/2006/table">
            <a:tbl>
              <a:tblPr/>
              <a:tblGrid>
                <a:gridCol w="1624013"/>
                <a:gridCol w="3014662"/>
                <a:gridCol w="6435725"/>
              </a:tblGrid>
              <a:tr h="51117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词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(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组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)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用法</a:t>
                      </a:r>
                      <a:endParaRPr kumimoji="0" 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方正中等线简体" pitchFamily="65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示例</a:t>
                      </a:r>
                      <a:endParaRPr kumimoji="0" 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方正中等线简体" pitchFamily="65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2235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achieve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方正中等线简体" pitchFamily="65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sb.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＋</a:t>
                      </a:r>
                      <a:r>
                        <a:rPr kumimoji="0" lang="en-US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 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achieve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＋梦想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/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目标</a:t>
                      </a:r>
                      <a:endParaRPr kumimoji="0" 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Let's study hard to </a:t>
                      </a:r>
                      <a:r>
                        <a:rPr kumimoji="0" lang="en-US" altLang="zh-CN" sz="3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achieve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 our dreams.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方正中等线简体" pitchFamily="65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让我们努力学习来实现我们的梦想。</a:t>
                      </a:r>
                      <a:endParaRPr kumimoji="0" 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31938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realize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方正中等线简体" pitchFamily="65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realize one's dream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实现某人的梦想</a:t>
                      </a:r>
                      <a:endParaRPr kumimoji="0" 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Her dream to become a writer was finally </a:t>
                      </a:r>
                      <a:r>
                        <a:rPr kumimoji="0" lang="en-US" altLang="zh-CN" sz="3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realized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．</a:t>
                      </a:r>
                      <a:endParaRPr kumimoji="0" 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她想当一名作家的愿望最终实现了。</a:t>
                      </a:r>
                      <a:endParaRPr kumimoji="0" 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522288" y="1071563"/>
          <a:ext cx="11145838" cy="3429000"/>
        </p:xfrm>
        <a:graphic>
          <a:graphicData uri="http://schemas.openxmlformats.org/drawingml/2006/table">
            <a:tbl>
              <a:tblPr/>
              <a:tblGrid>
                <a:gridCol w="1633537"/>
                <a:gridCol w="3035300"/>
                <a:gridCol w="6477000"/>
              </a:tblGrid>
              <a:tr h="369888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词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(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组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)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用法</a:t>
                      </a:r>
                      <a:endParaRPr kumimoji="0" 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方正中等线简体" pitchFamily="65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示例</a:t>
                      </a:r>
                      <a:endParaRPr kumimoji="0" 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方正中等线简体" pitchFamily="65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224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come true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方正中等线简体" pitchFamily="65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梦想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/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目标＋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come true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Volunteering here is a dream </a:t>
                      </a:r>
                      <a:r>
                        <a:rPr kumimoji="0" lang="en-US" altLang="zh-CN" sz="3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come true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 for me.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方正中等线简体" pitchFamily="65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2070100"/>
                        </a:tabLst>
                      </a:pP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在这里当志愿者对我来说是梦想成真了。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[</a:t>
                      </a:r>
                      <a:r>
                        <a:rPr kumimoji="0" lang="zh-CN" altLang="en-US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人教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八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(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下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)Unit 2]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内容占位符 4" title=""/>
          <p:cNvSpPr>
            <a:spLocks noGrp="1"/>
          </p:cNvSpPr>
          <p:nvPr>
            <p:ph idx="1"/>
          </p:nvPr>
        </p:nvSpPr>
        <p:spPr>
          <a:xfrm>
            <a:off x="379413" y="1575753"/>
            <a:ext cx="11376025" cy="4167187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1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b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force</a:t>
            </a:r>
            <a:endParaRPr lang="zh-CN" altLang="en-US" sz="1000" kern="1200">
              <a:latin typeface="宋体" panose="02010600030101010101" pitchFamily="2" charset="-122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zh-CN" altLang="en-US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熟义：</a:t>
            </a:r>
            <a:r>
              <a:rPr lang="en-US" altLang="zh-CN" i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n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.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力；力量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zh-CN" altLang="en-US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生义：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A.</a:t>
            </a:r>
            <a:r>
              <a:rPr lang="en-US" altLang="zh-CN" i="1" kern="1200">
                <a:latin typeface="Book Antiqua" pitchFamily="18" charset="0"/>
                <a:ea typeface="方正中等线简体" pitchFamily="65" charset="-122"/>
                <a:cs typeface="+mn-cs"/>
              </a:rPr>
              <a:t>v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.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强迫，迫使　　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	B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i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n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.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权力；效力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①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She had to </a:t>
            </a:r>
            <a:r>
              <a:rPr lang="en-US" altLang="zh-CN" b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force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herself to stand her ground when she heard someone approaching.______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②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These guidelines (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准则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) do not have the </a:t>
            </a:r>
            <a:r>
              <a:rPr lang="en-US" altLang="zh-CN" b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force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of law.______</a:t>
            </a:r>
            <a:endParaRPr lang="zh-CN" altLang="zh-CN" sz="1000" kern="1200">
              <a:latin typeface="宋体" panose="02010600030101010101" pitchFamily="2" charset="-122"/>
              <a:ea typeface="Courier New" panose="02070309020205020404" pitchFamily="49" charset="0"/>
              <a:cs typeface="+mn-cs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2728913" y="4438015"/>
            <a:ext cx="461962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A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9" name="矩形 8" title=""/>
          <p:cNvSpPr/>
          <p:nvPr/>
        </p:nvSpPr>
        <p:spPr>
          <a:xfrm>
            <a:off x="9310688" y="5082540"/>
            <a:ext cx="439737" cy="5524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B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28676" name="文本框 1" title=""/>
          <p:cNvSpPr txBox="1"/>
          <p:nvPr/>
        </p:nvSpPr>
        <p:spPr>
          <a:xfrm>
            <a:off x="4870768" y="1269365"/>
            <a:ext cx="2590800" cy="6445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254061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熟词生义</a:t>
            </a:r>
            <a:endParaRPr lang="zh-CN" altLang="en-US" sz="3600" b="1">
              <a:solidFill>
                <a:srgbClr val="254061"/>
              </a:solidFill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内容占位符 1" title=""/>
          <p:cNvSpPr>
            <a:spLocks noGrp="1"/>
          </p:cNvSpPr>
          <p:nvPr>
            <p:ph idx="1"/>
          </p:nvPr>
        </p:nvSpPr>
        <p:spPr>
          <a:xfrm>
            <a:off x="379413" y="857250"/>
            <a:ext cx="11376025" cy="3476625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2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b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fan</a:t>
            </a:r>
            <a:endParaRPr lang="zh-CN" altLang="en-US" sz="1000" kern="1200">
              <a:latin typeface="宋体" panose="02010600030101010101" pitchFamily="2" charset="-122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zh-CN" altLang="en-US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熟义：</a:t>
            </a:r>
            <a:r>
              <a:rPr lang="en-US" altLang="zh-CN" i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n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.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迷；狂热爱好者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zh-CN" altLang="en-US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生义：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A.</a:t>
            </a:r>
            <a:r>
              <a:rPr lang="en-US" altLang="zh-CN" i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n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.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风扇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  	B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i="1" kern="1200">
                <a:latin typeface="Book Antiqua" pitchFamily="18" charset="0"/>
                <a:ea typeface="方正中等线简体" pitchFamily="65" charset="-122"/>
                <a:cs typeface="+mn-cs"/>
              </a:rPr>
              <a:t>v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.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扇风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①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He cools himself in front of an electric </a:t>
            </a:r>
            <a:r>
              <a:rPr lang="en-US" altLang="zh-CN" b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fan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.______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②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It was too hot outside.He </a:t>
            </a:r>
            <a:r>
              <a:rPr lang="en-US" altLang="zh-CN" b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fanned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himself with his hat.______</a:t>
            </a:r>
            <a:endParaRPr lang="zh-CN" altLang="en-US" sz="1000" kern="1200">
              <a:latin typeface="宋体" panose="02010600030101010101" pitchFamily="2" charset="-122"/>
              <a:ea typeface="Courier New" panose="02070309020205020404" pitchFamily="49" charset="0"/>
              <a:cs typeface="+mn-cs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7739063" y="3044825"/>
            <a:ext cx="461962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A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9453563" y="3716338"/>
            <a:ext cx="439737" cy="5524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B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内容占位符 1" title=""/>
          <p:cNvSpPr>
            <a:spLocks noGrp="1"/>
          </p:cNvSpPr>
          <p:nvPr>
            <p:ph idx="1"/>
          </p:nvPr>
        </p:nvSpPr>
        <p:spPr>
          <a:xfrm>
            <a:off x="379413" y="785813"/>
            <a:ext cx="11376025" cy="3476625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3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b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step</a:t>
            </a:r>
            <a:endParaRPr lang="zh-CN" altLang="en-US" sz="1000" kern="1200">
              <a:latin typeface="宋体" panose="02010600030101010101" pitchFamily="2" charset="-122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zh-CN" altLang="en-US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熟义：</a:t>
            </a:r>
            <a:r>
              <a:rPr lang="en-US" altLang="zh-CN" i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n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.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步；步骤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zh-CN" altLang="en-US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生义：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A.</a:t>
            </a:r>
            <a:r>
              <a:rPr lang="en-US" altLang="zh-CN" i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n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.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台阶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  	B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i="1" kern="1200">
                <a:latin typeface="Book Antiqua" pitchFamily="18" charset="0"/>
                <a:ea typeface="方正中等线简体" pitchFamily="65" charset="-122"/>
                <a:cs typeface="+mn-cs"/>
              </a:rPr>
              <a:t>v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.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走，跨步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①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I accidentally </a:t>
            </a:r>
            <a:r>
              <a:rPr lang="en-US" altLang="zh-CN" b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stepped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on his foot.______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②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He fell over when he was running down the </a:t>
            </a:r>
            <a:r>
              <a:rPr lang="en-US" altLang="zh-CN" b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steps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.______</a:t>
            </a:r>
            <a:endParaRPr lang="zh-CN" altLang="en-US" sz="1000" kern="1200">
              <a:latin typeface="宋体" panose="02010600030101010101" pitchFamily="2" charset="-122"/>
              <a:ea typeface="Courier New" panose="02070309020205020404" pitchFamily="49" charset="0"/>
              <a:cs typeface="+mn-cs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6310313" y="2992438"/>
            <a:ext cx="439737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B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8739188" y="3644900"/>
            <a:ext cx="461962" cy="5524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A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内容占位符 1" title=""/>
          <p:cNvSpPr>
            <a:spLocks noGrp="1"/>
          </p:cNvSpPr>
          <p:nvPr>
            <p:ph idx="1"/>
          </p:nvPr>
        </p:nvSpPr>
        <p:spPr>
          <a:xfrm>
            <a:off x="379413" y="642938"/>
            <a:ext cx="11376025" cy="4165600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4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b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take in</a:t>
            </a:r>
            <a:endParaRPr lang="zh-CN" altLang="en-US" sz="1000" kern="1200">
              <a:latin typeface="宋体" panose="02010600030101010101" pitchFamily="2" charset="-122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zh-CN" altLang="en-US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熟义：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吸入；吞入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(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体内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)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zh-CN" altLang="en-US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生义：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A.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欺骗；蒙骗　　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	B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．收留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①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Don't be </a:t>
            </a:r>
            <a:r>
              <a:rPr lang="en-US" altLang="zh-CN" b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taken in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by his stories.What he said is not the truth.______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defTabSz="914400">
              <a:tabLst>
                <a:tab pos="4500880"/>
              </a:tabLst>
            </a:pPr>
            <a:r>
              <a:rPr lang="en-US" altLang="zh-CN" kern="1200">
                <a:latin typeface="宋体" panose="02010600030101010101" pitchFamily="2" charset="-122"/>
                <a:ea typeface="方正中等线简体" pitchFamily="65" charset="-122"/>
                <a:cs typeface="+mn-cs"/>
              </a:rPr>
              <a:t>②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The police always </a:t>
            </a:r>
            <a:r>
              <a:rPr lang="en-US" altLang="zh-CN" b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take in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some children who can't find the way home.______</a:t>
            </a:r>
            <a:endParaRPr lang="zh-CN" altLang="en-US" kern="1200"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10453688" y="2830513"/>
            <a:ext cx="461962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A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1665288" y="4144963"/>
            <a:ext cx="441325" cy="5524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B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内容占位符 1" title=""/>
          <p:cNvSpPr>
            <a:spLocks noGrp="1"/>
          </p:cNvSpPr>
          <p:nvPr>
            <p:ph idx="1"/>
          </p:nvPr>
        </p:nvSpPr>
        <p:spPr>
          <a:xfrm>
            <a:off x="522288" y="862013"/>
            <a:ext cx="11376025" cy="2782887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宋体" panose="02010600030101010101" pitchFamily="2" charset="-122"/>
                <a:ea typeface="黑体" panose="02010609060101010101" pitchFamily="49" charset="-122"/>
                <a:cs typeface="+mn-cs"/>
              </a:rPr>
              <a:t>Ⅰ</a:t>
            </a:r>
            <a:r>
              <a:rPr lang="en-US" altLang="zh-CN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.</a:t>
            </a:r>
            <a:r>
              <a:rPr lang="zh-CN" altLang="en-US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单项填空</a:t>
            </a:r>
            <a:endParaRPr lang="zh-CN" altLang="en-US" sz="1000" kern="1200">
              <a:latin typeface="宋体" panose="02010600030101010101" pitchFamily="2" charset="-122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1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Nobody worked the math problem out.It was ________ one of all.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A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easier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　　　　　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	B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the easiest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C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more difficult   	D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the most difficult</a:t>
            </a:r>
            <a:endParaRPr lang="zh-CN" altLang="zh-CN" sz="1000" kern="1200">
              <a:latin typeface="宋体" panose="02010600030101010101" pitchFamily="2" charset="-122"/>
              <a:ea typeface="Courier New" panose="02070309020205020404" pitchFamily="49" charset="0"/>
              <a:cs typeface="+mn-cs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8596313" y="1677988"/>
            <a:ext cx="461962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D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35843" name="文本框 1" title=""/>
          <p:cNvSpPr txBox="1"/>
          <p:nvPr/>
        </p:nvSpPr>
        <p:spPr>
          <a:xfrm>
            <a:off x="4655185" y="45085"/>
            <a:ext cx="2590800" cy="6445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254061"/>
                </a:solidFill>
                <a:latin typeface="宋体" panose="02010600030101010101" pitchFamily="2" charset="-122"/>
                <a:ea typeface="宋体" panose="02010600030101010101" pitchFamily="2" charset="-122"/>
                <a:sym typeface="宋体" panose="02010600030101010101" pitchFamily="2" charset="-122"/>
              </a:rPr>
              <a:t>集训提能</a:t>
            </a:r>
            <a:endParaRPr lang="zh-CN" altLang="en-US" sz="3600" b="1">
              <a:solidFill>
                <a:srgbClr val="254061"/>
              </a:solidFill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内容占位符 1" title=""/>
          <p:cNvSpPr>
            <a:spLocks noGrp="1"/>
          </p:cNvSpPr>
          <p:nvPr>
            <p:ph idx="1"/>
          </p:nvPr>
        </p:nvSpPr>
        <p:spPr>
          <a:xfrm>
            <a:off x="379413" y="928688"/>
            <a:ext cx="11376025" cy="3471862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2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—It's ten years since we came here.</a:t>
            </a:r>
            <a:endParaRPr lang="zh-CN" altLang="en-US" sz="1000" kern="1200">
              <a:latin typeface="宋体" panose="02010600030101010101" pitchFamily="2" charset="-122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—How time flies! We ________ in China for so long.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A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work   	B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worked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C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will work   	D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have worked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defTabSz="914400">
              <a:tabLst>
                <a:tab pos="4500880"/>
              </a:tabLst>
            </a:pPr>
            <a:endParaRPr lang="zh-CN" altLang="en-US" kern="1200"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4308475" y="1714500"/>
            <a:ext cx="463550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D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379413" y="928688"/>
            <a:ext cx="11376025" cy="3471863"/>
          </a:xfrm>
        </p:spPr>
        <p:txBody>
          <a:bodyPr vert="horz" wrap="square" lIns="91381" tIns="45691" rIns="91381" bIns="45691" numCol="1" anchor="t" anchorCtr="0" compatLnSpc="1">
            <a:spAutoFit/>
          </a:bodyPr>
          <a:lstStyle/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3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The population of our hometown ________ nearly twice as large as that of yours.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A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is   	B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are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C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was   	D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were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6810375" y="1000125"/>
            <a:ext cx="461963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A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379413" y="928688"/>
            <a:ext cx="11376025" cy="4165600"/>
          </a:xfrm>
        </p:spPr>
        <p:txBody>
          <a:bodyPr vert="horz" wrap="square" lIns="91381" tIns="45691" rIns="91381" bIns="45691" numCol="1" anchor="t" anchorCtr="0" compatLnSpc="1">
            <a:spAutoFit/>
          </a:bodyPr>
          <a:lstStyle/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4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The Great Wall is famous around the world.A lot of ________ visit it every year.It is said that one who fails to reach the Great Wall is not a hero.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A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worker   	B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violinists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C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pianists   	D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tourists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9586913" y="1054100"/>
            <a:ext cx="461962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D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379413" y="785813"/>
            <a:ext cx="11376025" cy="4168775"/>
          </a:xfrm>
        </p:spPr>
        <p:txBody>
          <a:bodyPr vert="horz" wrap="square" lIns="91381" tIns="45691" rIns="91381" bIns="45691" numCol="1" anchor="t" anchorCtr="0" compatLnSpc="1">
            <a:spAutoFit/>
          </a:bodyPr>
          <a:lstStyle/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5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Frederick ________ entered the final competition last month.His hobby has brought him ________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A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successful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；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success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B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successful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；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successfully 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C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successfully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；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success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D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successfully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；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successful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3165475" y="857250"/>
            <a:ext cx="441325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C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内容占位符 1" title=""/>
          <p:cNvSpPr>
            <a:spLocks noGrp="1"/>
          </p:cNvSpPr>
          <p:nvPr>
            <p:ph idx="1"/>
          </p:nvPr>
        </p:nvSpPr>
        <p:spPr>
          <a:xfrm>
            <a:off x="379413" y="277813"/>
            <a:ext cx="11376025" cy="6324600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宋体" panose="02010600030101010101" pitchFamily="2" charset="-122"/>
                <a:ea typeface="黑体" panose="02010609060101010101" pitchFamily="49" charset="-122"/>
                <a:cs typeface="+mn-cs"/>
              </a:rPr>
              <a:t>Ⅱ</a:t>
            </a:r>
            <a:r>
              <a:rPr lang="en-US" altLang="zh-CN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.</a:t>
            </a:r>
            <a:r>
              <a:rPr lang="zh-CN" altLang="en-US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用所给词的适当形式填空</a:t>
            </a:r>
            <a:endParaRPr lang="zh-CN" altLang="en-US" sz="1000" kern="1200">
              <a:latin typeface="宋体" panose="02010600030101010101" pitchFamily="2" charset="-122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1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I ________ (hurry) to the station in order to catch the train.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2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As we all know, English is ________ (wide) used all over the world.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3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Before the _____________ (introduce) of printing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，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books were expensive.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4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Without your help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，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the program couldn't have been so ___________ (success).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5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The book written by Leo is so popular that it has sold ________ (million) of copies.</a:t>
            </a:r>
            <a:endParaRPr lang="zh-CN" altLang="en-US" sz="1000" kern="1200">
              <a:latin typeface="宋体" panose="02010600030101010101" pitchFamily="2" charset="-122"/>
              <a:ea typeface="Courier New" panose="02070309020205020404" pitchFamily="49" charset="0"/>
              <a:cs typeface="+mn-cs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1379538" y="1076325"/>
            <a:ext cx="1298575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hurried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5291138" y="1730375"/>
            <a:ext cx="1233487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widely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3184525" y="2438400"/>
            <a:ext cx="2068513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introduction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9739313" y="3787775"/>
            <a:ext cx="1765300" cy="5524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successful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10167938" y="5216525"/>
            <a:ext cx="1447800" cy="5524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millions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5" name="内容占位符 1" title=""/>
          <p:cNvSpPr>
            <a:spLocks noGrp="1"/>
          </p:cNvSpPr>
          <p:nvPr>
            <p:ph idx="1"/>
          </p:nvPr>
        </p:nvSpPr>
        <p:spPr>
          <a:xfrm>
            <a:off x="379413" y="233363"/>
            <a:ext cx="11376025" cy="4524375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宋体" panose="02010600030101010101" pitchFamily="2" charset="-122"/>
                <a:ea typeface="黑体" panose="02010609060101010101" pitchFamily="49" charset="-122"/>
                <a:cs typeface="+mn-cs"/>
              </a:rPr>
              <a:t>Ⅲ</a:t>
            </a:r>
            <a:r>
              <a:rPr lang="en-US" altLang="zh-CN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.</a:t>
            </a:r>
            <a:r>
              <a:rPr lang="zh-CN" altLang="en-US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选词填空</a:t>
            </a:r>
            <a:endParaRPr lang="en-US" altLang="zh-CN" kern="1200">
              <a:latin typeface="Times New Roman" panose="02020603050405020304" pitchFamily="18" charset="0"/>
              <a:ea typeface="黑体" panose="02010609060101010101" pitchFamily="49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endParaRPr lang="en-US" altLang="zh-CN" sz="1000" kern="1200">
              <a:latin typeface="Times New Roman" panose="02020603050405020304" pitchFamily="18" charset="0"/>
              <a:ea typeface="黑体" panose="02010609060101010101" pitchFamily="49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endParaRPr lang="en-US" altLang="zh-CN" sz="1000" kern="1200">
              <a:latin typeface="Times New Roman" panose="02020603050405020304" pitchFamily="18" charset="0"/>
              <a:ea typeface="黑体" panose="02010609060101010101" pitchFamily="49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endParaRPr lang="en-US" altLang="zh-CN" sz="1000" kern="1200">
              <a:latin typeface="Times New Roman" panose="02020603050405020304" pitchFamily="18" charset="0"/>
              <a:ea typeface="黑体" panose="02010609060101010101" pitchFamily="49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endParaRPr lang="zh-CN" altLang="en-US" sz="1000" kern="1200">
              <a:latin typeface="宋体" panose="02010600030101010101" pitchFamily="2" charset="-122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1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Good luck ________ to hard</a:t>
            </a:r>
            <a:r>
              <a:rPr lang="en-US" altLang="zh-CN" kern="1200">
                <a:latin typeface="MingLiU_HKSCS" panose="02020500000000000000" pitchFamily="18" charset="-120"/>
                <a:ea typeface="MingLiU_HKSCS" panose="02020500000000000000" pitchFamily="18" charset="-120"/>
                <a:cs typeface="+mn-cs"/>
              </a:rPr>
              <a:t>-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working people.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2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China is an ________ country.It lies in the east of the world.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3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．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I think the Giant's Causeway is the most fantastic ________ wonder in the world.</a:t>
            </a:r>
            <a:endParaRPr lang="zh-CN" altLang="en-US" sz="1000" kern="1200">
              <a:latin typeface="宋体" panose="02010600030101010101" pitchFamily="2" charset="-122"/>
              <a:ea typeface="Courier New" panose="02070309020205020404" pitchFamily="49" charset="0"/>
              <a:cs typeface="+mn-cs"/>
            </a:endParaRPr>
          </a:p>
        </p:txBody>
      </p:sp>
      <p:graphicFrame>
        <p:nvGraphicFramePr>
          <p:cNvPr id="3074" name="Object 2" title=""/>
          <p:cNvGraphicFramePr>
            <a:graphicFrameLocks noChangeAspect="1"/>
          </p:cNvGraphicFramePr>
          <p:nvPr/>
        </p:nvGraphicFramePr>
        <p:xfrm>
          <a:off x="715963" y="1076325"/>
          <a:ext cx="10758487" cy="7572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10777220" imgH="760095" progId="Word.Document.12">
                  <p:embed/>
                </p:oleObj>
              </mc:Choice>
              <mc:Fallback>
                <p:oleObj r:id="rId2" imgW="10777220" imgH="76009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15963" y="1076325"/>
                        <a:ext cx="10758487" cy="7572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矩形 3" title=""/>
          <p:cNvSpPr/>
          <p:nvPr/>
        </p:nvSpPr>
        <p:spPr>
          <a:xfrm>
            <a:off x="2794000" y="1963738"/>
            <a:ext cx="1381125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belongs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3022600" y="2706688"/>
            <a:ext cx="1082675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Asian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9024938" y="3357563"/>
            <a:ext cx="1254125" cy="55403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natural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379413" y="1227138"/>
            <a:ext cx="11376025" cy="2862263"/>
          </a:xfrm>
        </p:spPr>
        <p:txBody>
          <a:bodyPr vert="horz" wrap="square" lIns="91381" tIns="45691" rIns="91381" bIns="45691" numCol="1" anchor="t" anchorCtr="0" compatLnSpc="1">
            <a:spAutoFit/>
          </a:bodyPr>
          <a:lstStyle/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4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To keep our city clean and __________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，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the cleaners are always very busy in  the street.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5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．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The man has set several world ________ after climbing the world's 14 highest mountains.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5746750" y="1349375"/>
            <a:ext cx="1555750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beautiful</a:t>
            </a: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6094413" y="2714625"/>
            <a:ext cx="1319212" cy="5540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latin typeface="Times New Roman" panose="02020603050405020304" pitchFamily="18" charset="0"/>
              </a:rPr>
              <a:t>records</a:t>
            </a:r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内容占位符 1" title=""/>
          <p:cNvSpPr>
            <a:spLocks noGrp="1"/>
          </p:cNvSpPr>
          <p:nvPr>
            <p:ph idx="1"/>
          </p:nvPr>
        </p:nvSpPr>
        <p:spPr>
          <a:xfrm>
            <a:off x="157163" y="533400"/>
            <a:ext cx="11376025" cy="4616450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sz="2800" kern="1200">
                <a:latin typeface="宋体" panose="02010600030101010101" pitchFamily="2" charset="-122"/>
                <a:ea typeface="黑体" panose="02010609060101010101" pitchFamily="49" charset="-122"/>
                <a:cs typeface="+mn-cs"/>
              </a:rPr>
              <a:t>Ⅳ</a:t>
            </a:r>
            <a:r>
              <a:rPr lang="en-US" altLang="zh-CN" sz="2800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.</a:t>
            </a:r>
            <a:r>
              <a:rPr lang="zh-CN" altLang="en-US" sz="2800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补全对话</a:t>
            </a:r>
            <a:endParaRPr lang="zh-CN" altLang="en-US" sz="2800" kern="1200">
              <a:latin typeface="宋体" panose="02010600030101010101" pitchFamily="2" charset="-122"/>
              <a:ea typeface="方正中等线简体" pitchFamily="65" charset="-122"/>
              <a:cs typeface="+mn-cs"/>
            </a:endParaRPr>
          </a:p>
          <a:p>
            <a:pPr defTabSz="914400">
              <a:tabLst>
                <a:tab pos="4500880"/>
              </a:tabLst>
            </a:pPr>
            <a:r>
              <a:rPr lang="en-US" altLang="zh-CN" sz="2800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【Unit 8 Section A 2a</a:t>
            </a:r>
            <a:r>
              <a:rPr lang="zh-CN" altLang="en-US" sz="2800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、</a:t>
            </a:r>
            <a:r>
              <a:rPr lang="en-US" altLang="zh-CN" sz="2800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2b </a:t>
            </a:r>
            <a:r>
              <a:rPr lang="zh-CN" altLang="en-US" sz="2800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改编</a:t>
            </a:r>
            <a:r>
              <a:rPr lang="en-US" altLang="zh-CN" sz="2800" kern="1200">
                <a:latin typeface="Times New Roman" panose="02020603050405020304" pitchFamily="18" charset="0"/>
                <a:ea typeface="黑体" panose="02010609060101010101" pitchFamily="49" charset="-122"/>
                <a:cs typeface="+mn-cs"/>
              </a:rPr>
              <a:t>】</a:t>
            </a:r>
            <a:endParaRPr lang="zh-CN" altLang="en-US" sz="28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Tina</a:t>
            </a:r>
            <a:r>
              <a:rPr lang="zh-CN" altLang="en-US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：</a:t>
            </a:r>
            <a:r>
              <a:rPr lang="en-US" altLang="zh-CN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Hi</a:t>
            </a:r>
            <a:r>
              <a:rPr lang="zh-CN" altLang="en-US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，</a:t>
            </a:r>
            <a:r>
              <a:rPr lang="en-US" altLang="zh-CN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Mark.</a:t>
            </a:r>
            <a:endParaRPr lang="zh-CN" altLang="en-US" sz="28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Mark</a:t>
            </a:r>
            <a:r>
              <a:rPr lang="zh-CN" altLang="en-US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：</a:t>
            </a:r>
            <a:r>
              <a:rPr lang="en-US" altLang="zh-CN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Hey there</a:t>
            </a:r>
            <a:r>
              <a:rPr lang="zh-CN" altLang="en-US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，</a:t>
            </a:r>
            <a:r>
              <a:rPr lang="en-US" altLang="zh-CN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Tina.</a:t>
            </a:r>
            <a:endParaRPr lang="en-US" altLang="zh-CN" sz="2800" kern="1200">
              <a:latin typeface="Times New Roman" panose="02020603050405020304" pitchFamily="18" charset="0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What's up?</a:t>
            </a:r>
            <a:endParaRPr lang="zh-CN" altLang="en-US" sz="28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Tina</a:t>
            </a:r>
            <a:r>
              <a:rPr lang="zh-CN" altLang="en-US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：</a:t>
            </a:r>
            <a:r>
              <a:rPr lang="en-US" altLang="zh-CN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1.________</a:t>
            </a:r>
            <a:endParaRPr lang="zh-CN" altLang="en-US" sz="28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Mark</a:t>
            </a:r>
            <a:r>
              <a:rPr lang="zh-CN" altLang="en-US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：</a:t>
            </a:r>
            <a:r>
              <a:rPr lang="en-US" altLang="zh-CN" sz="2800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What is it?</a:t>
            </a:r>
            <a:endParaRPr lang="zh-CN" altLang="en-US" sz="2800" kern="1200">
              <a:latin typeface="宋体" panose="02010600030101010101" pitchFamily="2" charset="-122"/>
              <a:ea typeface="Courier New" panose="02070309020205020404" pitchFamily="49" charset="0"/>
              <a:cs typeface="+mn-cs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5300663" y="777875"/>
          <a:ext cx="6643688" cy="4800600"/>
        </p:xfrm>
        <a:graphic>
          <a:graphicData uri="http://schemas.openxmlformats.org/drawingml/2006/table">
            <a:tbl>
              <a:tblPr/>
              <a:tblGrid>
                <a:gridCol w="6644489"/>
              </a:tblGrid>
              <a:tr h="3576638"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A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Have you read it yet?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方正中等线简体" pitchFamily="65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B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Can I borrow it from you?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C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I'm reading this fantastic book.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D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I've already read both of them.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E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What are you reading right now?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F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I just finished reading it last night.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G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Many exciting things happen to him.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矩形 3" title=""/>
          <p:cNvSpPr/>
          <p:nvPr/>
        </p:nvSpPr>
        <p:spPr>
          <a:xfrm>
            <a:off x="2022475" y="3787775"/>
            <a:ext cx="423863" cy="52228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800" b="0" i="0" u="none" strike="noStrike" kern="1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C</a:t>
            </a:r>
            <a:endParaRPr kumimoji="0" lang="zh-CN" altLang="en-US" sz="3000" b="0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内容占位符 1" title=""/>
          <p:cNvSpPr>
            <a:spLocks noGrp="1"/>
          </p:cNvSpPr>
          <p:nvPr>
            <p:ph idx="1"/>
          </p:nvPr>
        </p:nvSpPr>
        <p:spPr>
          <a:xfrm>
            <a:off x="450850" y="428625"/>
            <a:ext cx="4071938" cy="5632450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Tina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：</a:t>
            </a:r>
            <a:r>
              <a:rPr lang="en-US" altLang="zh-CN" i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Treasure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</a:t>
            </a:r>
            <a:r>
              <a:rPr lang="en-US" altLang="zh-CN" i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Island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. 2.________</a:t>
            </a:r>
            <a:endParaRPr lang="zh-CN" altLang="en-US" sz="1000" kern="1200">
              <a:latin typeface="宋体" panose="02010600030101010101" pitchFamily="2" charset="-122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Mark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：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No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，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I </a:t>
            </a:r>
            <a:endParaRPr lang="en-US" altLang="zh-CN" kern="1200">
              <a:latin typeface="Times New Roman" panose="02020603050405020304" pitchFamily="18" charset="0"/>
              <a:ea typeface="方正中等线简体" pitchFamily="65" charset="-122"/>
              <a:cs typeface="+mn-cs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haven't.What's it about?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Tina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：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It's about this boy who goes out to sea and finds an island full of treasures.3.________</a:t>
            </a:r>
            <a:endParaRPr lang="zh-CN" altLang="en-US" sz="1000" kern="1200">
              <a:latin typeface="宋体" panose="02010600030101010101" pitchFamily="2" charset="-122"/>
              <a:ea typeface="Courier New" panose="02070309020205020404" pitchFamily="49" charset="0"/>
              <a:cs typeface="+mn-cs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5300663" y="777875"/>
          <a:ext cx="6643688" cy="4800600"/>
        </p:xfrm>
        <a:graphic>
          <a:graphicData uri="http://schemas.openxmlformats.org/drawingml/2006/table">
            <a:tbl>
              <a:tblPr/>
              <a:tblGrid>
                <a:gridCol w="6644489"/>
              </a:tblGrid>
              <a:tr h="3576638"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A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Have you read it yet?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方正中等线简体" pitchFamily="65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B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Can I borrow it from you?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C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I'm reading this fantastic book.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D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I've already read both of them.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E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What are you reading right now?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F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I just finished reading it last night.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G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Many exciting things happen to him.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矩形 3" title=""/>
          <p:cNvSpPr/>
          <p:nvPr/>
        </p:nvSpPr>
        <p:spPr>
          <a:xfrm>
            <a:off x="1236663" y="1214438"/>
            <a:ext cx="444500" cy="5238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800" b="0" i="0" u="none" strike="noStrike" kern="1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A</a:t>
            </a:r>
            <a:endParaRPr kumimoji="0" lang="zh-CN" altLang="en-US" sz="3000" b="0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2736850" y="5359400"/>
            <a:ext cx="404813" cy="52228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800" b="0" i="0" u="none" strike="noStrike" kern="1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E</a:t>
            </a:r>
            <a:endParaRPr kumimoji="0" lang="zh-CN" altLang="en-US" sz="3000" b="0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内容占位符 1" title=""/>
          <p:cNvSpPr>
            <a:spLocks noGrp="1"/>
          </p:cNvSpPr>
          <p:nvPr>
            <p:ph idx="1"/>
          </p:nvPr>
        </p:nvSpPr>
        <p:spPr>
          <a:xfrm>
            <a:off x="379413" y="642938"/>
            <a:ext cx="4357687" cy="5632450"/>
          </a:xfrm>
        </p:spPr>
        <p:txBody>
          <a:bodyPr vert="horz" wrap="square" lIns="91381" tIns="45691" rIns="91381" bIns="45691" anchor="t" anchorCtr="0">
            <a:spAutoFit/>
          </a:bodyPr>
          <a:lstStyle/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Mark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：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I've just finished </a:t>
            </a:r>
            <a:r>
              <a:rPr lang="en-US" altLang="zh-CN" i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Oli</a:t>
            </a:r>
            <a:r>
              <a:rPr lang="en-US" altLang="zh-CN" i="1" kern="1200">
                <a:latin typeface="Book Antiqua" pitchFamily="18" charset="0"/>
                <a:ea typeface="方正中等线简体" pitchFamily="65" charset="-122"/>
                <a:cs typeface="+mn-cs"/>
              </a:rPr>
              <a:t>v</a:t>
            </a:r>
            <a:r>
              <a:rPr lang="en-US" altLang="zh-CN" i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er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</a:t>
            </a:r>
            <a:r>
              <a:rPr lang="en-US" altLang="zh-CN" i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</a:t>
            </a:r>
            <a:r>
              <a:rPr lang="en-US" altLang="zh-CN" i="1" kern="1200">
                <a:latin typeface="Book Antiqua" pitchFamily="18" charset="0"/>
                <a:ea typeface="方正中等线简体" pitchFamily="65" charset="-122"/>
                <a:cs typeface="+mn-cs"/>
              </a:rPr>
              <a:t>w</a:t>
            </a:r>
            <a:r>
              <a:rPr lang="en-US" altLang="zh-CN" i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ist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and </a:t>
            </a:r>
            <a:r>
              <a:rPr lang="en-US" altLang="zh-CN" i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Robinson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</a:t>
            </a:r>
            <a:r>
              <a:rPr lang="en-US" altLang="zh-CN" i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Crusoe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.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algn="just" defTabSz="914400">
              <a:tabLst>
                <a:tab pos="4500880"/>
              </a:tabLst>
            </a:pP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Tina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：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Oh</a:t>
            </a:r>
            <a:r>
              <a:rPr lang="zh-CN" altLang="en-US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，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yeah. 4._____ They're classics.We had to study </a:t>
            </a:r>
            <a:r>
              <a:rPr lang="en-US" altLang="zh-CN" i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Robinson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</a:t>
            </a:r>
            <a:r>
              <a:rPr lang="en-US" altLang="zh-CN" i="1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Crusoe</a:t>
            </a:r>
            <a:r>
              <a:rPr lang="en-US" altLang="zh-CN" kern="1200">
                <a:latin typeface="Times New Roman" panose="02020603050405020304" pitchFamily="18" charset="0"/>
                <a:ea typeface="方正中等线简体" pitchFamily="65" charset="-122"/>
                <a:cs typeface="+mn-cs"/>
              </a:rPr>
              <a:t> last term.</a:t>
            </a:r>
            <a:endParaRPr lang="zh-CN" altLang="en-US" sz="1000" kern="1200">
              <a:latin typeface="宋体" panose="02010600030101010101" pitchFamily="2" charset="-122"/>
              <a:ea typeface="+mn-ea"/>
              <a:cs typeface="Courier New" panose="02070309020205020404" pitchFamily="49" charset="0"/>
            </a:endParaRPr>
          </a:p>
          <a:p>
            <a:pPr defTabSz="914400">
              <a:tabLst>
                <a:tab pos="4500880"/>
              </a:tabLst>
            </a:pPr>
            <a:endParaRPr lang="zh-CN" altLang="en-US" kern="1200"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5300663" y="777875"/>
          <a:ext cx="6643688" cy="4800600"/>
        </p:xfrm>
        <a:graphic>
          <a:graphicData uri="http://schemas.openxmlformats.org/drawingml/2006/table">
            <a:tbl>
              <a:tblPr/>
              <a:tblGrid>
                <a:gridCol w="6644489"/>
              </a:tblGrid>
              <a:tr h="3576638"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A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Have you read it yet?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方正中等线简体" pitchFamily="65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B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Can I borrow it from you?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C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I'm reading this fantastic book.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D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I've already read both of them.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E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What are you reading right now?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F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I just finished reading it last night.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G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Many exciting things happen to him.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矩形 3" title=""/>
          <p:cNvSpPr/>
          <p:nvPr/>
        </p:nvSpPr>
        <p:spPr>
          <a:xfrm>
            <a:off x="3879850" y="2786063"/>
            <a:ext cx="444500" cy="5238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800" b="0" i="0" u="none" strike="noStrike" kern="1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D</a:t>
            </a:r>
            <a:endParaRPr kumimoji="0" lang="zh-CN" altLang="en-US" sz="3000" b="0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379413" y="561975"/>
            <a:ext cx="4714875" cy="4940300"/>
          </a:xfrm>
        </p:spPr>
        <p:txBody>
          <a:bodyPr vert="horz" wrap="square" lIns="91381" tIns="45691" rIns="91381" bIns="45691" numCol="1" anchor="t" anchorCtr="0" compatLnSpc="1">
            <a:spAutoFit/>
          </a:bodyPr>
          <a:lstStyle/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Mark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：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So what are you studying this term?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Tina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：</a:t>
            </a:r>
            <a:r>
              <a:rPr kumimoji="0" lang="en-US" sz="3000" b="0" i="1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Tom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 </a:t>
            </a:r>
            <a:r>
              <a:rPr kumimoji="0" lang="en-US" sz="3000" b="0" i="1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Sa</a:t>
            </a:r>
            <a:r>
              <a:rPr kumimoji="0" lang="en-US" sz="3000" b="0" i="1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 Antiqua"/>
                <a:ea typeface="方正中等线简体"/>
                <a:cs typeface="Times New Roman" panose="02020603050405020304"/>
              </a:rPr>
              <a:t>w</a:t>
            </a:r>
            <a:r>
              <a:rPr kumimoji="0" lang="en-US" sz="3000" b="0" i="1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yer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. It's a story about a boy who lives in the United States.5.______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  <a:p>
            <a:pPr marL="0" marR="0" lvl="0" indent="0" algn="just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00880"/>
              </a:tabLst>
              <a:defRPr/>
            </a:pP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Mark</a:t>
            </a:r>
            <a:r>
              <a:rPr kumimoji="0" lang="zh-CN" alt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Times New Roman" panose="02020603050405020304"/>
              </a:rPr>
              <a:t>：</a:t>
            </a:r>
            <a:r>
              <a:rPr kumimoji="0" lang="en-US" sz="3000" b="0" i="0" u="none" strike="noStrike" kern="1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/>
                <a:ea typeface="方正中等线简体"/>
                <a:cs typeface="Courier New" panose="02070309020205020404"/>
              </a:rPr>
              <a:t>Sounds interesting. I'll have to read it.</a:t>
            </a:r>
            <a:endParaRPr kumimoji="0" lang="zh-CN" altLang="en-US" sz="1050" b="0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Courier New" panose="02070309020205020404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5300663" y="777875"/>
          <a:ext cx="6643688" cy="4800600"/>
        </p:xfrm>
        <a:graphic>
          <a:graphicData uri="http://schemas.openxmlformats.org/drawingml/2006/table">
            <a:tbl>
              <a:tblPr/>
              <a:tblGrid>
                <a:gridCol w="6644489"/>
              </a:tblGrid>
              <a:tr h="3576638"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A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Have you read it yet?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方正中等线简体" pitchFamily="65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B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Times New Roman" panose="02020603050405020304" pitchFamily="18" charset="0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  <a:cs typeface="Courier New" panose="02070309020205020404" pitchFamily="49" charset="0"/>
                        </a:rPr>
                        <a:t>Can I borrow it from you?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C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I'm reading this fantastic book.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D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I've already read both of them.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E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What are you reading right now?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F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I just finished reading it last night.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tabLst>
                          <a:tab pos="4500245"/>
                        </a:tabLst>
                      </a:pP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G</a:t>
                      </a:r>
                      <a:r>
                        <a:rPr kumimoji="0" 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．</a:t>
                      </a:r>
                      <a:r>
                        <a:rPr kumimoji="0" lang="en-US" altLang="zh-CN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方正中等线简体" pitchFamily="65" charset="-122"/>
                        </a:rPr>
                        <a:t>Many exciting things happen to him.</a:t>
                      </a:r>
                      <a:endParaRPr kumimoji="0" lang="zh-CN" altLang="zh-CN" sz="3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51086" marR="51086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矩形 3" title=""/>
          <p:cNvSpPr/>
          <p:nvPr/>
        </p:nvSpPr>
        <p:spPr>
          <a:xfrm>
            <a:off x="4094163" y="3430588"/>
            <a:ext cx="444500" cy="52228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000" b="0" i="0" u="none" kern="1200" baseline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800" b="0" i="0" u="none" strike="noStrike" kern="1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G</a:t>
            </a:r>
            <a:endParaRPr kumimoji="0" lang="zh-CN" altLang="en-US" sz="3000" b="0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730" cy="558990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https://d.book118.com/048052066042006047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3C1DA"/>
      </a:accent5>
      <a:accent6>
        <a:srgbClr val="AC4744"/>
      </a:accent6>
      <a:hlink>
        <a:srgbClr val="0000FF"/>
      </a:hlink>
      <a:folHlink>
        <a:srgbClr val="800080"/>
      </a:folHlink>
    </a:clrScheme>
    <a:fontScheme name="">
      <a:majorFont>
        <a:latin typeface="Calibri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noFill/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>
    <a:extraClrScheme>
      <a:clrScheme name="2_Office 主题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161</Paragraphs>
  <Slides>29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40">
      <vt:lpstr>Arial</vt:lpstr>
      <vt:lpstr>Calibri</vt:lpstr>
      <vt:lpstr>宋体</vt:lpstr>
      <vt:lpstr>Times New Roman</vt:lpstr>
      <vt:lpstr>方正中等线简体</vt:lpstr>
      <vt:lpstr>黑体</vt:lpstr>
      <vt:lpstr>Courier New</vt:lpstr>
      <vt:lpstr>华文仿宋</vt:lpstr>
      <vt:lpstr>Book Antiqua</vt:lpstr>
      <vt:lpstr>MingLiU_HKSCS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2024-09-28T13:49:45.207</cp:lastPrinted>
  <dcterms:created xsi:type="dcterms:W3CDTF">2024-09-28T05:49:45Z</dcterms:created>
  <dcterms:modified xsi:type="dcterms:W3CDTF">2024-09-28T05:49:46Z</dcterms:modified>
</cp:coreProperties>
</file>