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1A859A-68B5-47EA-8501-DF81FCCB5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4C5AFA-8E56-4CB5-A62E-1CEC8F462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812472-1977-491A-87CE-E7CEDED34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F484C2-8746-487E-B0BB-2A444AC50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830F02-C211-4B37-BBBD-AB3C609D46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3145B2-2023-42B7-B249-A6DD00F4CE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E60AE7-BAC3-4694-9EEE-69D2D0A5FC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41CA83-B07E-4329-B0A3-7A14924021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8020C5-50E6-49B7-99AB-3A047ACFB8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7B3909-DC05-4AED-B3DB-A88F5EA861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D7B6A3-478A-4D6C-8A1B-12D410D1F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5510511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护理查房心脏神经官能症PPT课件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心脏神经官能症概述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心脏神经官能症的护理评估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心脏神经官能症的护理措施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心脏神经官能症的康复与预防</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护理查房在心脏神经官能症中的应用</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心脏神经官能症概述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17" r="3161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心脏神经官能症是一种以心血管系统功能失调为主要表现的临床综合征，通常没有器质性心脏疾病的证据。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根据症状和表现，可分为焦虑型、抑郁型、混合型等不同类型的心脏神经官能症。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716" b="117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主要与心理、社会和生理等多因素相互作用有关，如长期精神紧张、焦虑、抑郁等心理因素，以及缺乏体力活动、长期吸烟等不良生活习惯。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目前尚不完全清楚，可能与自主神经系统功能紊乱、内分泌系统失调、神经递质平衡失调等有关。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常见症状包括心悸、胸闷、气短、心前区疼痛等心血管系统症状，以及失眠、多梦、焦虑、抑郁等精神心理症状。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通常根据患者的症状、体征、实验室检查和排除其他器质性心脏疾病的证据进行诊断。诊断时需综合考虑患者的病史、体格检查、心电图、心脏超声等相关检查结果。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心脏神经官能症的护理评估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0" y="3232150"/>
            <a:ext cx="12192000" cy="36258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08081"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98856"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89631" y="1698593"/>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82025"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408081"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了解患者的基本情况、家族史、生活习惯、症状表现等。</a:t>
            </a:r>
          </a:p>
        </p:txBody>
      </p:sp>
      <p:sp>
        <p:nvSpPr>
          <p:cNvPr id="8" name="TextBox 8"/>
          <p:cNvSpPr txBox="1"/>
          <p:nvPr/>
        </p:nvSpPr>
        <p:spPr>
          <a:xfrm>
            <a:off x="3798856"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观察患者的生命体征、心肺功能状况，检查心脏听诊等。</a:t>
            </a:r>
          </a:p>
        </p:txBody>
      </p:sp>
      <p:sp>
        <p:nvSpPr>
          <p:cNvPr id="9" name="TextBox 9"/>
          <p:cNvSpPr txBox="1"/>
          <p:nvPr/>
        </p:nvSpPr>
        <p:spPr>
          <a:xfrm>
            <a:off x="6189631"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评估患者的情绪状态、心理压力、焦虑和抑郁程度等。</a:t>
            </a:r>
          </a:p>
        </p:txBody>
      </p:sp>
      <p:sp>
        <p:nvSpPr>
          <p:cNvPr id="10" name="TextBox 10"/>
          <p:cNvSpPr txBox="1"/>
          <p:nvPr/>
        </p:nvSpPr>
        <p:spPr>
          <a:xfrm>
            <a:off x="8582025"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进行心电图、心脏超声、血液生化等相关检查。</a:t>
            </a:r>
          </a:p>
        </p:txBody>
      </p:sp>
      <p:sp>
        <p:nvSpPr>
          <p:cNvPr id="11" name="TextBox 11"/>
          <p:cNvSpPr txBox="1"/>
          <p:nvPr/>
        </p:nvSpPr>
        <p:spPr>
          <a:xfrm>
            <a:off x="140808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病史采集</a:t>
            </a:r>
          </a:p>
        </p:txBody>
      </p:sp>
      <p:sp>
        <p:nvSpPr>
          <p:cNvPr id="12" name="TextBox 12"/>
          <p:cNvSpPr txBox="1"/>
          <p:nvPr/>
        </p:nvSpPr>
        <p:spPr>
          <a:xfrm>
            <a:off x="3798856"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体格检查</a:t>
            </a:r>
          </a:p>
        </p:txBody>
      </p:sp>
      <p:sp>
        <p:nvSpPr>
          <p:cNvPr id="13" name="TextBox 13"/>
          <p:cNvSpPr txBox="1"/>
          <p:nvPr/>
        </p:nvSpPr>
        <p:spPr>
          <a:xfrm>
            <a:off x="618963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心理评估</a:t>
            </a:r>
          </a:p>
        </p:txBody>
      </p:sp>
      <p:sp>
        <p:nvSpPr>
          <p:cNvPr id="14" name="TextBox 14"/>
          <p:cNvSpPr txBox="1"/>
          <p:nvPr/>
        </p:nvSpPr>
        <p:spPr>
          <a:xfrm>
            <a:off x="8582025"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实验室检查</a:t>
            </a:r>
          </a:p>
        </p:txBody>
      </p:sp>
      <p:pic>
        <p:nvPicPr>
          <p:cNvPr id="15" name="Picture 15"/>
          <p:cNvPicPr>
            <a:picLocks noChangeAspect="1"/>
          </p:cNvPicPr>
          <p:nvPr/>
        </p:nvPicPr>
        <p:blipFill>
          <a:blip r:embed="rId2"/>
          <a:srcRect l="29917" r="29917"/>
          <a:stretch>
            <a:fillRect/>
          </a:stretch>
        </p:blipFill>
        <p:spPr>
          <a:xfrm>
            <a:off x="1408081" y="1897094"/>
            <a:ext cx="2133600" cy="2133600"/>
          </a:xfrm>
          <a:prstGeom prst="rect">
            <a:avLst/>
          </a:prstGeom>
        </p:spPr>
      </p:pic>
      <p:pic>
        <p:nvPicPr>
          <p:cNvPr id="16" name="Picture 16"/>
          <p:cNvPicPr>
            <a:picLocks noChangeAspect="1"/>
          </p:cNvPicPr>
          <p:nvPr/>
        </p:nvPicPr>
        <p:blipFill>
          <a:blip r:embed="rId3"/>
          <a:srcRect l="16667" r="16667"/>
          <a:stretch>
            <a:fillRect/>
          </a:stretch>
        </p:blipFill>
        <p:spPr>
          <a:xfrm>
            <a:off x="3798856" y="1897094"/>
            <a:ext cx="2133600" cy="2133600"/>
          </a:xfrm>
          <a:prstGeom prst="rect">
            <a:avLst/>
          </a:prstGeom>
        </p:spPr>
      </p:pic>
      <p:pic>
        <p:nvPicPr>
          <p:cNvPr id="17" name="Picture 17"/>
          <p:cNvPicPr>
            <a:picLocks noChangeAspect="1"/>
          </p:cNvPicPr>
          <p:nvPr/>
        </p:nvPicPr>
        <p:blipFill>
          <a:blip r:embed="rId4"/>
          <a:stretch>
            <a:fillRect/>
          </a:stretch>
        </p:blipFill>
        <p:spPr>
          <a:xfrm>
            <a:off x="6189631" y="1897094"/>
            <a:ext cx="2133600" cy="2133600"/>
          </a:xfrm>
          <a:prstGeom prst="rect">
            <a:avLst/>
          </a:prstGeom>
        </p:spPr>
      </p:pic>
      <p:pic>
        <p:nvPicPr>
          <p:cNvPr id="18" name="Picture 18"/>
          <p:cNvPicPr>
            <a:picLocks noChangeAspect="1"/>
          </p:cNvPicPr>
          <p:nvPr/>
        </p:nvPicPr>
        <p:blipFill>
          <a:blip r:embed="rId5"/>
          <a:stretch>
            <a:fillRect/>
          </a:stretch>
        </p:blipFill>
        <p:spPr>
          <a:xfrm>
            <a:off x="8582025" y="1897094"/>
            <a:ext cx="2133600" cy="2133600"/>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评估内容与方法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先进行病史采集，再进行体格检查和心理评估，最后进行实验室检查。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注意事项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确保评估的全面性和准确性，注意患者的隐私保护，与患者建立良好的沟通关系。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评估流程与注意事项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分析方法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对采集的病史、体格检查结果、心理评估和实验室检查结果进行综合分析。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处理措施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根据评估结果，制定相应的护理计划，包括药物治疗、心理疏导和生活方式调整等。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评估结果分析与处理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心脏神经官能症的护理措施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https://d.book118.com/048055105110006023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2024-08-30T10:34:40.010</cp:lastPrinted>
  <dcterms:created xsi:type="dcterms:W3CDTF">2024-08-30T02:34:40Z</dcterms:created>
  <dcterms:modified xsi:type="dcterms:W3CDTF">2024-08-30T02:34:41Z</dcterms:modified>
</cp:coreProperties>
</file>