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9144000" cy="51435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0FECE4-4EB4-4DA7-9285-E31BFA62AE86}" type="datetimeFigureOut">
              <a:rPr lang="zh-CN" altLang="en-US" smtClean="0"/>
              <a:t>2020/11/16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1BB02A-8070-488B-89BA-14E0291566F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009121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730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</p:spPr>
      </p:sp>
      <p:sp>
        <p:nvSpPr>
          <p:cNvPr id="73731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/>
          <a:lstStyle/>
          <a:p>
            <a:pPr>
              <a:spcBef>
                <a:spcPct val="0"/>
              </a:spcBef>
            </a:pPr>
            <a:endParaRPr lang="zh-CN" altLang="en-US"/>
          </a:p>
        </p:txBody>
      </p:sp>
      <p:sp>
        <p:nvSpPr>
          <p:cNvPr id="73732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</a:ln>
        </p:spPr>
        <p:txBody>
          <a:bodyPr wrap="square" numCol="1" anchorCtr="0" compatLnSpc="1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247296C-306C-4C84-B1CD-06E4C65B098F}" type="slidenum">
              <a:rPr lang="zh-CN" altLang="en-US"/>
              <a:t>3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730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</p:spPr>
      </p:sp>
      <p:sp>
        <p:nvSpPr>
          <p:cNvPr id="73731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/>
          <a:lstStyle/>
          <a:p>
            <a:pPr>
              <a:spcBef>
                <a:spcPct val="0"/>
              </a:spcBef>
            </a:pPr>
            <a:endParaRPr lang="zh-CN" altLang="en-US"/>
          </a:p>
        </p:txBody>
      </p:sp>
      <p:sp>
        <p:nvSpPr>
          <p:cNvPr id="73732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</a:ln>
        </p:spPr>
        <p:txBody>
          <a:bodyPr wrap="square" numCol="1" anchorCtr="0" compatLnSpc="1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247296C-306C-4C84-B1CD-06E4C65B098F}" type="slidenum">
              <a:rPr lang="zh-CN" altLang="en-US"/>
              <a:t>4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730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</p:spPr>
      </p:sp>
      <p:sp>
        <p:nvSpPr>
          <p:cNvPr id="73731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/>
          <a:lstStyle/>
          <a:p>
            <a:pPr>
              <a:spcBef>
                <a:spcPct val="0"/>
              </a:spcBef>
            </a:pPr>
            <a:endParaRPr lang="zh-CN" altLang="en-US"/>
          </a:p>
        </p:txBody>
      </p:sp>
      <p:sp>
        <p:nvSpPr>
          <p:cNvPr id="73732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</a:ln>
        </p:spPr>
        <p:txBody>
          <a:bodyPr wrap="square" numCol="1" anchorCtr="0" compatLnSpc="1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247296C-306C-4C84-B1CD-06E4C65B098F}" type="slidenum">
              <a:rPr lang="zh-CN" altLang="en-US"/>
              <a:t>5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730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</p:spPr>
      </p:sp>
      <p:sp>
        <p:nvSpPr>
          <p:cNvPr id="73731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/>
          <a:lstStyle/>
          <a:p>
            <a:pPr>
              <a:spcBef>
                <a:spcPct val="0"/>
              </a:spcBef>
            </a:pPr>
            <a:endParaRPr lang="zh-CN" altLang="en-US"/>
          </a:p>
        </p:txBody>
      </p:sp>
      <p:sp>
        <p:nvSpPr>
          <p:cNvPr id="73732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</a:ln>
        </p:spPr>
        <p:txBody>
          <a:bodyPr wrap="square" numCol="1" anchorCtr="0" compatLnSpc="1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247296C-306C-4C84-B1CD-06E4C65B098F}" type="slidenum">
              <a:rPr lang="zh-CN" altLang="en-US"/>
              <a:t>6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730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</p:spPr>
      </p:sp>
      <p:sp>
        <p:nvSpPr>
          <p:cNvPr id="73731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/>
          <a:lstStyle/>
          <a:p>
            <a:pPr>
              <a:spcBef>
                <a:spcPct val="0"/>
              </a:spcBef>
            </a:pPr>
            <a:endParaRPr lang="zh-CN" altLang="en-US"/>
          </a:p>
        </p:txBody>
      </p:sp>
      <p:sp>
        <p:nvSpPr>
          <p:cNvPr id="73732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</a:ln>
        </p:spPr>
        <p:txBody>
          <a:bodyPr wrap="square" numCol="1" anchorCtr="0" compatLnSpc="1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247296C-306C-4C84-B1CD-06E4C65B098F}" type="slidenum">
              <a:rPr lang="zh-CN" altLang="en-US"/>
              <a:t>7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730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</p:spPr>
      </p:sp>
      <p:sp>
        <p:nvSpPr>
          <p:cNvPr id="73731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/>
          <a:lstStyle/>
          <a:p>
            <a:pPr>
              <a:spcBef>
                <a:spcPct val="0"/>
              </a:spcBef>
            </a:pPr>
            <a:endParaRPr lang="zh-CN" altLang="en-US"/>
          </a:p>
        </p:txBody>
      </p:sp>
      <p:sp>
        <p:nvSpPr>
          <p:cNvPr id="73732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</a:ln>
        </p:spPr>
        <p:txBody>
          <a:bodyPr wrap="square" numCol="1" anchorCtr="0" compatLnSpc="1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247296C-306C-4C84-B1CD-06E4C65B098F}" type="slidenum">
              <a:rPr lang="zh-CN" altLang="en-US"/>
              <a:t>8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730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</p:spPr>
      </p:sp>
      <p:sp>
        <p:nvSpPr>
          <p:cNvPr id="73731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/>
          <a:lstStyle/>
          <a:p>
            <a:pPr>
              <a:spcBef>
                <a:spcPct val="0"/>
              </a:spcBef>
            </a:pPr>
            <a:endParaRPr lang="zh-CN" altLang="en-US"/>
          </a:p>
        </p:txBody>
      </p:sp>
      <p:sp>
        <p:nvSpPr>
          <p:cNvPr id="73732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</a:ln>
        </p:spPr>
        <p:txBody>
          <a:bodyPr wrap="square" numCol="1" anchorCtr="0" compatLnSpc="1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247296C-306C-4C84-B1CD-06E4C65B098F}" type="slidenum">
              <a:rPr lang="zh-CN" altLang="en-US"/>
              <a:t>9</a:t>
            </a:fld>
            <a:endParaRPr lang="en-US" altLang="zh-CN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1040ED-8D88-466D-95D6-339A59656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17067E-16CB-42C5-992F-589BC9346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EF9E9E-A71D-4ADD-9F55-4B488AA49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32B48D-4B0A-4D54-B4B3-51AF48072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0BDCE0-36F3-470C-9832-8BF36447F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969928-027B-4AE6-B79E-FE7E79673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1CB35F-5E64-47B5-A0E9-EC6D5966D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5351EF-0FE5-4D83-9233-33C884F76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1C3B8E-8899-483E-A577-04C59FD31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2E2373-381E-4C6B-9120-130B0DA63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9B3E51-010C-4E0A-9DD0-09FECB640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2020/11/16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2020/11/16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2020/11/16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2020/11/16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2020/11/16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2020/11/16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2020/11/16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2020/11/16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2020/11/16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2020/11/16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2020/11/16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69892E7-8E64-435E-8CEB-BC9971460E94}" type="slidenum">
              <a:rPr lang="zh-CN" altLang="en-US"/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1772973847"/>
      </p:ext>
    </p:extLst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69892E7-8E64-435E-8CEB-BC9971460E94}" type="slidenum">
              <a:rPr lang="zh-CN" altLang="en-US"/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3834417967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618658478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/>
              <a:t>2020/11/16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06204313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6" name="Picture 2" descr="https://ss1.bdstatic.com/70cFvXSh_Q1YnxGkpoWK1HF6hhy/it/u=2408154093,3266567714&amp;fm=26&amp;gp=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1"/>
            <a:ext cx="9108504" cy="5131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标题 3"/>
          <p:cNvSpPr txBox="1"/>
          <p:nvPr/>
        </p:nvSpPr>
        <p:spPr>
          <a:xfrm>
            <a:off x="62140" y="1360901"/>
            <a:ext cx="9081860" cy="576064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 smtClean="0"/>
              <a:t>Unit</a:t>
            </a:r>
            <a:r>
              <a:rPr lang="en-US" altLang="zh-CN" sz="3200" smtClean="0"/>
              <a:t> </a:t>
            </a:r>
            <a:r>
              <a:rPr lang="en-US" altLang="zh-CN" sz="3200" b="1" smtClean="0"/>
              <a:t>5 </a:t>
            </a:r>
            <a:r>
              <a:rPr lang="en-US" altLang="zh-CN" sz="3200" smtClean="0"/>
              <a:t>Languages Around The World</a:t>
            </a:r>
          </a:p>
          <a:p>
            <a:endParaRPr lang="en-US" altLang="zh-CN" sz="3200"/>
          </a:p>
          <a:p>
            <a:r>
              <a:rPr lang="en-US" altLang="zh-CN" sz="3200" smtClean="0"/>
              <a:t>Vocabulary </a:t>
            </a:r>
            <a:endParaRPr lang="en-US" altLang="zh-CN" sz="3200"/>
          </a:p>
        </p:txBody>
      </p:sp>
    </p:spTree>
    <p:extLst>
      <p:ext uri="{BB962C8B-B14F-4D97-AF65-F5344CB8AC3E}">
        <p14:creationId xmlns:p14="http://schemas.microsoft.com/office/powerpoint/2010/main" val="1818615465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1"/>
          <p:cNvSpPr/>
          <p:nvPr/>
        </p:nvSpPr>
        <p:spPr>
          <a:xfrm>
            <a:off x="2887597" y="1419622"/>
            <a:ext cx="3166551" cy="2615307"/>
          </a:xfrm>
          <a:prstGeom prst="ellipse">
            <a:avLst/>
          </a:prstGeom>
          <a:solidFill>
            <a:srgbClr val="EDD1CF"/>
          </a:solidFill>
          <a:ln>
            <a:noFill/>
          </a:ln>
          <a:effectLst>
            <a:reflection stA="40000" endPos="300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523A2C"/>
              </a:solidFill>
            </a:endParaRPr>
          </a:p>
        </p:txBody>
      </p:sp>
      <p:grpSp>
        <p:nvGrpSpPr>
          <p:cNvPr id="4" name="组合 3"/>
          <p:cNvGrpSpPr/>
          <p:nvPr/>
        </p:nvGrpSpPr>
        <p:grpSpPr>
          <a:xfrm>
            <a:off x="4389289" y="2134516"/>
            <a:ext cx="365423" cy="365423"/>
            <a:chOff x="1649684" y="465073"/>
            <a:chExt cx="2713594" cy="2713594"/>
          </a:xfrm>
        </p:grpSpPr>
        <p:grpSp>
          <p:nvGrpSpPr>
            <p:cNvPr id="5" name="组合 4"/>
            <p:cNvGrpSpPr/>
            <p:nvPr/>
          </p:nvGrpSpPr>
          <p:grpSpPr>
            <a:xfrm>
              <a:off x="1649684" y="465073"/>
              <a:ext cx="2713594" cy="2713594"/>
              <a:chOff x="1664733" y="480122"/>
              <a:chExt cx="2683496" cy="2683496"/>
            </a:xfrm>
          </p:grpSpPr>
          <p:sp>
            <p:nvSpPr>
              <p:cNvPr id="7" name="椭圆 6"/>
              <p:cNvSpPr/>
              <p:nvPr/>
            </p:nvSpPr>
            <p:spPr>
              <a:xfrm>
                <a:off x="2475884" y="480122"/>
                <a:ext cx="1061194" cy="2683496"/>
              </a:xfrm>
              <a:prstGeom prst="ellipse">
                <a:avLst/>
              </a:prstGeom>
              <a:noFill/>
              <a:ln w="12700">
                <a:solidFill>
                  <a:srgbClr val="523A2C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rgbClr val="523A2C"/>
                  </a:solidFill>
                </a:endParaRPr>
              </a:p>
            </p:txBody>
          </p:sp>
          <p:sp>
            <p:nvSpPr>
              <p:cNvPr id="8" name="椭圆 7"/>
              <p:cNvSpPr/>
              <p:nvPr/>
            </p:nvSpPr>
            <p:spPr>
              <a:xfrm rot="7200000">
                <a:off x="2475884" y="480122"/>
                <a:ext cx="1061194" cy="2683496"/>
              </a:xfrm>
              <a:prstGeom prst="ellipse">
                <a:avLst/>
              </a:prstGeom>
              <a:noFill/>
              <a:ln w="12700">
                <a:solidFill>
                  <a:srgbClr val="523A2C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rgbClr val="523A2C"/>
                  </a:solidFill>
                </a:endParaRPr>
              </a:p>
            </p:txBody>
          </p:sp>
          <p:sp>
            <p:nvSpPr>
              <p:cNvPr id="9" name="椭圆 8"/>
              <p:cNvSpPr/>
              <p:nvPr/>
            </p:nvSpPr>
            <p:spPr>
              <a:xfrm rot="-7200000">
                <a:off x="2475884" y="480122"/>
                <a:ext cx="1061194" cy="2683496"/>
              </a:xfrm>
              <a:prstGeom prst="ellipse">
                <a:avLst/>
              </a:prstGeom>
              <a:noFill/>
              <a:ln w="12700">
                <a:solidFill>
                  <a:srgbClr val="523A2C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rgbClr val="523A2C"/>
                  </a:solidFill>
                </a:endParaRPr>
              </a:p>
            </p:txBody>
          </p:sp>
        </p:grpSp>
        <p:sp>
          <p:nvSpPr>
            <p:cNvPr id="6" name="椭圆 5"/>
            <p:cNvSpPr/>
            <p:nvPr/>
          </p:nvSpPr>
          <p:spPr>
            <a:xfrm>
              <a:off x="2741438" y="1556827"/>
              <a:ext cx="530086" cy="530086"/>
            </a:xfrm>
            <a:prstGeom prst="ellipse">
              <a:avLst/>
            </a:prstGeom>
            <a:noFill/>
            <a:ln w="12700">
              <a:solidFill>
                <a:srgbClr val="523A2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523A2C"/>
                </a:solidFill>
              </a:endParaRPr>
            </a:p>
          </p:txBody>
        </p:sp>
      </p:grpSp>
      <p:sp>
        <p:nvSpPr>
          <p:cNvPr id="11" name="文本框 10"/>
          <p:cNvSpPr txBox="1"/>
          <p:nvPr/>
        </p:nvSpPr>
        <p:spPr>
          <a:xfrm>
            <a:off x="3446490" y="2592242"/>
            <a:ext cx="2395528" cy="746358"/>
          </a:xfrm>
          <a:prstGeom prst="rect">
            <a:avLst/>
          </a:prstGeom>
          <a:noFill/>
        </p:spPr>
        <p:txBody>
          <a:bodyPr wrap="none" lIns="68580" tIns="34290" rIns="68580" bIns="3429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 smtClean="0">
                <a:solidFill>
                  <a:srgbClr val="523A2C"/>
                </a:solidFill>
              </a:rPr>
              <a:t>单词识记</a:t>
            </a:r>
            <a:endParaRPr lang="zh-CN" altLang="en-US" sz="4400">
              <a:solidFill>
                <a:srgbClr val="523A2C"/>
              </a:solidFill>
            </a:endParaRPr>
          </a:p>
        </p:txBody>
      </p:sp>
      <p:sp>
        <p:nvSpPr>
          <p:cNvPr id="36" name="椭圆 35"/>
          <p:cNvSpPr/>
          <p:nvPr/>
        </p:nvSpPr>
        <p:spPr>
          <a:xfrm>
            <a:off x="764307" y="227816"/>
            <a:ext cx="974326" cy="974326"/>
          </a:xfrm>
          <a:prstGeom prst="ellipse">
            <a:avLst/>
          </a:prstGeom>
          <a:solidFill>
            <a:srgbClr val="F6E8E7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" name="椭圆 36"/>
          <p:cNvSpPr/>
          <p:nvPr/>
        </p:nvSpPr>
        <p:spPr>
          <a:xfrm>
            <a:off x="616336" y="780056"/>
            <a:ext cx="393410" cy="393410"/>
          </a:xfrm>
          <a:prstGeom prst="ellipse">
            <a:avLst/>
          </a:prstGeom>
          <a:solidFill>
            <a:srgbClr val="EDD1CF"/>
          </a:solidFill>
          <a:ln>
            <a:noFill/>
          </a:ln>
          <a:effectLst>
            <a:reflection stA="40000" endPos="300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3" name="组合 32"/>
          <p:cNvGrpSpPr/>
          <p:nvPr/>
        </p:nvGrpSpPr>
        <p:grpSpPr>
          <a:xfrm>
            <a:off x="5963709" y="1684219"/>
            <a:ext cx="388145" cy="388145"/>
            <a:chOff x="9937750" y="2166942"/>
            <a:chExt cx="625475" cy="625475"/>
          </a:xfrm>
        </p:grpSpPr>
        <p:sp>
          <p:nvSpPr>
            <p:cNvPr id="44" name="椭圆 4"/>
            <p:cNvSpPr>
              <a:spLocks noChangeArrowheads="1"/>
            </p:cNvSpPr>
            <p:nvPr/>
          </p:nvSpPr>
          <p:spPr bwMode="auto">
            <a:xfrm>
              <a:off x="9937750" y="2166942"/>
              <a:ext cx="625475" cy="625475"/>
            </a:xfrm>
            <a:prstGeom prst="ellipse">
              <a:avLst/>
            </a:prstGeom>
            <a:solidFill>
              <a:srgbClr val="ECCB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cap="flat" cmpd="sng">
                  <a:solidFill>
                    <a:srgbClr val="395E8A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zh-CN">
                <a:solidFill>
                  <a:srgbClr val="FFFFFF"/>
                </a:solidFill>
                <a:latin typeface="宋体" pitchFamily="2" charset="-122"/>
                <a:sym typeface="宋体" pitchFamily="2" charset="-122"/>
              </a:endParaRPr>
            </a:p>
          </p:txBody>
        </p:sp>
        <p:sp>
          <p:nvSpPr>
            <p:cNvPr id="45" name="椭圆 5"/>
            <p:cNvSpPr>
              <a:spLocks noChangeArrowheads="1"/>
            </p:cNvSpPr>
            <p:nvPr/>
          </p:nvSpPr>
          <p:spPr bwMode="auto">
            <a:xfrm>
              <a:off x="10061357" y="2290549"/>
              <a:ext cx="378260" cy="378260"/>
            </a:xfrm>
            <a:prstGeom prst="ellipse">
              <a:avLst/>
            </a:prstGeom>
            <a:solidFill>
              <a:srgbClr val="D78F8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cap="flat" cmpd="sng">
                  <a:solidFill>
                    <a:srgbClr val="395E8A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zh-CN">
                <a:solidFill>
                  <a:srgbClr val="FFFFFF"/>
                </a:solidFill>
                <a:latin typeface="宋体" pitchFamily="2" charset="-122"/>
                <a:sym typeface="宋体" pitchFamily="2" charset="-122"/>
              </a:endParaRPr>
            </a:p>
          </p:txBody>
        </p:sp>
      </p:grpSp>
      <p:grpSp>
        <p:nvGrpSpPr>
          <p:cNvPr id="46" name="组合 45"/>
          <p:cNvGrpSpPr/>
          <p:nvPr/>
        </p:nvGrpSpPr>
        <p:grpSpPr>
          <a:xfrm>
            <a:off x="5963709" y="3244390"/>
            <a:ext cx="388145" cy="388145"/>
            <a:chOff x="9937750" y="2166942"/>
            <a:chExt cx="625475" cy="625475"/>
          </a:xfrm>
        </p:grpSpPr>
        <p:sp>
          <p:nvSpPr>
            <p:cNvPr id="47" name="椭圆 4"/>
            <p:cNvSpPr>
              <a:spLocks noChangeArrowheads="1"/>
            </p:cNvSpPr>
            <p:nvPr/>
          </p:nvSpPr>
          <p:spPr bwMode="auto">
            <a:xfrm>
              <a:off x="9937750" y="2166942"/>
              <a:ext cx="625475" cy="625475"/>
            </a:xfrm>
            <a:prstGeom prst="ellipse">
              <a:avLst/>
            </a:prstGeom>
            <a:solidFill>
              <a:srgbClr val="ECCB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cap="flat" cmpd="sng">
                  <a:solidFill>
                    <a:srgbClr val="395E8A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zh-CN">
                <a:solidFill>
                  <a:srgbClr val="FFFFFF"/>
                </a:solidFill>
                <a:latin typeface="宋体" pitchFamily="2" charset="-122"/>
                <a:sym typeface="宋体" pitchFamily="2" charset="-122"/>
              </a:endParaRPr>
            </a:p>
          </p:txBody>
        </p:sp>
        <p:sp>
          <p:nvSpPr>
            <p:cNvPr id="48" name="椭圆 5"/>
            <p:cNvSpPr>
              <a:spLocks noChangeArrowheads="1"/>
            </p:cNvSpPr>
            <p:nvPr/>
          </p:nvSpPr>
          <p:spPr bwMode="auto">
            <a:xfrm>
              <a:off x="10061357" y="2290549"/>
              <a:ext cx="378260" cy="378260"/>
            </a:xfrm>
            <a:prstGeom prst="ellipse">
              <a:avLst/>
            </a:prstGeom>
            <a:solidFill>
              <a:srgbClr val="D78F8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cap="flat" cmpd="sng">
                  <a:solidFill>
                    <a:srgbClr val="395E8A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zh-CN">
                <a:solidFill>
                  <a:srgbClr val="FFFFFF"/>
                </a:solidFill>
                <a:latin typeface="宋体" pitchFamily="2" charset="-122"/>
                <a:sym typeface="宋体" pitchFamily="2" charset="-122"/>
              </a:endParaRPr>
            </a:p>
          </p:txBody>
        </p:sp>
      </p:grpSp>
      <p:grpSp>
        <p:nvGrpSpPr>
          <p:cNvPr id="49" name="组合 48"/>
          <p:cNvGrpSpPr/>
          <p:nvPr/>
        </p:nvGrpSpPr>
        <p:grpSpPr>
          <a:xfrm>
            <a:off x="2701974" y="1699579"/>
            <a:ext cx="388145" cy="388145"/>
            <a:chOff x="9937750" y="2166942"/>
            <a:chExt cx="625475" cy="625475"/>
          </a:xfrm>
        </p:grpSpPr>
        <p:sp>
          <p:nvSpPr>
            <p:cNvPr id="50" name="椭圆 4"/>
            <p:cNvSpPr>
              <a:spLocks noChangeArrowheads="1"/>
            </p:cNvSpPr>
            <p:nvPr/>
          </p:nvSpPr>
          <p:spPr bwMode="auto">
            <a:xfrm>
              <a:off x="9937750" y="2166942"/>
              <a:ext cx="625475" cy="625475"/>
            </a:xfrm>
            <a:prstGeom prst="ellipse">
              <a:avLst/>
            </a:prstGeom>
            <a:solidFill>
              <a:srgbClr val="ECCB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cap="flat" cmpd="sng">
                  <a:solidFill>
                    <a:srgbClr val="395E8A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zh-CN">
                <a:solidFill>
                  <a:srgbClr val="FFFFFF"/>
                </a:solidFill>
                <a:latin typeface="宋体" pitchFamily="2" charset="-122"/>
                <a:sym typeface="宋体" pitchFamily="2" charset="-122"/>
              </a:endParaRPr>
            </a:p>
          </p:txBody>
        </p:sp>
        <p:sp>
          <p:nvSpPr>
            <p:cNvPr id="51" name="椭圆 5"/>
            <p:cNvSpPr>
              <a:spLocks noChangeArrowheads="1"/>
            </p:cNvSpPr>
            <p:nvPr/>
          </p:nvSpPr>
          <p:spPr bwMode="auto">
            <a:xfrm>
              <a:off x="10061357" y="2290549"/>
              <a:ext cx="378260" cy="378260"/>
            </a:xfrm>
            <a:prstGeom prst="ellipse">
              <a:avLst/>
            </a:prstGeom>
            <a:solidFill>
              <a:srgbClr val="D78F8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cap="flat" cmpd="sng">
                  <a:solidFill>
                    <a:srgbClr val="395E8A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zh-CN">
                <a:solidFill>
                  <a:srgbClr val="FFFFFF"/>
                </a:solidFill>
                <a:latin typeface="宋体" pitchFamily="2" charset="-122"/>
                <a:sym typeface="宋体" pitchFamily="2" charset="-122"/>
              </a:endParaRPr>
            </a:p>
          </p:txBody>
        </p:sp>
      </p:grpSp>
      <p:grpSp>
        <p:nvGrpSpPr>
          <p:cNvPr id="52" name="组合 51"/>
          <p:cNvGrpSpPr/>
          <p:nvPr/>
        </p:nvGrpSpPr>
        <p:grpSpPr>
          <a:xfrm>
            <a:off x="2701974" y="3259750"/>
            <a:ext cx="388145" cy="388145"/>
            <a:chOff x="9937750" y="2166942"/>
            <a:chExt cx="625475" cy="625475"/>
          </a:xfrm>
        </p:grpSpPr>
        <p:sp>
          <p:nvSpPr>
            <p:cNvPr id="53" name="椭圆 4"/>
            <p:cNvSpPr>
              <a:spLocks noChangeArrowheads="1"/>
            </p:cNvSpPr>
            <p:nvPr/>
          </p:nvSpPr>
          <p:spPr bwMode="auto">
            <a:xfrm>
              <a:off x="9937750" y="2166942"/>
              <a:ext cx="625475" cy="625475"/>
            </a:xfrm>
            <a:prstGeom prst="ellipse">
              <a:avLst/>
            </a:prstGeom>
            <a:solidFill>
              <a:srgbClr val="ECCB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cap="flat" cmpd="sng">
                  <a:solidFill>
                    <a:srgbClr val="395E8A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zh-CN">
                <a:solidFill>
                  <a:srgbClr val="FFFFFF"/>
                </a:solidFill>
                <a:latin typeface="宋体" pitchFamily="2" charset="-122"/>
                <a:sym typeface="宋体" pitchFamily="2" charset="-122"/>
              </a:endParaRPr>
            </a:p>
          </p:txBody>
        </p:sp>
        <p:sp>
          <p:nvSpPr>
            <p:cNvPr id="54" name="椭圆 5"/>
            <p:cNvSpPr>
              <a:spLocks noChangeArrowheads="1"/>
            </p:cNvSpPr>
            <p:nvPr/>
          </p:nvSpPr>
          <p:spPr bwMode="auto">
            <a:xfrm>
              <a:off x="10061357" y="2290549"/>
              <a:ext cx="378260" cy="378260"/>
            </a:xfrm>
            <a:prstGeom prst="ellipse">
              <a:avLst/>
            </a:prstGeom>
            <a:solidFill>
              <a:srgbClr val="D78F8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cap="flat" cmpd="sng">
                  <a:solidFill>
                    <a:srgbClr val="395E8A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zh-CN">
                <a:solidFill>
                  <a:srgbClr val="FFFFFF"/>
                </a:solidFill>
                <a:latin typeface="宋体" pitchFamily="2" charset="-122"/>
                <a:sym typeface="宋体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97346866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500" fill="hold" grpId="1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37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20" name="Rectangle 28"/>
          <p:cNvSpPr>
            <a:spLocks noChangeArrowheads="1"/>
          </p:cNvSpPr>
          <p:nvPr/>
        </p:nvSpPr>
        <p:spPr bwMode="auto">
          <a:xfrm>
            <a:off x="0" y="2284326"/>
            <a:ext cx="138564" cy="346249"/>
          </a:xfrm>
          <a:prstGeom prst="rect">
            <a:avLst/>
          </a:prstGeom>
          <a:noFill/>
          <a:ln w="9525" algn="ctr">
            <a:noFill/>
            <a:miter lim="800000"/>
          </a:ln>
          <a:effectLst/>
        </p:spPr>
        <p:txBody>
          <a:bodyPr wrap="none" lIns="68580" tIns="34290" rIns="68580" bIns="3429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6" name="文本框 105"/>
          <p:cNvSpPr txBox="1"/>
          <p:nvPr/>
        </p:nvSpPr>
        <p:spPr>
          <a:xfrm>
            <a:off x="261213" y="384493"/>
            <a:ext cx="8713946" cy="4205767"/>
          </a:xfrm>
          <a:prstGeom prst="rect">
            <a:avLst/>
          </a:prstGeom>
          <a:noFill/>
          <a:ln w="9525">
            <a:noFill/>
          </a:ln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60000"/>
              </a:lnSpc>
            </a:pPr>
            <a:r>
              <a:rPr sz="2400" err="1">
                <a:solidFill>
                  <a:srgbClr val="000000"/>
                </a:solidFill>
                <a:ea typeface="宋体" pitchFamily="2" charset="-122"/>
                <a:cs typeface="Times New Roman" panose="02020603050405020304" pitchFamily="18" charset="0"/>
              </a:rPr>
              <a:t>Ⅰ.核心单词</a:t>
            </a:r>
          </a:p>
          <a:p>
            <a:pPr>
              <a:lnSpc>
                <a:spcPct val="160000"/>
              </a:lnSpc>
            </a:pPr>
            <a:r>
              <a:rPr sz="2400" err="1">
                <a:solidFill>
                  <a:srgbClr val="000000"/>
                </a:solidFill>
                <a:ea typeface="宋体" pitchFamily="2" charset="-122"/>
                <a:cs typeface="Times New Roman" panose="02020603050405020304" pitchFamily="18" charset="0"/>
              </a:rPr>
              <a:t>A.阅读类</a:t>
            </a:r>
          </a:p>
          <a:p>
            <a:pPr>
              <a:lnSpc>
                <a:spcPct val="160000"/>
              </a:lnSpc>
            </a:pPr>
            <a:r>
              <a:rPr sz="2400">
                <a:solidFill>
                  <a:srgbClr val="000000"/>
                </a:solidFill>
                <a:ea typeface="宋体" pitchFamily="2" charset="-122"/>
                <a:cs typeface="Times New Roman" panose="02020603050405020304" pitchFamily="18" charset="0"/>
              </a:rPr>
              <a:t>1.</a:t>
            </a:r>
            <a:r>
              <a:rPr sz="2400" u="sng">
                <a:solidFill>
                  <a:srgbClr val="000000"/>
                </a:solidFill>
                <a:ea typeface="宋体" pitchFamily="2" charset="-122"/>
                <a:cs typeface="Times New Roman" panose="02020603050405020304" pitchFamily="18" charset="0"/>
              </a:rPr>
              <a:t>　　　　 </a:t>
            </a:r>
            <a:r>
              <a:rPr sz="2400" i="1">
                <a:solidFill>
                  <a:srgbClr val="000000"/>
                </a:solidFill>
                <a:ea typeface="宋体" pitchFamily="2" charset="-122"/>
                <a:cs typeface="Times New Roman" panose="02020603050405020304" pitchFamily="18" charset="0"/>
              </a:rPr>
              <a:t>adj.</a:t>
            </a:r>
            <a:r>
              <a:rPr sz="2400">
                <a:solidFill>
                  <a:srgbClr val="000000"/>
                </a:solidFill>
                <a:ea typeface="宋体" pitchFamily="2" charset="-122"/>
                <a:cs typeface="Times New Roman" panose="02020603050405020304" pitchFamily="18" charset="0"/>
              </a:rPr>
              <a:t> 出生地的;本地的;土著的 n. 本地人 </a:t>
            </a:r>
          </a:p>
          <a:p>
            <a:pPr>
              <a:lnSpc>
                <a:spcPct val="160000"/>
              </a:lnSpc>
            </a:pPr>
            <a:r>
              <a:rPr sz="2400">
                <a:solidFill>
                  <a:srgbClr val="000000"/>
                </a:solidFill>
                <a:ea typeface="宋体" pitchFamily="2" charset="-122"/>
                <a:cs typeface="Times New Roman" panose="02020603050405020304" pitchFamily="18" charset="0"/>
              </a:rPr>
              <a:t>2.</a:t>
            </a:r>
            <a:r>
              <a:rPr sz="2400" u="sng">
                <a:solidFill>
                  <a:srgbClr val="000000"/>
                </a:solidFill>
                <a:ea typeface="宋体" pitchFamily="2" charset="-122"/>
                <a:cs typeface="Times New Roman" panose="02020603050405020304" pitchFamily="18" charset="0"/>
              </a:rPr>
              <a:t>　　　　 </a:t>
            </a:r>
            <a:r>
              <a:rPr sz="2400" i="1">
                <a:solidFill>
                  <a:srgbClr val="000000"/>
                </a:solidFill>
                <a:ea typeface="宋体" pitchFamily="2" charset="-122"/>
                <a:cs typeface="Times New Roman" panose="02020603050405020304" pitchFamily="18" charset="0"/>
              </a:rPr>
              <a:t>n.</a:t>
            </a:r>
            <a:r>
              <a:rPr sz="2400">
                <a:solidFill>
                  <a:srgbClr val="000000"/>
                </a:solidFill>
                <a:ea typeface="宋体" pitchFamily="2" charset="-122"/>
                <a:cs typeface="Times New Roman" panose="02020603050405020304" pitchFamily="18" charset="0"/>
              </a:rPr>
              <a:t> 态度;看法 </a:t>
            </a:r>
          </a:p>
          <a:p>
            <a:pPr>
              <a:lnSpc>
                <a:spcPct val="160000"/>
              </a:lnSpc>
            </a:pPr>
            <a:r>
              <a:rPr sz="2400">
                <a:solidFill>
                  <a:srgbClr val="000000"/>
                </a:solidFill>
                <a:ea typeface="宋体" pitchFamily="2" charset="-122"/>
                <a:cs typeface="Times New Roman" panose="02020603050405020304" pitchFamily="18" charset="0"/>
              </a:rPr>
              <a:t>3.</a:t>
            </a:r>
            <a:r>
              <a:rPr sz="2400" u="sng">
                <a:solidFill>
                  <a:srgbClr val="000000"/>
                </a:solidFill>
                <a:ea typeface="宋体" pitchFamily="2" charset="-122"/>
                <a:cs typeface="Times New Roman" panose="02020603050405020304" pitchFamily="18" charset="0"/>
              </a:rPr>
              <a:t>　　　　 </a:t>
            </a:r>
            <a:r>
              <a:rPr sz="2400" err="1">
                <a:solidFill>
                  <a:srgbClr val="000000"/>
                </a:solidFill>
                <a:ea typeface="宋体" pitchFamily="2" charset="-122"/>
                <a:cs typeface="Times New Roman" panose="02020603050405020304" pitchFamily="18" charset="0"/>
              </a:rPr>
              <a:t>prep.即使;尽管 </a:t>
            </a:r>
          </a:p>
          <a:p>
            <a:pPr>
              <a:lnSpc>
                <a:spcPct val="160000"/>
              </a:lnSpc>
            </a:pPr>
            <a:r>
              <a:rPr sz="2400">
                <a:solidFill>
                  <a:srgbClr val="000000"/>
                </a:solidFill>
                <a:ea typeface="宋体" pitchFamily="2" charset="-122"/>
                <a:cs typeface="Times New Roman" panose="02020603050405020304" pitchFamily="18" charset="0"/>
              </a:rPr>
              <a:t>4.</a:t>
            </a:r>
            <a:r>
              <a:rPr sz="2400" u="sng">
                <a:solidFill>
                  <a:srgbClr val="000000"/>
                </a:solidFill>
                <a:ea typeface="宋体" pitchFamily="2" charset="-122"/>
                <a:cs typeface="Times New Roman" panose="02020603050405020304" pitchFamily="18" charset="0"/>
              </a:rPr>
              <a:t>　　　　 </a:t>
            </a:r>
            <a:r>
              <a:rPr sz="2400">
                <a:solidFill>
                  <a:srgbClr val="000000"/>
                </a:solidFill>
                <a:ea typeface="宋体" pitchFamily="2" charset="-122"/>
                <a:cs typeface="Times New Roman" panose="02020603050405020304" pitchFamily="18" charset="0"/>
              </a:rPr>
              <a:t>n. 因素;要素 </a:t>
            </a:r>
          </a:p>
          <a:p>
            <a:pPr>
              <a:lnSpc>
                <a:spcPct val="160000"/>
              </a:lnSpc>
            </a:pPr>
            <a:r>
              <a:rPr sz="2400">
                <a:solidFill>
                  <a:srgbClr val="000000"/>
                </a:solidFill>
                <a:ea typeface="宋体" pitchFamily="2" charset="-122"/>
                <a:cs typeface="Times New Roman" panose="02020603050405020304" pitchFamily="18" charset="0"/>
              </a:rPr>
              <a:t>5.</a:t>
            </a:r>
            <a:r>
              <a:rPr sz="2400" u="sng">
                <a:solidFill>
                  <a:srgbClr val="000000"/>
                </a:solidFill>
                <a:ea typeface="宋体" pitchFamily="2" charset="-122"/>
                <a:cs typeface="Times New Roman" panose="02020603050405020304" pitchFamily="18" charset="0"/>
              </a:rPr>
              <a:t>　　　　 </a:t>
            </a:r>
            <a:r>
              <a:rPr sz="2400">
                <a:solidFill>
                  <a:srgbClr val="000000"/>
                </a:solidFill>
                <a:ea typeface="宋体" pitchFamily="2" charset="-122"/>
                <a:cs typeface="Times New Roman" panose="02020603050405020304" pitchFamily="18" charset="0"/>
              </a:rPr>
              <a:t>n. 符号;象征 </a:t>
            </a:r>
          </a:p>
        </p:txBody>
      </p:sp>
      <p:sp>
        <p:nvSpPr>
          <p:cNvPr id="2" name="矩形 1"/>
          <p:cNvSpPr/>
          <p:nvPr/>
        </p:nvSpPr>
        <p:spPr>
          <a:xfrm>
            <a:off x="683568" y="1635646"/>
            <a:ext cx="6254591" cy="401648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</a:pPr>
            <a:r>
              <a:rPr lang="en-US" sz="2400">
                <a:solidFill>
                  <a:srgbClr val="C00000"/>
                </a:solidFill>
                <a:ea typeface="宋体" pitchFamily="2" charset="-122"/>
                <a:cs typeface="Times New Roman" panose="02020603050405020304" pitchFamily="18" charset="0"/>
                <a:sym typeface="+mn-ea"/>
              </a:rPr>
              <a:t>native</a:t>
            </a:r>
          </a:p>
        </p:txBody>
      </p:sp>
      <p:sp>
        <p:nvSpPr>
          <p:cNvPr id="3" name="矩形 2"/>
          <p:cNvSpPr/>
          <p:nvPr/>
        </p:nvSpPr>
        <p:spPr>
          <a:xfrm>
            <a:off x="683568" y="2065689"/>
            <a:ext cx="7473791" cy="734047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0000"/>
              </a:lnSpc>
            </a:pPr>
            <a:r>
              <a:rPr lang="en-US" sz="2400">
                <a:solidFill>
                  <a:srgbClr val="C00000"/>
                </a:solidFill>
                <a:ea typeface="宋体" pitchFamily="2" charset="-122"/>
                <a:cs typeface="Times New Roman" panose="02020603050405020304" pitchFamily="18" charset="0"/>
                <a:sym typeface="+mn-ea"/>
              </a:rPr>
              <a:t>attitude  </a:t>
            </a:r>
            <a:r>
              <a:rPr lang="en-US" sz="2400" i="1">
                <a:solidFill>
                  <a:srgbClr val="C00000"/>
                </a:solidFill>
                <a:ea typeface="宋体" pitchFamily="2" charset="-122"/>
                <a:cs typeface="Times New Roman" panose="02020603050405020304" pitchFamily="18" charset="0"/>
                <a:sym typeface="+mn-ea"/>
              </a:rPr>
              <a:t>   </a:t>
            </a:r>
            <a:r>
              <a:rPr lang="en-US" sz="2400">
                <a:solidFill>
                  <a:srgbClr val="C00000"/>
                </a:solidFill>
                <a:ea typeface="宋体" pitchFamily="2" charset="-122"/>
                <a:cs typeface="Times New Roman" panose="02020603050405020304" pitchFamily="18" charset="0"/>
                <a:sym typeface="+mn-ea"/>
              </a:rPr>
              <a:t>                                           </a:t>
            </a:r>
          </a:p>
        </p:txBody>
      </p:sp>
      <p:sp>
        <p:nvSpPr>
          <p:cNvPr id="4" name="矩形 3"/>
          <p:cNvSpPr/>
          <p:nvPr/>
        </p:nvSpPr>
        <p:spPr>
          <a:xfrm>
            <a:off x="556250" y="2787774"/>
            <a:ext cx="1367875" cy="364715"/>
          </a:xfrm>
          <a:prstGeom prst="rect">
            <a:avLst/>
          </a:prstGeom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2400">
                <a:solidFill>
                  <a:srgbClr val="C00000"/>
                </a:solidFill>
                <a:ea typeface="宋体" pitchFamily="2" charset="-122"/>
                <a:cs typeface="Times New Roman" panose="02020603050405020304" pitchFamily="18" charset="0"/>
                <a:sym typeface="+mn-ea"/>
              </a:rPr>
              <a:t>despite　</a:t>
            </a:r>
          </a:p>
        </p:txBody>
      </p:sp>
      <p:sp>
        <p:nvSpPr>
          <p:cNvPr id="6" name="矩形 5"/>
          <p:cNvSpPr/>
          <p:nvPr/>
        </p:nvSpPr>
        <p:spPr>
          <a:xfrm>
            <a:off x="707741" y="3435846"/>
            <a:ext cx="2734338" cy="438582"/>
          </a:xfrm>
          <a:prstGeom prst="rect">
            <a:avLst/>
          </a:prstGeom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400">
                <a:solidFill>
                  <a:srgbClr val="C00000"/>
                </a:solidFill>
                <a:ea typeface="宋体" pitchFamily="2" charset="-122"/>
                <a:cs typeface="Times New Roman" panose="02020603050405020304" pitchFamily="18" charset="0"/>
                <a:sym typeface="+mn-ea"/>
              </a:rPr>
              <a:t>factor                           </a:t>
            </a:r>
            <a:endParaRPr lang="en-US" sz="2400" b="1" kern="100">
              <a:solidFill>
                <a:srgbClr val="C00000"/>
              </a:solidFill>
              <a:latin typeface="Times New Roman" charset="0"/>
              <a:ea typeface="华文细黑" panose="02010600040101010101" charset="-122"/>
              <a:cs typeface="Courier New" panose="02070309020205020404"/>
              <a:sym typeface="+mn-ea"/>
            </a:endParaRPr>
          </a:p>
        </p:txBody>
      </p:sp>
      <p:sp>
        <p:nvSpPr>
          <p:cNvPr id="17" name="矩形 16"/>
          <p:cNvSpPr/>
          <p:nvPr/>
        </p:nvSpPr>
        <p:spPr>
          <a:xfrm>
            <a:off x="605823" y="4011910"/>
            <a:ext cx="4227671" cy="438582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400">
                <a:solidFill>
                  <a:srgbClr val="C00000"/>
                </a:solidFill>
                <a:ea typeface="宋体" pitchFamily="2" charset="-122"/>
                <a:cs typeface="Times New Roman" panose="02020603050405020304" pitchFamily="18" charset="0"/>
                <a:sym typeface="+mn-ea"/>
              </a:rPr>
              <a:t>  symbol</a:t>
            </a:r>
          </a:p>
        </p:txBody>
      </p:sp>
    </p:spTree>
    <p:extLst>
      <p:ext uri="{BB962C8B-B14F-4D97-AF65-F5344CB8AC3E}">
        <p14:creationId xmlns:p14="http://schemas.microsoft.com/office/powerpoint/2010/main" val="3568674149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1"/>
      <p:bldP spid="4" grpId="2"/>
      <p:bldP spid="6" grpId="3"/>
      <p:bldP spid="17" grpId="4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" name="文本框 99"/>
          <p:cNvSpPr txBox="1"/>
          <p:nvPr/>
        </p:nvSpPr>
        <p:spPr>
          <a:xfrm>
            <a:off x="410051" y="549091"/>
            <a:ext cx="8554879" cy="3947234"/>
          </a:xfrm>
          <a:prstGeom prst="rect">
            <a:avLst/>
          </a:prstGeom>
          <a:noFill/>
          <a:ln w="9525">
            <a:noFill/>
          </a:ln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10000"/>
              </a:lnSpc>
            </a:pPr>
            <a:r>
              <a:rPr sz="2000">
                <a:ea typeface="宋体" pitchFamily="2" charset="-122"/>
                <a:cs typeface="Times New Roman" panose="02020603050405020304" pitchFamily="18" charset="0"/>
                <a:sym typeface="+mn-ea"/>
              </a:rPr>
              <a:t>6.</a:t>
            </a:r>
            <a:r>
              <a:rPr sz="2000" u="sng">
                <a:ea typeface="宋体" pitchFamily="2" charset="-122"/>
                <a:cs typeface="Times New Roman" panose="02020603050405020304" pitchFamily="18" charset="0"/>
                <a:sym typeface="+mn-ea"/>
              </a:rPr>
              <a:t>　　　　</a:t>
            </a:r>
            <a:r>
              <a:rPr sz="2000" i="1" u="sng">
                <a:ea typeface="宋体" pitchFamily="2" charset="-122"/>
                <a:cs typeface="Times New Roman" panose="02020603050405020304" pitchFamily="18" charset="0"/>
                <a:sym typeface="+mn-ea"/>
              </a:rPr>
              <a:t> </a:t>
            </a:r>
            <a:r>
              <a:rPr sz="2000" i="1" err="1">
                <a:ea typeface="宋体" pitchFamily="2" charset="-122"/>
                <a:cs typeface="Times New Roman" panose="02020603050405020304" pitchFamily="18" charset="0"/>
                <a:sym typeface="+mn-ea"/>
              </a:rPr>
              <a:t>vt. </a:t>
            </a:r>
            <a:r>
              <a:rPr sz="2000">
                <a:ea typeface="宋体" pitchFamily="2" charset="-122"/>
                <a:cs typeface="Times New Roman" panose="02020603050405020304" pitchFamily="18" charset="0"/>
                <a:sym typeface="+mn-ea"/>
              </a:rPr>
              <a:t>&amp; </a:t>
            </a:r>
            <a:r>
              <a:rPr sz="2000" i="1">
                <a:ea typeface="宋体" pitchFamily="2" charset="-122"/>
                <a:cs typeface="Times New Roman" panose="02020603050405020304" pitchFamily="18" charset="0"/>
                <a:sym typeface="+mn-ea"/>
              </a:rPr>
              <a:t>vi.</a:t>
            </a:r>
            <a:r>
              <a:rPr sz="2000">
                <a:ea typeface="宋体" pitchFamily="2" charset="-122"/>
                <a:cs typeface="Times New Roman" panose="02020603050405020304" pitchFamily="18" charset="0"/>
                <a:sym typeface="+mn-ea"/>
              </a:rPr>
              <a:t> 雕刻 </a:t>
            </a:r>
          </a:p>
          <a:p>
            <a:pPr>
              <a:lnSpc>
                <a:spcPct val="210000"/>
              </a:lnSpc>
            </a:pPr>
            <a:r>
              <a:rPr sz="2000">
                <a:ea typeface="宋体" pitchFamily="2" charset="-122"/>
                <a:cs typeface="Times New Roman" panose="02020603050405020304" pitchFamily="18" charset="0"/>
                <a:sym typeface="+mn-ea"/>
              </a:rPr>
              <a:t>7.</a:t>
            </a:r>
            <a:r>
              <a:rPr sz="2000" u="sng">
                <a:ea typeface="宋体" pitchFamily="2" charset="-122"/>
                <a:cs typeface="Times New Roman" panose="02020603050405020304" pitchFamily="18" charset="0"/>
                <a:sym typeface="+mn-ea"/>
              </a:rPr>
              <a:t>　　　　</a:t>
            </a:r>
            <a:r>
              <a:rPr sz="2000">
                <a:ea typeface="宋体" pitchFamily="2" charset="-122"/>
                <a:cs typeface="Times New Roman" panose="02020603050405020304" pitchFamily="18" charset="0"/>
                <a:sym typeface="+mn-ea"/>
              </a:rPr>
              <a:t> </a:t>
            </a:r>
            <a:r>
              <a:rPr sz="2000" i="1">
                <a:ea typeface="宋体" pitchFamily="2" charset="-122"/>
                <a:cs typeface="Times New Roman" panose="02020603050405020304" pitchFamily="18" charset="0"/>
                <a:sym typeface="+mn-ea"/>
              </a:rPr>
              <a:t>n. </a:t>
            </a:r>
            <a:r>
              <a:rPr sz="2000" err="1">
                <a:ea typeface="宋体" pitchFamily="2" charset="-122"/>
                <a:cs typeface="Times New Roman" panose="02020603050405020304" pitchFamily="18" charset="0"/>
                <a:sym typeface="+mn-ea"/>
              </a:rPr>
              <a:t>王朝;朝代 </a:t>
            </a:r>
          </a:p>
          <a:p>
            <a:pPr>
              <a:lnSpc>
                <a:spcPct val="210000"/>
              </a:lnSpc>
            </a:pPr>
            <a:r>
              <a:rPr sz="2000">
                <a:ea typeface="宋体" pitchFamily="2" charset="-122"/>
                <a:cs typeface="Times New Roman" panose="02020603050405020304" pitchFamily="18" charset="0"/>
                <a:sym typeface="+mn-ea"/>
              </a:rPr>
              <a:t>8.</a:t>
            </a:r>
            <a:r>
              <a:rPr sz="2000" u="sng">
                <a:ea typeface="宋体" pitchFamily="2" charset="-122"/>
                <a:cs typeface="Times New Roman" panose="02020603050405020304" pitchFamily="18" charset="0"/>
                <a:sym typeface="+mn-ea"/>
              </a:rPr>
              <a:t>　　　　 </a:t>
            </a:r>
            <a:r>
              <a:rPr sz="2000" i="1">
                <a:ea typeface="宋体" pitchFamily="2" charset="-122"/>
                <a:cs typeface="Times New Roman" panose="02020603050405020304" pitchFamily="18" charset="0"/>
                <a:sym typeface="+mn-ea"/>
              </a:rPr>
              <a:t>adj. </a:t>
            </a:r>
            <a:r>
              <a:rPr sz="2000" err="1">
                <a:ea typeface="宋体" pitchFamily="2" charset="-122"/>
                <a:cs typeface="Times New Roman" panose="02020603050405020304" pitchFamily="18" charset="0"/>
                <a:sym typeface="+mn-ea"/>
              </a:rPr>
              <a:t>主要的;重要的;大的 n. 主修课程;主修学生 vi. 主修;专门研究 </a:t>
            </a:r>
          </a:p>
          <a:p>
            <a:pPr>
              <a:lnSpc>
                <a:spcPct val="210000"/>
              </a:lnSpc>
            </a:pPr>
            <a:r>
              <a:rPr sz="2000">
                <a:ea typeface="宋体" pitchFamily="2" charset="-122"/>
                <a:cs typeface="Times New Roman" panose="02020603050405020304" pitchFamily="18" charset="0"/>
                <a:sym typeface="+mn-ea"/>
              </a:rPr>
              <a:t>9.</a:t>
            </a:r>
            <a:r>
              <a:rPr sz="2000" u="sng">
                <a:ea typeface="宋体" pitchFamily="2" charset="-122"/>
                <a:cs typeface="Times New Roman" panose="02020603050405020304" pitchFamily="18" charset="0"/>
                <a:sym typeface="+mn-ea"/>
              </a:rPr>
              <a:t>　　　　 </a:t>
            </a:r>
            <a:r>
              <a:rPr sz="2000" i="1">
                <a:ea typeface="宋体" pitchFamily="2" charset="-122"/>
                <a:cs typeface="Times New Roman" panose="02020603050405020304" pitchFamily="18" charset="0"/>
                <a:sym typeface="+mn-ea"/>
              </a:rPr>
              <a:t>n.</a:t>
            </a:r>
            <a:r>
              <a:rPr sz="2000">
                <a:ea typeface="宋体" pitchFamily="2" charset="-122"/>
                <a:cs typeface="Times New Roman" panose="02020603050405020304" pitchFamily="18" charset="0"/>
                <a:sym typeface="+mn-ea"/>
              </a:rPr>
              <a:t> 地方话;方言 </a:t>
            </a:r>
          </a:p>
          <a:p>
            <a:pPr>
              <a:lnSpc>
                <a:spcPct val="210000"/>
              </a:lnSpc>
            </a:pPr>
            <a:r>
              <a:rPr sz="2000">
                <a:ea typeface="宋体" pitchFamily="2" charset="-122"/>
                <a:cs typeface="Times New Roman" panose="02020603050405020304" pitchFamily="18" charset="0"/>
                <a:sym typeface="+mn-ea"/>
              </a:rPr>
              <a:t>10.</a:t>
            </a:r>
            <a:r>
              <a:rPr sz="2000" u="sng">
                <a:ea typeface="宋体" pitchFamily="2" charset="-122"/>
                <a:cs typeface="Times New Roman" panose="02020603050405020304" pitchFamily="18" charset="0"/>
                <a:sym typeface="+mn-ea"/>
              </a:rPr>
              <a:t>　　　　 </a:t>
            </a:r>
            <a:r>
              <a:rPr sz="2000" i="1">
                <a:ea typeface="宋体" pitchFamily="2" charset="-122"/>
                <a:cs typeface="Times New Roman" panose="02020603050405020304" pitchFamily="18" charset="0"/>
                <a:sym typeface="+mn-ea"/>
              </a:rPr>
              <a:t>n.</a:t>
            </a:r>
            <a:r>
              <a:rPr sz="2000">
                <a:ea typeface="宋体" pitchFamily="2" charset="-122"/>
                <a:cs typeface="Times New Roman" panose="02020603050405020304" pitchFamily="18" charset="0"/>
                <a:sym typeface="+mn-ea"/>
              </a:rPr>
              <a:t> 尊重;关注 vt. 把……视为;看待 </a:t>
            </a:r>
          </a:p>
          <a:p>
            <a:pPr>
              <a:lnSpc>
                <a:spcPct val="210000"/>
              </a:lnSpc>
            </a:pPr>
            <a:r>
              <a:rPr sz="2000">
                <a:ea typeface="宋体" pitchFamily="2" charset="-122"/>
                <a:cs typeface="Times New Roman" panose="02020603050405020304" pitchFamily="18" charset="0"/>
                <a:sym typeface="+mn-ea"/>
              </a:rPr>
              <a:t>11.</a:t>
            </a:r>
            <a:r>
              <a:rPr sz="2000" u="sng">
                <a:ea typeface="宋体" pitchFamily="2" charset="-122"/>
                <a:cs typeface="Times New Roman" panose="02020603050405020304" pitchFamily="18" charset="0"/>
                <a:sym typeface="+mn-ea"/>
              </a:rPr>
              <a:t>　　　　       </a:t>
            </a:r>
            <a:r>
              <a:rPr sz="2000" i="1">
                <a:ea typeface="宋体" pitchFamily="2" charset="-122"/>
                <a:cs typeface="Times New Roman" panose="02020603050405020304" pitchFamily="18" charset="0"/>
                <a:sym typeface="+mn-ea"/>
              </a:rPr>
              <a:t>n.</a:t>
            </a:r>
            <a:r>
              <a:rPr sz="2000">
                <a:ea typeface="宋体" pitchFamily="2" charset="-122"/>
                <a:cs typeface="Times New Roman" panose="02020603050405020304" pitchFamily="18" charset="0"/>
                <a:sym typeface="+mn-ea"/>
              </a:rPr>
              <a:t> 书法;书法艺术 </a:t>
            </a:r>
          </a:p>
        </p:txBody>
      </p:sp>
      <p:sp>
        <p:nvSpPr>
          <p:cNvPr id="4" name="矩形 3"/>
          <p:cNvSpPr/>
          <p:nvPr/>
        </p:nvSpPr>
        <p:spPr>
          <a:xfrm>
            <a:off x="772511" y="706279"/>
            <a:ext cx="6254591" cy="401648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</a:pPr>
            <a:r>
              <a:rPr lang="en-US" sz="2400">
                <a:solidFill>
                  <a:srgbClr val="C00000"/>
                </a:solidFill>
                <a:ea typeface="宋体" pitchFamily="2" charset="-122"/>
                <a:cs typeface="Times New Roman" panose="02020603050405020304" pitchFamily="18" charset="0"/>
                <a:sym typeface="+mn-ea"/>
              </a:rPr>
              <a:t>carve</a:t>
            </a:r>
          </a:p>
        </p:txBody>
      </p:sp>
      <p:sp>
        <p:nvSpPr>
          <p:cNvPr id="5" name="矩形 4"/>
          <p:cNvSpPr/>
          <p:nvPr/>
        </p:nvSpPr>
        <p:spPr>
          <a:xfrm>
            <a:off x="684372" y="1107927"/>
            <a:ext cx="7473791" cy="734047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0000"/>
              </a:lnSpc>
            </a:pPr>
            <a:r>
              <a:rPr lang="en-US" sz="2400">
                <a:solidFill>
                  <a:srgbClr val="C00000"/>
                </a:solidFill>
                <a:ea typeface="宋体" pitchFamily="2" charset="-122"/>
                <a:cs typeface="Times New Roman" panose="02020603050405020304" pitchFamily="18" charset="0"/>
                <a:sym typeface="+mn-ea"/>
              </a:rPr>
              <a:t>dynasty                                              </a:t>
            </a:r>
          </a:p>
        </p:txBody>
      </p:sp>
      <p:sp>
        <p:nvSpPr>
          <p:cNvPr id="6" name="矩形 5"/>
          <p:cNvSpPr/>
          <p:nvPr/>
        </p:nvSpPr>
        <p:spPr>
          <a:xfrm>
            <a:off x="793660" y="2009398"/>
            <a:ext cx="874278" cy="364715"/>
          </a:xfrm>
          <a:prstGeom prst="rect">
            <a:avLst/>
          </a:prstGeom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2400">
                <a:solidFill>
                  <a:srgbClr val="C00000"/>
                </a:solidFill>
                <a:ea typeface="宋体" pitchFamily="2" charset="-122"/>
                <a:cs typeface="Times New Roman" panose="02020603050405020304" pitchFamily="18" charset="0"/>
                <a:sym typeface="+mn-ea"/>
              </a:rPr>
              <a:t>major</a:t>
            </a:r>
          </a:p>
        </p:txBody>
      </p:sp>
      <p:sp>
        <p:nvSpPr>
          <p:cNvPr id="8" name="矩形 7"/>
          <p:cNvSpPr/>
          <p:nvPr/>
        </p:nvSpPr>
        <p:spPr>
          <a:xfrm>
            <a:off x="684372" y="2522708"/>
            <a:ext cx="2836354" cy="438582"/>
          </a:xfrm>
          <a:prstGeom prst="rect">
            <a:avLst/>
          </a:prstGeom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400">
                <a:solidFill>
                  <a:srgbClr val="C00000"/>
                </a:solidFill>
                <a:ea typeface="宋体" pitchFamily="2" charset="-122"/>
                <a:cs typeface="Times New Roman" panose="02020603050405020304" pitchFamily="18" charset="0"/>
                <a:sym typeface="+mn-ea"/>
              </a:rPr>
              <a:t>dialect                           </a:t>
            </a:r>
            <a:endParaRPr lang="en-US" sz="2400" b="1" kern="100">
              <a:solidFill>
                <a:srgbClr val="C00000"/>
              </a:solidFill>
              <a:latin typeface="Times New Roman" charset="0"/>
              <a:ea typeface="华文细黑" panose="02010600040101010101" charset="-122"/>
              <a:cs typeface="Courier New" panose="02070309020205020404"/>
              <a:sym typeface="+mn-ea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684372" y="3145340"/>
            <a:ext cx="4227671" cy="438582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400">
                <a:solidFill>
                  <a:srgbClr val="C00000"/>
                </a:solidFill>
                <a:ea typeface="宋体" pitchFamily="2" charset="-122"/>
                <a:cs typeface="Times New Roman" panose="02020603050405020304" pitchFamily="18" charset="0"/>
                <a:sym typeface="+mn-ea"/>
              </a:rPr>
              <a:t>  regard</a:t>
            </a:r>
          </a:p>
        </p:txBody>
      </p:sp>
      <p:sp>
        <p:nvSpPr>
          <p:cNvPr id="10" name="矩形 9"/>
          <p:cNvSpPr/>
          <p:nvPr/>
        </p:nvSpPr>
        <p:spPr>
          <a:xfrm>
            <a:off x="684372" y="3927158"/>
            <a:ext cx="4227671" cy="438582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400">
                <a:solidFill>
                  <a:srgbClr val="C00000"/>
                </a:solidFill>
                <a:ea typeface="宋体" pitchFamily="2" charset="-122"/>
                <a:cs typeface="Times New Roman" panose="02020603050405020304" pitchFamily="18" charset="0"/>
                <a:sym typeface="+mn-ea"/>
              </a:rPr>
              <a:t>  calligraphy</a:t>
            </a:r>
          </a:p>
        </p:txBody>
      </p:sp>
    </p:spTree>
    <p:extLst>
      <p:ext uri="{BB962C8B-B14F-4D97-AF65-F5344CB8AC3E}">
        <p14:creationId xmlns:p14="http://schemas.microsoft.com/office/powerpoint/2010/main" val="1395974541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1"/>
      <p:bldP spid="6" grpId="2"/>
      <p:bldP spid="8" grpId="3"/>
      <p:bldP spid="9" grpId="4"/>
      <p:bldP spid="10" grpId="5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" name="文本框 99"/>
          <p:cNvSpPr txBox="1"/>
          <p:nvPr/>
        </p:nvSpPr>
        <p:spPr>
          <a:xfrm>
            <a:off x="383381" y="770097"/>
            <a:ext cx="8033385" cy="3762568"/>
          </a:xfrm>
          <a:prstGeom prst="rect">
            <a:avLst/>
          </a:prstGeom>
          <a:noFill/>
          <a:ln w="9525">
            <a:noFill/>
          </a:ln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sz="2000">
                <a:ea typeface="宋体" pitchFamily="2" charset="-122"/>
                <a:cs typeface="Times New Roman" panose="02020603050405020304" pitchFamily="18" charset="0"/>
                <a:sym typeface="+mn-ea"/>
              </a:rPr>
              <a:t>12.</a:t>
            </a:r>
            <a:r>
              <a:rPr sz="2000" u="sng">
                <a:ea typeface="宋体" pitchFamily="2" charset="-122"/>
                <a:cs typeface="Times New Roman" panose="02020603050405020304" pitchFamily="18" charset="0"/>
                <a:sym typeface="+mn-ea"/>
              </a:rPr>
              <a:t>　　　　 </a:t>
            </a:r>
            <a:r>
              <a:rPr sz="2000" i="1">
                <a:ea typeface="宋体" pitchFamily="2" charset="-122"/>
                <a:cs typeface="Times New Roman" panose="02020603050405020304" pitchFamily="18" charset="0"/>
                <a:sym typeface="+mn-ea"/>
              </a:rPr>
              <a:t>n</a:t>
            </a:r>
            <a:r>
              <a:rPr sz="2000">
                <a:ea typeface="宋体" pitchFamily="2" charset="-122"/>
                <a:cs typeface="Times New Roman" panose="02020603050405020304" pitchFamily="18" charset="0"/>
                <a:sym typeface="+mn-ea"/>
              </a:rPr>
              <a:t>. 公共事务;事件;关系 </a:t>
            </a:r>
          </a:p>
          <a:p>
            <a:pPr>
              <a:lnSpc>
                <a:spcPct val="200000"/>
              </a:lnSpc>
            </a:pPr>
            <a:r>
              <a:rPr sz="2000">
                <a:ea typeface="宋体" pitchFamily="2" charset="-122"/>
                <a:cs typeface="Times New Roman" panose="02020603050405020304" pitchFamily="18" charset="0"/>
                <a:sym typeface="+mn-ea"/>
              </a:rPr>
              <a:t>13.</a:t>
            </a:r>
            <a:r>
              <a:rPr sz="2000" u="sng">
                <a:ea typeface="宋体" pitchFamily="2" charset="-122"/>
                <a:cs typeface="Times New Roman" panose="02020603050405020304" pitchFamily="18" charset="0"/>
                <a:sym typeface="+mn-ea"/>
              </a:rPr>
              <a:t>　　　　 </a:t>
            </a:r>
            <a:r>
              <a:rPr sz="2000" i="1">
                <a:ea typeface="宋体" pitchFamily="2" charset="-122"/>
                <a:cs typeface="Times New Roman" panose="02020603050405020304" pitchFamily="18" charset="0"/>
                <a:sym typeface="+mn-ea"/>
              </a:rPr>
              <a:t>adj. </a:t>
            </a:r>
            <a:r>
              <a:rPr sz="2000" err="1">
                <a:ea typeface="宋体" pitchFamily="2" charset="-122"/>
                <a:cs typeface="Times New Roman" panose="02020603050405020304" pitchFamily="18" charset="0"/>
                <a:sym typeface="+mn-ea"/>
              </a:rPr>
              <a:t>特定的;明确的;具体的 </a:t>
            </a:r>
          </a:p>
          <a:p>
            <a:pPr>
              <a:lnSpc>
                <a:spcPct val="200000"/>
              </a:lnSpc>
            </a:pPr>
            <a:r>
              <a:rPr sz="2000">
                <a:ea typeface="宋体" pitchFamily="2" charset="-122"/>
                <a:cs typeface="Times New Roman" panose="02020603050405020304" pitchFamily="18" charset="0"/>
                <a:sym typeface="+mn-ea"/>
              </a:rPr>
              <a:t>14.</a:t>
            </a:r>
            <a:r>
              <a:rPr sz="2000" u="sng">
                <a:ea typeface="宋体" pitchFamily="2" charset="-122"/>
                <a:cs typeface="Times New Roman" panose="02020603050405020304" pitchFamily="18" charset="0"/>
                <a:sym typeface="+mn-ea"/>
              </a:rPr>
              <a:t>　　　　 </a:t>
            </a:r>
            <a:r>
              <a:rPr sz="2000" i="1">
                <a:ea typeface="宋体" pitchFamily="2" charset="-122"/>
                <a:cs typeface="Times New Roman" panose="02020603050405020304" pitchFamily="18" charset="0"/>
                <a:sym typeface="+mn-ea"/>
              </a:rPr>
              <a:t>n. </a:t>
            </a:r>
            <a:r>
              <a:rPr sz="2000">
                <a:ea typeface="宋体" pitchFamily="2" charset="-122"/>
                <a:cs typeface="Times New Roman" panose="02020603050405020304" pitchFamily="18" charset="0"/>
                <a:sym typeface="+mn-ea"/>
              </a:rPr>
              <a:t>&amp; </a:t>
            </a:r>
            <a:r>
              <a:rPr sz="2000" i="1">
                <a:ea typeface="宋体" pitchFamily="2" charset="-122"/>
                <a:cs typeface="Times New Roman" panose="02020603050405020304" pitchFamily="18" charset="0"/>
                <a:sym typeface="+mn-ea"/>
              </a:rPr>
              <a:t>vi. </a:t>
            </a:r>
            <a:r>
              <a:rPr sz="2000" err="1">
                <a:ea typeface="宋体" pitchFamily="2" charset="-122"/>
                <a:cs typeface="Times New Roman" panose="02020603050405020304" pitchFamily="18" charset="0"/>
                <a:sym typeface="+mn-ea"/>
              </a:rPr>
              <a:t>斗争;奋斗;搏斗 </a:t>
            </a:r>
          </a:p>
          <a:p>
            <a:pPr>
              <a:lnSpc>
                <a:spcPct val="200000"/>
              </a:lnSpc>
            </a:pPr>
            <a:r>
              <a:rPr sz="2000">
                <a:ea typeface="宋体" pitchFamily="2" charset="-122"/>
                <a:cs typeface="Times New Roman" panose="02020603050405020304" pitchFamily="18" charset="0"/>
                <a:sym typeface="+mn-ea"/>
              </a:rPr>
              <a:t>15.</a:t>
            </a:r>
            <a:r>
              <a:rPr sz="2000" u="sng">
                <a:ea typeface="宋体" pitchFamily="2" charset="-122"/>
                <a:cs typeface="Times New Roman" panose="02020603050405020304" pitchFamily="18" charset="0"/>
                <a:sym typeface="+mn-ea"/>
              </a:rPr>
              <a:t>　　　　 </a:t>
            </a:r>
            <a:r>
              <a:rPr sz="2000" i="1" err="1">
                <a:ea typeface="宋体" pitchFamily="2" charset="-122"/>
                <a:cs typeface="Times New Roman" panose="02020603050405020304" pitchFamily="18" charset="0"/>
                <a:sym typeface="+mn-ea"/>
              </a:rPr>
              <a:t>n</a:t>
            </a:r>
            <a:r>
              <a:rPr sz="2000" err="1">
                <a:ea typeface="宋体" pitchFamily="2" charset="-122"/>
                <a:cs typeface="Times New Roman" panose="02020603050405020304" pitchFamily="18" charset="0"/>
                <a:sym typeface="+mn-ea"/>
              </a:rPr>
              <a:t>.舌头;语言 </a:t>
            </a:r>
          </a:p>
          <a:p>
            <a:pPr>
              <a:lnSpc>
                <a:spcPct val="200000"/>
              </a:lnSpc>
            </a:pPr>
            <a:r>
              <a:rPr sz="2000">
                <a:ea typeface="宋体" pitchFamily="2" charset="-122"/>
                <a:cs typeface="Times New Roman" panose="02020603050405020304" pitchFamily="18" charset="0"/>
                <a:sym typeface="+mn-ea"/>
              </a:rPr>
              <a:t>16.</a:t>
            </a:r>
            <a:r>
              <a:rPr sz="2000" u="sng">
                <a:ea typeface="宋体" pitchFamily="2" charset="-122"/>
                <a:cs typeface="Times New Roman" panose="02020603050405020304" pitchFamily="18" charset="0"/>
                <a:sym typeface="+mn-ea"/>
              </a:rPr>
              <a:t>　　　　 </a:t>
            </a:r>
            <a:r>
              <a:rPr sz="2000" i="1" err="1">
                <a:ea typeface="宋体" pitchFamily="2" charset="-122"/>
                <a:cs typeface="Times New Roman" panose="02020603050405020304" pitchFamily="18" charset="0"/>
                <a:sym typeface="+mn-ea"/>
              </a:rPr>
              <a:t>n.</a:t>
            </a:r>
            <a:r>
              <a:rPr sz="2000" err="1">
                <a:ea typeface="宋体" pitchFamily="2" charset="-122"/>
                <a:cs typeface="Times New Roman" panose="02020603050405020304" pitchFamily="18" charset="0"/>
                <a:sym typeface="+mn-ea"/>
              </a:rPr>
              <a:t>同等的人;相等物 </a:t>
            </a:r>
            <a:r>
              <a:rPr sz="2000" i="1">
                <a:ea typeface="宋体" pitchFamily="2" charset="-122"/>
                <a:cs typeface="Times New Roman" panose="02020603050405020304" pitchFamily="18" charset="0"/>
                <a:sym typeface="+mn-ea"/>
              </a:rPr>
              <a:t>adj.</a:t>
            </a:r>
            <a:r>
              <a:rPr sz="2000">
                <a:ea typeface="宋体" pitchFamily="2" charset="-122"/>
                <a:cs typeface="Times New Roman" panose="02020603050405020304" pitchFamily="18" charset="0"/>
                <a:sym typeface="+mn-ea"/>
              </a:rPr>
              <a:t> 相同的;同样的 </a:t>
            </a:r>
          </a:p>
          <a:p>
            <a:pPr>
              <a:lnSpc>
                <a:spcPct val="200000"/>
              </a:lnSpc>
            </a:pPr>
            <a:r>
              <a:rPr sz="2000">
                <a:ea typeface="宋体" pitchFamily="2" charset="-122"/>
                <a:cs typeface="Times New Roman" panose="02020603050405020304" pitchFamily="18" charset="0"/>
                <a:sym typeface="+mn-ea"/>
              </a:rPr>
              <a:t>17.</a:t>
            </a:r>
            <a:r>
              <a:rPr sz="2000" u="sng">
                <a:ea typeface="宋体" pitchFamily="2" charset="-122"/>
                <a:cs typeface="Times New Roman" panose="02020603050405020304" pitchFamily="18" charset="0"/>
                <a:sym typeface="+mn-ea"/>
              </a:rPr>
              <a:t>　　　　 </a:t>
            </a:r>
            <a:r>
              <a:rPr sz="2000" i="1" err="1">
                <a:ea typeface="宋体" pitchFamily="2" charset="-122"/>
                <a:cs typeface="Times New Roman" panose="02020603050405020304" pitchFamily="18" charset="0"/>
                <a:sym typeface="+mn-ea"/>
              </a:rPr>
              <a:t>n.</a:t>
            </a:r>
            <a:r>
              <a:rPr sz="2000" err="1">
                <a:ea typeface="宋体" pitchFamily="2" charset="-122"/>
                <a:cs typeface="Times New Roman" panose="02020603050405020304" pitchFamily="18" charset="0"/>
                <a:sym typeface="+mn-ea"/>
              </a:rPr>
              <a:t>间隔;开口;差距 </a:t>
            </a:r>
          </a:p>
        </p:txBody>
      </p:sp>
      <p:sp>
        <p:nvSpPr>
          <p:cNvPr id="3" name="矩形 2"/>
          <p:cNvSpPr/>
          <p:nvPr/>
        </p:nvSpPr>
        <p:spPr>
          <a:xfrm>
            <a:off x="793433" y="954405"/>
            <a:ext cx="6254591" cy="401648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</a:pPr>
            <a:r>
              <a:rPr lang="en-US" sz="2400">
                <a:solidFill>
                  <a:srgbClr val="C00000"/>
                </a:solidFill>
                <a:ea typeface="宋体" pitchFamily="2" charset="-122"/>
                <a:cs typeface="Times New Roman" panose="02020603050405020304" pitchFamily="18" charset="0"/>
                <a:sym typeface="+mn-ea"/>
              </a:rPr>
              <a:t>affair</a:t>
            </a:r>
          </a:p>
        </p:txBody>
      </p:sp>
      <p:sp>
        <p:nvSpPr>
          <p:cNvPr id="4" name="矩形 3"/>
          <p:cNvSpPr/>
          <p:nvPr/>
        </p:nvSpPr>
        <p:spPr>
          <a:xfrm>
            <a:off x="793433" y="1362551"/>
            <a:ext cx="7473791" cy="734047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0000"/>
              </a:lnSpc>
            </a:pPr>
            <a:r>
              <a:rPr lang="en-US" sz="2400">
                <a:solidFill>
                  <a:srgbClr val="C00000"/>
                </a:solidFill>
                <a:ea typeface="宋体" pitchFamily="2" charset="-122"/>
                <a:cs typeface="Times New Roman" panose="02020603050405020304" pitchFamily="18" charset="0"/>
                <a:sym typeface="+mn-ea"/>
              </a:rPr>
              <a:t>specific                                               </a:t>
            </a:r>
          </a:p>
        </p:txBody>
      </p:sp>
      <p:sp>
        <p:nvSpPr>
          <p:cNvPr id="5" name="矩形 4"/>
          <p:cNvSpPr/>
          <p:nvPr/>
        </p:nvSpPr>
        <p:spPr>
          <a:xfrm>
            <a:off x="793660" y="2105741"/>
            <a:ext cx="1143005" cy="364715"/>
          </a:xfrm>
          <a:prstGeom prst="rect">
            <a:avLst/>
          </a:prstGeom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2400">
                <a:solidFill>
                  <a:srgbClr val="C00000"/>
                </a:solidFill>
                <a:ea typeface="宋体" pitchFamily="2" charset="-122"/>
                <a:cs typeface="Times New Roman" panose="02020603050405020304" pitchFamily="18" charset="0"/>
                <a:sym typeface="+mn-ea"/>
              </a:rPr>
              <a:t>struggle</a:t>
            </a:r>
          </a:p>
        </p:txBody>
      </p:sp>
      <p:sp>
        <p:nvSpPr>
          <p:cNvPr id="7" name="矩形 6"/>
          <p:cNvSpPr/>
          <p:nvPr/>
        </p:nvSpPr>
        <p:spPr>
          <a:xfrm>
            <a:off x="793660" y="2633668"/>
            <a:ext cx="3190810" cy="438582"/>
          </a:xfrm>
          <a:prstGeom prst="rect">
            <a:avLst/>
          </a:prstGeom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400">
                <a:solidFill>
                  <a:srgbClr val="C00000"/>
                </a:solidFill>
                <a:ea typeface="宋体" pitchFamily="2" charset="-122"/>
                <a:cs typeface="Times New Roman" panose="02020603050405020304" pitchFamily="18" charset="0"/>
                <a:sym typeface="+mn-ea"/>
              </a:rPr>
              <a:t>tongue　                           </a:t>
            </a:r>
            <a:endParaRPr lang="en-US" sz="2400" b="1" kern="100">
              <a:solidFill>
                <a:srgbClr val="C00000"/>
              </a:solidFill>
              <a:latin typeface="Times New Roman" charset="0"/>
              <a:ea typeface="华文细黑" panose="02010600040101010101" charset="-122"/>
              <a:cs typeface="Courier New" panose="02070309020205020404"/>
              <a:sym typeface="+mn-ea"/>
            </a:endParaRPr>
          </a:p>
        </p:txBody>
      </p:sp>
      <p:sp>
        <p:nvSpPr>
          <p:cNvPr id="17" name="矩形 16"/>
          <p:cNvSpPr/>
          <p:nvPr/>
        </p:nvSpPr>
        <p:spPr>
          <a:xfrm>
            <a:off x="793433" y="3156109"/>
            <a:ext cx="4227671" cy="438582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400">
                <a:solidFill>
                  <a:srgbClr val="C00000"/>
                </a:solidFill>
                <a:ea typeface="宋体" pitchFamily="2" charset="-122"/>
                <a:cs typeface="Times New Roman" panose="02020603050405020304" pitchFamily="18" charset="0"/>
                <a:sym typeface="+mn-ea"/>
              </a:rPr>
              <a:t>  equal</a:t>
            </a:r>
          </a:p>
        </p:txBody>
      </p:sp>
      <p:sp>
        <p:nvSpPr>
          <p:cNvPr id="8" name="矩形 7"/>
          <p:cNvSpPr/>
          <p:nvPr/>
        </p:nvSpPr>
        <p:spPr>
          <a:xfrm>
            <a:off x="793433" y="3820715"/>
            <a:ext cx="4227671" cy="438582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400">
                <a:solidFill>
                  <a:srgbClr val="C00000"/>
                </a:solidFill>
                <a:ea typeface="宋体" pitchFamily="2" charset="-122"/>
                <a:cs typeface="Times New Roman" panose="02020603050405020304" pitchFamily="18" charset="0"/>
                <a:sym typeface="+mn-ea"/>
              </a:rPr>
              <a:t>  gap</a:t>
            </a:r>
          </a:p>
        </p:txBody>
      </p:sp>
    </p:spTree>
    <p:extLst>
      <p:ext uri="{BB962C8B-B14F-4D97-AF65-F5344CB8AC3E}">
        <p14:creationId xmlns:p14="http://schemas.microsoft.com/office/powerpoint/2010/main" val="309435799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dur="500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xit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0" presetClass="exit" presetSubtype="0" dur="5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0" presetClass="exit" presetSubtype="0" dur="500" fill="hold" grpId="8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4" grpId="2"/>
      <p:bldP spid="5" grpId="3"/>
      <p:bldP spid="7" grpId="4"/>
      <p:bldP spid="7" grpId="5"/>
      <p:bldP spid="17" grpId="6"/>
      <p:bldP spid="8" grpId="7"/>
      <p:bldP spid="8" grpId="8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" name="文本框 99"/>
          <p:cNvSpPr txBox="1"/>
          <p:nvPr/>
        </p:nvSpPr>
        <p:spPr>
          <a:xfrm>
            <a:off x="383381" y="770096"/>
            <a:ext cx="8033385" cy="1665136"/>
          </a:xfrm>
          <a:prstGeom prst="rect">
            <a:avLst/>
          </a:prstGeom>
          <a:noFill/>
          <a:ln w="9525">
            <a:noFill/>
          </a:ln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sz="2800">
                <a:ea typeface="宋体" pitchFamily="2" charset="-122"/>
                <a:cs typeface="Times New Roman" panose="02020603050405020304" pitchFamily="18" charset="0"/>
                <a:sym typeface="+mn-ea"/>
              </a:rPr>
              <a:t>18.</a:t>
            </a:r>
            <a:r>
              <a:rPr sz="2800" u="sng">
                <a:ea typeface="宋体" pitchFamily="2" charset="-122"/>
                <a:cs typeface="Times New Roman" panose="02020603050405020304" pitchFamily="18" charset="0"/>
                <a:sym typeface="+mn-ea"/>
              </a:rPr>
              <a:t>　　　　 </a:t>
            </a:r>
            <a:r>
              <a:rPr sz="2800" i="1">
                <a:ea typeface="宋体" pitchFamily="2" charset="-122"/>
                <a:cs typeface="Times New Roman" panose="02020603050405020304" pitchFamily="18" charset="0"/>
                <a:sym typeface="+mn-ea"/>
              </a:rPr>
              <a:t>n</a:t>
            </a:r>
            <a:r>
              <a:rPr sz="2800">
                <a:ea typeface="宋体" pitchFamily="2" charset="-122"/>
                <a:cs typeface="Times New Roman" panose="02020603050405020304" pitchFamily="18" charset="0"/>
                <a:sym typeface="+mn-ea"/>
              </a:rPr>
              <a:t>. 要求;需求 vt. 强烈要求;需要vi.查问 </a:t>
            </a:r>
          </a:p>
          <a:p>
            <a:pPr>
              <a:lnSpc>
                <a:spcPct val="200000"/>
              </a:lnSpc>
            </a:pPr>
            <a:r>
              <a:rPr sz="2800">
                <a:ea typeface="宋体" pitchFamily="2" charset="-122"/>
                <a:cs typeface="Times New Roman" panose="02020603050405020304" pitchFamily="18" charset="0"/>
                <a:sym typeface="+mn-ea"/>
              </a:rPr>
              <a:t>19.</a:t>
            </a:r>
            <a:r>
              <a:rPr sz="2800" u="sng">
                <a:ea typeface="宋体" pitchFamily="2" charset="-122"/>
                <a:cs typeface="Times New Roman" panose="02020603050405020304" pitchFamily="18" charset="0"/>
                <a:sym typeface="+mn-ea"/>
              </a:rPr>
              <a:t>　　　　        </a:t>
            </a:r>
            <a:r>
              <a:rPr sz="2800" i="1">
                <a:ea typeface="宋体" pitchFamily="2" charset="-122"/>
                <a:cs typeface="Times New Roman" panose="02020603050405020304" pitchFamily="18" charset="0"/>
                <a:sym typeface="+mn-ea"/>
              </a:rPr>
              <a:t>n. </a:t>
            </a:r>
            <a:r>
              <a:rPr sz="2800" err="1">
                <a:ea typeface="宋体" pitchFamily="2" charset="-122"/>
                <a:cs typeface="Times New Roman" panose="02020603050405020304" pitchFamily="18" charset="0"/>
                <a:sym typeface="+mn-ea"/>
              </a:rPr>
              <a:t>词汇 </a:t>
            </a:r>
          </a:p>
        </p:txBody>
      </p:sp>
      <p:sp>
        <p:nvSpPr>
          <p:cNvPr id="3" name="矩形 2"/>
          <p:cNvSpPr/>
          <p:nvPr/>
        </p:nvSpPr>
        <p:spPr>
          <a:xfrm>
            <a:off x="815341" y="964407"/>
            <a:ext cx="6254591" cy="457048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</a:pPr>
            <a:r>
              <a:rPr lang="en-US" sz="2800">
                <a:solidFill>
                  <a:srgbClr val="C00000"/>
                </a:solidFill>
                <a:ea typeface="宋体" pitchFamily="2" charset="-122"/>
                <a:cs typeface="Times New Roman" panose="02020603050405020304" pitchFamily="18" charset="0"/>
                <a:sym typeface="+mn-ea"/>
              </a:rPr>
              <a:t>demand</a:t>
            </a:r>
          </a:p>
        </p:txBody>
      </p:sp>
      <p:sp>
        <p:nvSpPr>
          <p:cNvPr id="4" name="矩形 3"/>
          <p:cNvSpPr/>
          <p:nvPr/>
        </p:nvSpPr>
        <p:spPr>
          <a:xfrm>
            <a:off x="817797" y="1602664"/>
            <a:ext cx="7473791" cy="844847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0000"/>
              </a:lnSpc>
            </a:pPr>
            <a:r>
              <a:rPr lang="en-US" sz="2800">
                <a:solidFill>
                  <a:srgbClr val="C00000"/>
                </a:solidFill>
                <a:ea typeface="宋体" pitchFamily="2" charset="-122"/>
                <a:cs typeface="Times New Roman" panose="02020603050405020304" pitchFamily="18" charset="0"/>
                <a:sym typeface="+mn-ea"/>
              </a:rPr>
              <a:t>vocabulary   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1674926438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0" presetClass="exit" presetSubtype="0" dur="5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4" grpId="2"/>
      <p:bldP spid="4" grpId="3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/>
        </p:nvSpPr>
        <p:spPr>
          <a:xfrm>
            <a:off x="366713" y="501967"/>
            <a:ext cx="8410575" cy="4251008"/>
          </a:xfrm>
          <a:prstGeom prst="rect">
            <a:avLst/>
          </a:prstGeom>
          <a:noFill/>
          <a:ln w="9525">
            <a:noFill/>
          </a:ln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60000"/>
              </a:lnSpc>
            </a:pPr>
            <a:r>
              <a:rPr lang="en-US" err="1">
                <a:ea typeface="宋体" pitchFamily="2" charset="-122"/>
                <a:cs typeface="Times New Roman" panose="02020603050405020304" pitchFamily="18" charset="0"/>
              </a:rPr>
              <a:t>B.写作类</a:t>
            </a:r>
          </a:p>
          <a:p>
            <a:pPr algn="just">
              <a:lnSpc>
                <a:spcPct val="150000"/>
              </a:lnSpc>
            </a:pPr>
            <a:r>
              <a:rPr lang="en-US">
                <a:ea typeface="宋体" pitchFamily="2" charset="-122"/>
                <a:cs typeface="Times New Roman" panose="02020603050405020304" pitchFamily="18" charset="0"/>
              </a:rPr>
              <a:t>1.</a:t>
            </a:r>
            <a:r>
              <a:rPr lang="en-US" u="sng">
                <a:ea typeface="宋体" pitchFamily="2" charset="-122"/>
                <a:cs typeface="Times New Roman" panose="02020603050405020304" pitchFamily="18" charset="0"/>
              </a:rPr>
              <a:t>　　　　 </a:t>
            </a:r>
            <a:r>
              <a:rPr lang="en-US" i="1">
                <a:ea typeface="宋体" pitchFamily="2" charset="-122"/>
                <a:cs typeface="Times New Roman" panose="02020603050405020304" pitchFamily="18" charset="0"/>
              </a:rPr>
              <a:t>vi. </a:t>
            </a:r>
            <a:r>
              <a:rPr lang="en-US" err="1">
                <a:ea typeface="宋体" pitchFamily="2" charset="-122"/>
                <a:cs typeface="Times New Roman" panose="02020603050405020304" pitchFamily="18" charset="0"/>
              </a:rPr>
              <a:t>提到;参考;查阅 </a:t>
            </a:r>
            <a:r>
              <a:rPr lang="en-US" i="1" err="1">
                <a:ea typeface="宋体" pitchFamily="2" charset="-122"/>
                <a:cs typeface="Times New Roman" panose="02020603050405020304" pitchFamily="18" charset="0"/>
              </a:rPr>
              <a:t>vt.</a:t>
            </a:r>
            <a:r>
              <a:rPr lang="en-US">
                <a:ea typeface="宋体" pitchFamily="2" charset="-122"/>
                <a:cs typeface="Times New Roman" panose="02020603050405020304" pitchFamily="18" charset="0"/>
              </a:rPr>
              <a:t> 查询;叫……求助于→</a:t>
            </a:r>
            <a:r>
              <a:rPr lang="en-US" u="sng">
                <a:ea typeface="宋体" pitchFamily="2" charset="-122"/>
                <a:cs typeface="Times New Roman" panose="02020603050405020304" pitchFamily="18" charset="0"/>
              </a:rPr>
              <a:t>　　　　</a:t>
            </a:r>
            <a:r>
              <a:rPr lang="en-US" i="1">
                <a:ea typeface="宋体" pitchFamily="2" charset="-122"/>
                <a:cs typeface="Times New Roman" panose="02020603050405020304" pitchFamily="18" charset="0"/>
              </a:rPr>
              <a:t>n.</a:t>
            </a:r>
            <a:r>
              <a:rPr lang="en-US">
                <a:ea typeface="宋体" pitchFamily="2" charset="-122"/>
                <a:cs typeface="Times New Roman" panose="02020603050405020304" pitchFamily="18" charset="0"/>
              </a:rPr>
              <a:t> 参考;指称关系 </a:t>
            </a:r>
          </a:p>
          <a:p>
            <a:pPr algn="just">
              <a:lnSpc>
                <a:spcPct val="150000"/>
              </a:lnSpc>
            </a:pPr>
            <a:r>
              <a:rPr lang="en-US">
                <a:ea typeface="宋体" pitchFamily="2" charset="-122"/>
                <a:cs typeface="Times New Roman" panose="02020603050405020304" pitchFamily="18" charset="0"/>
              </a:rPr>
              <a:t>2.</a:t>
            </a:r>
            <a:r>
              <a:rPr lang="en-US" u="sng">
                <a:ea typeface="宋体" pitchFamily="2" charset="-122"/>
                <a:cs typeface="Times New Roman" panose="02020603050405020304" pitchFamily="18" charset="0"/>
              </a:rPr>
              <a:t>　　　　</a:t>
            </a:r>
            <a:r>
              <a:rPr lang="en-US">
                <a:ea typeface="宋体" pitchFamily="2" charset="-122"/>
                <a:cs typeface="Times New Roman" panose="02020603050405020304" pitchFamily="18" charset="0"/>
              </a:rPr>
              <a:t>adj. 以(某事)为基础的;以……为重要部分(或特征)的→</a:t>
            </a:r>
            <a:r>
              <a:rPr lang="en-US" u="sng">
                <a:ea typeface="宋体" pitchFamily="2" charset="-122"/>
                <a:cs typeface="Times New Roman" panose="02020603050405020304" pitchFamily="18" charset="0"/>
              </a:rPr>
              <a:t>　　　　 </a:t>
            </a:r>
            <a:r>
              <a:rPr lang="en-US" err="1">
                <a:ea typeface="宋体" pitchFamily="2" charset="-122"/>
                <a:cs typeface="Times New Roman" panose="02020603050405020304" pitchFamily="18" charset="0"/>
              </a:rPr>
              <a:t>vt. 以……为据点;以……为基础 n. 底部;根据 </a:t>
            </a:r>
          </a:p>
          <a:p>
            <a:pPr algn="just">
              <a:lnSpc>
                <a:spcPct val="150000"/>
              </a:lnSpc>
            </a:pPr>
            <a:r>
              <a:rPr lang="en-US">
                <a:ea typeface="宋体" pitchFamily="2" charset="-122"/>
                <a:cs typeface="Times New Roman" panose="02020603050405020304" pitchFamily="18" charset="0"/>
              </a:rPr>
              <a:t>3.</a:t>
            </a:r>
            <a:r>
              <a:rPr lang="en-US" u="sng">
                <a:ea typeface="宋体" pitchFamily="2" charset="-122"/>
                <a:cs typeface="Times New Roman" panose="02020603050405020304" pitchFamily="18" charset="0"/>
              </a:rPr>
              <a:t>　　　　 </a:t>
            </a:r>
            <a:r>
              <a:rPr lang="en-US">
                <a:ea typeface="宋体" pitchFamily="2" charset="-122"/>
                <a:cs typeface="Times New Roman" panose="02020603050405020304" pitchFamily="18" charset="0"/>
              </a:rPr>
              <a:t>n. (植物、语言等的)变体;异体;多样化→</a:t>
            </a:r>
            <a:r>
              <a:rPr lang="en-US" u="sng">
                <a:ea typeface="宋体" pitchFamily="2" charset="-122"/>
                <a:cs typeface="Times New Roman" panose="02020603050405020304" pitchFamily="18" charset="0"/>
              </a:rPr>
              <a:t>　　　　 </a:t>
            </a:r>
            <a:r>
              <a:rPr lang="en-US" err="1">
                <a:ea typeface="宋体" pitchFamily="2" charset="-122"/>
                <a:cs typeface="Times New Roman" panose="02020603050405020304" pitchFamily="18" charset="0"/>
              </a:rPr>
              <a:t>adj.各种不同的;各种各样的 </a:t>
            </a:r>
          </a:p>
          <a:p>
            <a:pPr algn="just">
              <a:lnSpc>
                <a:spcPct val="150000"/>
              </a:lnSpc>
            </a:pPr>
            <a:r>
              <a:rPr lang="en-US">
                <a:ea typeface="宋体" pitchFamily="2" charset="-122"/>
                <a:cs typeface="Times New Roman" panose="02020603050405020304" pitchFamily="18" charset="0"/>
              </a:rPr>
              <a:t>4.</a:t>
            </a:r>
            <a:r>
              <a:rPr lang="en-US" u="sng">
                <a:ea typeface="宋体" pitchFamily="2" charset="-122"/>
                <a:cs typeface="Times New Roman" panose="02020603050405020304" pitchFamily="18" charset="0"/>
              </a:rPr>
              <a:t>　　　　</a:t>
            </a:r>
            <a:r>
              <a:rPr lang="en-US">
                <a:ea typeface="宋体" pitchFamily="2" charset="-122"/>
                <a:cs typeface="Times New Roman" panose="02020603050405020304" pitchFamily="18" charset="0"/>
              </a:rPr>
              <a:t>n. 方式;方法;途径 →</a:t>
            </a:r>
            <a:r>
              <a:rPr lang="en-US" u="sng">
                <a:ea typeface="宋体" pitchFamily="2" charset="-122"/>
                <a:cs typeface="Times New Roman" panose="02020603050405020304" pitchFamily="18" charset="0"/>
              </a:rPr>
              <a:t>　　　　 </a:t>
            </a:r>
            <a:r>
              <a:rPr lang="en-US" err="1">
                <a:ea typeface="宋体" pitchFamily="2" charset="-122"/>
                <a:cs typeface="Times New Roman" panose="02020603050405020304" pitchFamily="18" charset="0"/>
              </a:rPr>
              <a:t>vt.意味着;意思是;打算→</a:t>
            </a:r>
            <a:r>
              <a:rPr lang="en-US" u="sng">
                <a:ea typeface="宋体" pitchFamily="2" charset="-122"/>
                <a:cs typeface="Times New Roman" panose="02020603050405020304" pitchFamily="18" charset="0"/>
              </a:rPr>
              <a:t>　　　　 </a:t>
            </a:r>
            <a:r>
              <a:rPr lang="en-US" err="1">
                <a:ea typeface="宋体" pitchFamily="2" charset="-122"/>
                <a:cs typeface="Times New Roman" panose="02020603050405020304" pitchFamily="18" charset="0"/>
              </a:rPr>
              <a:t>n.意思;含义;价值 </a:t>
            </a:r>
          </a:p>
          <a:p>
            <a:pPr algn="just">
              <a:lnSpc>
                <a:spcPct val="150000"/>
              </a:lnSpc>
            </a:pPr>
            <a:r>
              <a:rPr lang="en-US">
                <a:ea typeface="宋体" pitchFamily="2" charset="-122"/>
                <a:cs typeface="Times New Roman" panose="02020603050405020304" pitchFamily="18" charset="0"/>
              </a:rPr>
              <a:t>5.</a:t>
            </a:r>
            <a:r>
              <a:rPr lang="en-US" u="sng">
                <a:ea typeface="宋体" pitchFamily="2" charset="-122"/>
                <a:cs typeface="Times New Roman" panose="02020603050405020304" pitchFamily="18" charset="0"/>
              </a:rPr>
              <a:t>　　　　 </a:t>
            </a:r>
            <a:r>
              <a:rPr lang="en-US" err="1">
                <a:ea typeface="宋体" pitchFamily="2" charset="-122"/>
                <a:cs typeface="Times New Roman" panose="02020603050405020304" pitchFamily="18" charset="0"/>
              </a:rPr>
              <a:t>adj.传统的;最优秀的;典型的 n. 经典作品;名著→</a:t>
            </a:r>
            <a:r>
              <a:rPr lang="en-US" u="sng">
                <a:ea typeface="宋体" pitchFamily="2" charset="-122"/>
                <a:cs typeface="Times New Roman" panose="02020603050405020304" pitchFamily="18" charset="0"/>
              </a:rPr>
              <a:t>　　　　 </a:t>
            </a:r>
            <a:r>
              <a:rPr lang="en-US" err="1">
                <a:ea typeface="宋体" pitchFamily="2" charset="-122"/>
                <a:cs typeface="Times New Roman" panose="02020603050405020304" pitchFamily="18" charset="0"/>
              </a:rPr>
              <a:t>adj.古典的;经典的;传统的 </a:t>
            </a:r>
          </a:p>
        </p:txBody>
      </p:sp>
      <p:sp>
        <p:nvSpPr>
          <p:cNvPr id="13" name="矩形 12"/>
          <p:cNvSpPr/>
          <p:nvPr/>
        </p:nvSpPr>
        <p:spPr>
          <a:xfrm>
            <a:off x="615316" y="1013937"/>
            <a:ext cx="6622256" cy="317659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</a:pPr>
            <a:r>
              <a:rPr lang="en-US">
                <a:solidFill>
                  <a:srgbClr val="C00000"/>
                </a:solidFill>
                <a:ea typeface="宋体" pitchFamily="2" charset="-122"/>
                <a:cs typeface="Times New Roman" panose="02020603050405020304" pitchFamily="18" charset="0"/>
                <a:sym typeface="+mn-ea"/>
              </a:rPr>
              <a:t>refer                                                                                   reference　</a:t>
            </a:r>
          </a:p>
        </p:txBody>
      </p:sp>
      <p:sp>
        <p:nvSpPr>
          <p:cNvPr id="77" name="矩形 76"/>
          <p:cNvSpPr/>
          <p:nvPr/>
        </p:nvSpPr>
        <p:spPr>
          <a:xfrm>
            <a:off x="686753" y="1249680"/>
            <a:ext cx="7473791" cy="566738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0000"/>
              </a:lnSpc>
            </a:pPr>
            <a:r>
              <a:rPr lang="en-US">
                <a:solidFill>
                  <a:srgbClr val="C00000"/>
                </a:solidFill>
                <a:ea typeface="宋体" pitchFamily="2" charset="-122"/>
                <a:cs typeface="Times New Roman" panose="02020603050405020304" pitchFamily="18" charset="0"/>
                <a:sym typeface="+mn-ea"/>
              </a:rPr>
              <a:t>based     </a:t>
            </a:r>
            <a:r>
              <a:rPr lang="en-US" i="1">
                <a:solidFill>
                  <a:srgbClr val="C00000"/>
                </a:solidFill>
                <a:ea typeface="宋体" pitchFamily="2" charset="-122"/>
                <a:cs typeface="Times New Roman" panose="02020603050405020304" pitchFamily="18" charset="0"/>
                <a:sym typeface="+mn-ea"/>
              </a:rPr>
              <a:t>       </a:t>
            </a:r>
            <a:r>
              <a:rPr lang="en-US">
                <a:solidFill>
                  <a:srgbClr val="C00000"/>
                </a:solidFill>
                <a:ea typeface="宋体" pitchFamily="2" charset="-122"/>
                <a:cs typeface="Times New Roman" panose="02020603050405020304" pitchFamily="18" charset="0"/>
                <a:sym typeface="+mn-ea"/>
              </a:rPr>
              <a:t>                                                                                                base                                                </a:t>
            </a:r>
          </a:p>
        </p:txBody>
      </p:sp>
      <p:sp>
        <p:nvSpPr>
          <p:cNvPr id="7" name="矩形 6"/>
          <p:cNvSpPr/>
          <p:nvPr/>
        </p:nvSpPr>
        <p:spPr>
          <a:xfrm>
            <a:off x="899592" y="2175087"/>
            <a:ext cx="5955983" cy="289560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>
                <a:solidFill>
                  <a:srgbClr val="C00000"/>
                </a:solidFill>
                <a:ea typeface="宋体" pitchFamily="2" charset="-122"/>
                <a:cs typeface="Times New Roman" panose="02020603050405020304" pitchFamily="18" charset="0"/>
                <a:sym typeface="+mn-ea"/>
              </a:rPr>
              <a:t>variety                                                                           various</a:t>
            </a:r>
          </a:p>
        </p:txBody>
      </p:sp>
      <p:sp>
        <p:nvSpPr>
          <p:cNvPr id="9" name="矩形 8"/>
          <p:cNvSpPr/>
          <p:nvPr/>
        </p:nvSpPr>
        <p:spPr>
          <a:xfrm>
            <a:off x="971600" y="3073295"/>
            <a:ext cx="7600950" cy="345281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>
                <a:solidFill>
                  <a:srgbClr val="C00000"/>
                </a:solidFill>
                <a:ea typeface="宋体" pitchFamily="2" charset="-122"/>
                <a:cs typeface="Times New Roman" panose="02020603050405020304" pitchFamily="18" charset="0"/>
                <a:sym typeface="+mn-ea"/>
              </a:rPr>
              <a:t>means                                         mean                                                  meaning                            </a:t>
            </a:r>
            <a:endParaRPr lang="en-US" b="1" kern="100">
              <a:solidFill>
                <a:srgbClr val="C00000"/>
              </a:solidFill>
              <a:latin typeface="Times New Roman" charset="0"/>
              <a:ea typeface="华文细黑" panose="02010600040101010101" charset="-122"/>
              <a:cs typeface="Courier New" panose="02070309020205020404"/>
              <a:sym typeface="+mn-ea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686753" y="3895249"/>
            <a:ext cx="6808946" cy="345281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>
                <a:solidFill>
                  <a:srgbClr val="C00000"/>
                </a:solidFill>
                <a:ea typeface="宋体" pitchFamily="2" charset="-122"/>
                <a:cs typeface="Times New Roman" panose="02020603050405020304" pitchFamily="18" charset="0"/>
                <a:sym typeface="+mn-ea"/>
              </a:rPr>
              <a:t>  classic                                                                                         classical</a:t>
            </a:r>
          </a:p>
        </p:txBody>
      </p:sp>
    </p:spTree>
    <p:extLst>
      <p:ext uri="{BB962C8B-B14F-4D97-AF65-F5344CB8AC3E}">
        <p14:creationId xmlns:p14="http://schemas.microsoft.com/office/powerpoint/2010/main" val="309656580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8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0" presetClass="exit" presetSubtype="0" dur="5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0" presetClass="exit" presetSubtype="0" dur="5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0" presetClass="exit" presetSubtype="0" dur="500" fill="hold" grpId="7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0" presetClass="exit" presetSubtype="0" dur="500" fill="hold" grpId="9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3" grpId="1"/>
      <p:bldP spid="77" grpId="2"/>
      <p:bldP spid="77" grpId="3"/>
      <p:bldP spid="7" grpId="4"/>
      <p:bldP spid="7" grpId="5"/>
      <p:bldP spid="9" grpId="6"/>
      <p:bldP spid="9" grpId="7"/>
      <p:bldP spid="10" grpId="8"/>
      <p:bldP spid="10" grpId="9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366713" y="880110"/>
            <a:ext cx="8410575" cy="3392329"/>
          </a:xfrm>
          <a:prstGeom prst="rect">
            <a:avLst/>
          </a:prstGeom>
          <a:noFill/>
          <a:ln w="9525">
            <a:noFill/>
          </a:ln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200000"/>
              </a:lnSpc>
            </a:pPr>
            <a:r>
              <a:rPr lang="en-US">
                <a:solidFill>
                  <a:srgbClr val="000000"/>
                </a:solidFill>
                <a:ea typeface="宋体" pitchFamily="2" charset="-122"/>
                <a:cs typeface="Times New Roman" panose="02020603050405020304" pitchFamily="18" charset="0"/>
              </a:rPr>
              <a:t>6.</a:t>
            </a:r>
            <a:r>
              <a:rPr lang="en-US" u="sng">
                <a:solidFill>
                  <a:srgbClr val="000000"/>
                </a:solidFill>
                <a:ea typeface="宋体" pitchFamily="2" charset="-122"/>
                <a:cs typeface="Times New Roman" panose="02020603050405020304" pitchFamily="18" charset="0"/>
              </a:rPr>
              <a:t>　　　　</a:t>
            </a:r>
            <a:r>
              <a:rPr lang="en-US" i="1" u="sng">
                <a:solidFill>
                  <a:srgbClr val="000000"/>
                </a:solidFill>
                <a:ea typeface="宋体" pitchFamily="2" charset="-122"/>
                <a:cs typeface="Times New Roman" panose="02020603050405020304" pitchFamily="18" charset="0"/>
              </a:rPr>
              <a:t> </a:t>
            </a:r>
            <a:r>
              <a:rPr lang="en-US" i="1">
                <a:solidFill>
                  <a:srgbClr val="000000"/>
                </a:solidFill>
                <a:ea typeface="宋体" pitchFamily="2" charset="-122"/>
                <a:cs typeface="Times New Roman" panose="02020603050405020304" pitchFamily="18" charset="0"/>
              </a:rPr>
              <a:t>n.</a:t>
            </a:r>
            <a:r>
              <a:rPr lang="en-US">
                <a:solidFill>
                  <a:srgbClr val="000000"/>
                </a:solidFill>
                <a:ea typeface="宋体" pitchFamily="2" charset="-122"/>
                <a:cs typeface="Times New Roman" panose="02020603050405020304" pitchFamily="18" charset="0"/>
              </a:rPr>
              <a:t> 文字;符号;角色;品质;特点→</a:t>
            </a:r>
            <a:r>
              <a:rPr lang="en-US" u="sng">
                <a:solidFill>
                  <a:srgbClr val="000000"/>
                </a:solidFill>
                <a:ea typeface="宋体" pitchFamily="2" charset="-122"/>
                <a:cs typeface="Times New Roman" panose="02020603050405020304" pitchFamily="18" charset="0"/>
              </a:rPr>
              <a:t>　　　　            </a:t>
            </a:r>
            <a:r>
              <a:rPr lang="en-US" i="1">
                <a:solidFill>
                  <a:srgbClr val="000000"/>
                </a:solidFill>
                <a:ea typeface="宋体" pitchFamily="2" charset="-122"/>
                <a:cs typeface="Times New Roman" panose="02020603050405020304" pitchFamily="18" charset="0"/>
              </a:rPr>
              <a:t>n.</a:t>
            </a:r>
            <a:r>
              <a:rPr lang="en-US">
                <a:solidFill>
                  <a:srgbClr val="000000"/>
                </a:solidFill>
                <a:ea typeface="宋体" pitchFamily="2" charset="-122"/>
                <a:cs typeface="Times New Roman" panose="02020603050405020304" pitchFamily="18" charset="0"/>
              </a:rPr>
              <a:t>特征;特点;品质 </a:t>
            </a:r>
            <a:r>
              <a:rPr lang="en-US" i="1">
                <a:solidFill>
                  <a:srgbClr val="000000"/>
                </a:solidFill>
                <a:ea typeface="宋体" pitchFamily="2" charset="-122"/>
                <a:cs typeface="Times New Roman" panose="02020603050405020304" pitchFamily="18" charset="0"/>
              </a:rPr>
              <a:t>adj.</a:t>
            </a:r>
            <a:r>
              <a:rPr lang="en-US">
                <a:solidFill>
                  <a:srgbClr val="000000"/>
                </a:solidFill>
                <a:ea typeface="宋体" pitchFamily="2" charset="-122"/>
                <a:cs typeface="Times New Roman" panose="02020603050405020304" pitchFamily="18" charset="0"/>
              </a:rPr>
              <a:t>典型的;独特的 </a:t>
            </a:r>
          </a:p>
          <a:p>
            <a:pPr algn="just">
              <a:lnSpc>
                <a:spcPct val="200000"/>
              </a:lnSpc>
            </a:pPr>
            <a:r>
              <a:rPr lang="en-US">
                <a:solidFill>
                  <a:srgbClr val="000000"/>
                </a:solidFill>
                <a:ea typeface="宋体" pitchFamily="2" charset="-122"/>
                <a:cs typeface="Times New Roman" panose="02020603050405020304" pitchFamily="18" charset="0"/>
              </a:rPr>
              <a:t>7.</a:t>
            </a:r>
            <a:r>
              <a:rPr lang="en-US" u="sng">
                <a:solidFill>
                  <a:srgbClr val="000000"/>
                </a:solidFill>
                <a:ea typeface="宋体" pitchFamily="2" charset="-122"/>
                <a:cs typeface="Times New Roman" panose="02020603050405020304" pitchFamily="18" charset="0"/>
              </a:rPr>
              <a:t>　　　　 </a:t>
            </a:r>
            <a:r>
              <a:rPr lang="en-US" i="1">
                <a:solidFill>
                  <a:srgbClr val="000000"/>
                </a:solidFill>
                <a:ea typeface="宋体" pitchFamily="2" charset="-122"/>
                <a:cs typeface="Times New Roman" panose="02020603050405020304" pitchFamily="18" charset="0"/>
              </a:rPr>
              <a:t>adj.</a:t>
            </a:r>
            <a:r>
              <a:rPr lang="en-US">
                <a:solidFill>
                  <a:srgbClr val="000000"/>
                </a:solidFill>
                <a:ea typeface="宋体" pitchFamily="2" charset="-122"/>
                <a:cs typeface="Times New Roman" panose="02020603050405020304" pitchFamily="18" charset="0"/>
              </a:rPr>
              <a:t> 全球的;全世界的 →</a:t>
            </a:r>
            <a:r>
              <a:rPr lang="en-US" u="sng">
                <a:solidFill>
                  <a:srgbClr val="000000"/>
                </a:solidFill>
                <a:ea typeface="宋体" pitchFamily="2" charset="-122"/>
                <a:cs typeface="Times New Roman" panose="02020603050405020304" pitchFamily="18" charset="0"/>
              </a:rPr>
              <a:t>　　　　</a:t>
            </a:r>
            <a:r>
              <a:rPr lang="en-US" i="1">
                <a:solidFill>
                  <a:srgbClr val="000000"/>
                </a:solidFill>
                <a:ea typeface="宋体" pitchFamily="2" charset="-122"/>
                <a:cs typeface="Times New Roman" panose="02020603050405020304" pitchFamily="18" charset="0"/>
              </a:rPr>
              <a:t>n. </a:t>
            </a:r>
            <a:r>
              <a:rPr lang="en-US">
                <a:solidFill>
                  <a:srgbClr val="000000"/>
                </a:solidFill>
                <a:ea typeface="宋体" pitchFamily="2" charset="-122"/>
                <a:cs typeface="Times New Roman" panose="02020603050405020304" pitchFamily="18" charset="0"/>
              </a:rPr>
              <a:t>地球;地球仪 </a:t>
            </a:r>
          </a:p>
          <a:p>
            <a:pPr algn="just">
              <a:lnSpc>
                <a:spcPct val="200000"/>
              </a:lnSpc>
            </a:pPr>
            <a:r>
              <a:rPr lang="en-US">
                <a:solidFill>
                  <a:srgbClr val="000000"/>
                </a:solidFill>
                <a:ea typeface="宋体" pitchFamily="2" charset="-122"/>
                <a:cs typeface="Times New Roman" panose="02020603050405020304" pitchFamily="18" charset="0"/>
              </a:rPr>
              <a:t>8.</a:t>
            </a:r>
            <a:r>
              <a:rPr lang="en-US" u="sng">
                <a:solidFill>
                  <a:srgbClr val="000000"/>
                </a:solidFill>
                <a:ea typeface="宋体" pitchFamily="2" charset="-122"/>
                <a:cs typeface="Times New Roman" panose="02020603050405020304" pitchFamily="18" charset="0"/>
              </a:rPr>
              <a:t>　　　　      </a:t>
            </a:r>
            <a:r>
              <a:rPr lang="en-US" i="1">
                <a:solidFill>
                  <a:srgbClr val="000000"/>
                </a:solidFill>
                <a:ea typeface="宋体" pitchFamily="2" charset="-122"/>
                <a:cs typeface="Times New Roman" panose="02020603050405020304" pitchFamily="18" charset="0"/>
              </a:rPr>
              <a:t>vt.</a:t>
            </a:r>
            <a:r>
              <a:rPr lang="en-US">
                <a:solidFill>
                  <a:srgbClr val="000000"/>
                </a:solidFill>
                <a:ea typeface="宋体" pitchFamily="2" charset="-122"/>
                <a:cs typeface="Times New Roman" panose="02020603050405020304" pitchFamily="18" charset="0"/>
              </a:rPr>
              <a:t> 欣赏;重视;感激;领会 </a:t>
            </a:r>
            <a:r>
              <a:rPr lang="en-US" i="1">
                <a:solidFill>
                  <a:srgbClr val="000000"/>
                </a:solidFill>
                <a:ea typeface="宋体" pitchFamily="2" charset="-122"/>
                <a:cs typeface="Times New Roman" panose="02020603050405020304" pitchFamily="18" charset="0"/>
              </a:rPr>
              <a:t>vi.</a:t>
            </a:r>
            <a:r>
              <a:rPr lang="en-US">
                <a:solidFill>
                  <a:srgbClr val="000000"/>
                </a:solidFill>
                <a:ea typeface="宋体" pitchFamily="2" charset="-122"/>
                <a:cs typeface="Times New Roman" panose="02020603050405020304" pitchFamily="18" charset="0"/>
              </a:rPr>
              <a:t> 增值→</a:t>
            </a:r>
            <a:r>
              <a:rPr lang="en-US" u="sng">
                <a:solidFill>
                  <a:srgbClr val="000000"/>
                </a:solidFill>
                <a:ea typeface="宋体" pitchFamily="2" charset="-122"/>
                <a:cs typeface="Times New Roman" panose="02020603050405020304" pitchFamily="18" charset="0"/>
              </a:rPr>
              <a:t>　　　　        </a:t>
            </a:r>
            <a:r>
              <a:rPr lang="en-US" i="1">
                <a:solidFill>
                  <a:srgbClr val="000000"/>
                </a:solidFill>
                <a:ea typeface="宋体" pitchFamily="2" charset="-122"/>
                <a:cs typeface="Times New Roman" panose="02020603050405020304" pitchFamily="18" charset="0"/>
              </a:rPr>
              <a:t>n</a:t>
            </a:r>
            <a:r>
              <a:rPr lang="en-US">
                <a:solidFill>
                  <a:srgbClr val="000000"/>
                </a:solidFill>
                <a:ea typeface="宋体" pitchFamily="2" charset="-122"/>
                <a:cs typeface="Times New Roman" panose="02020603050405020304" pitchFamily="18" charset="0"/>
              </a:rPr>
              <a:t>.欣赏;感谢;增值 </a:t>
            </a:r>
          </a:p>
          <a:p>
            <a:pPr algn="just">
              <a:lnSpc>
                <a:spcPct val="200000"/>
              </a:lnSpc>
            </a:pPr>
            <a:r>
              <a:rPr lang="en-US">
                <a:solidFill>
                  <a:srgbClr val="000000"/>
                </a:solidFill>
                <a:ea typeface="宋体" pitchFamily="2" charset="-122"/>
                <a:cs typeface="Times New Roman" panose="02020603050405020304" pitchFamily="18" charset="0"/>
              </a:rPr>
              <a:t>9.</a:t>
            </a:r>
            <a:r>
              <a:rPr lang="en-US" u="sng">
                <a:solidFill>
                  <a:srgbClr val="000000"/>
                </a:solidFill>
                <a:ea typeface="宋体" pitchFamily="2" charset="-122"/>
                <a:cs typeface="Times New Roman" panose="02020603050405020304" pitchFamily="18" charset="0"/>
              </a:rPr>
              <a:t> 　　　　    </a:t>
            </a:r>
            <a:r>
              <a:rPr lang="en-US" i="1">
                <a:solidFill>
                  <a:srgbClr val="000000"/>
                </a:solidFill>
                <a:ea typeface="宋体" pitchFamily="2" charset="-122"/>
                <a:cs typeface="Times New Roman" panose="02020603050405020304" pitchFamily="18" charset="0"/>
              </a:rPr>
              <a:t>n. </a:t>
            </a:r>
            <a:r>
              <a:rPr lang="en-US">
                <a:solidFill>
                  <a:srgbClr val="000000"/>
                </a:solidFill>
                <a:ea typeface="宋体" pitchFamily="2" charset="-122"/>
                <a:cs typeface="Times New Roman" panose="02020603050405020304" pitchFamily="18" charset="0"/>
              </a:rPr>
              <a:t>描写(文字);形容→</a:t>
            </a:r>
            <a:r>
              <a:rPr lang="en-US" u="sng">
                <a:solidFill>
                  <a:srgbClr val="000000"/>
                </a:solidFill>
                <a:ea typeface="宋体" pitchFamily="2" charset="-122"/>
                <a:cs typeface="Times New Roman" panose="02020603050405020304" pitchFamily="18" charset="0"/>
              </a:rPr>
              <a:t>　　　　</a:t>
            </a:r>
            <a:r>
              <a:rPr lang="en-US" i="1">
                <a:solidFill>
                  <a:srgbClr val="000000"/>
                </a:solidFill>
                <a:ea typeface="宋体" pitchFamily="2" charset="-122"/>
                <a:cs typeface="Times New Roman" panose="02020603050405020304" pitchFamily="18" charset="0"/>
              </a:rPr>
              <a:t>vt.</a:t>
            </a:r>
            <a:r>
              <a:rPr lang="en-US">
                <a:solidFill>
                  <a:srgbClr val="000000"/>
                </a:solidFill>
                <a:ea typeface="宋体" pitchFamily="2" charset="-122"/>
                <a:cs typeface="Times New Roman" panose="02020603050405020304" pitchFamily="18" charset="0"/>
              </a:rPr>
              <a:t>描述;形容 </a:t>
            </a:r>
          </a:p>
          <a:p>
            <a:pPr algn="just">
              <a:lnSpc>
                <a:spcPct val="200000"/>
              </a:lnSpc>
            </a:pPr>
            <a:r>
              <a:rPr lang="en-US">
                <a:solidFill>
                  <a:srgbClr val="000000"/>
                </a:solidFill>
                <a:ea typeface="宋体" pitchFamily="2" charset="-122"/>
                <a:cs typeface="Times New Roman" panose="02020603050405020304" pitchFamily="18" charset="0"/>
              </a:rPr>
              <a:t>10.</a:t>
            </a:r>
            <a:r>
              <a:rPr lang="en-US" u="sng">
                <a:solidFill>
                  <a:srgbClr val="000000"/>
                </a:solidFill>
                <a:ea typeface="宋体" pitchFamily="2" charset="-122"/>
                <a:cs typeface="Times New Roman" panose="02020603050405020304" pitchFamily="18" charset="0"/>
              </a:rPr>
              <a:t>　　　　</a:t>
            </a:r>
            <a:r>
              <a:rPr lang="en-US" i="1" u="sng">
                <a:solidFill>
                  <a:srgbClr val="000000"/>
                </a:solidFill>
                <a:ea typeface="宋体" pitchFamily="2" charset="-122"/>
                <a:cs typeface="Times New Roman" panose="02020603050405020304" pitchFamily="18" charset="0"/>
              </a:rPr>
              <a:t> </a:t>
            </a:r>
            <a:r>
              <a:rPr lang="en-US" i="1">
                <a:solidFill>
                  <a:srgbClr val="000000"/>
                </a:solidFill>
                <a:ea typeface="宋体" pitchFamily="2" charset="-122"/>
                <a:cs typeface="Times New Roman" panose="02020603050405020304" pitchFamily="18" charset="0"/>
              </a:rPr>
              <a:t>vt.</a:t>
            </a:r>
            <a:r>
              <a:rPr lang="en-US">
                <a:solidFill>
                  <a:srgbClr val="000000"/>
                </a:solidFill>
                <a:ea typeface="宋体" pitchFamily="2" charset="-122"/>
                <a:cs typeface="Times New Roman" panose="02020603050405020304" pitchFamily="18" charset="0"/>
              </a:rPr>
              <a:t> 联系;讲述 →</a:t>
            </a:r>
            <a:r>
              <a:rPr lang="en-US" u="sng">
                <a:solidFill>
                  <a:srgbClr val="000000"/>
                </a:solidFill>
                <a:ea typeface="宋体" pitchFamily="2" charset="-122"/>
                <a:cs typeface="Times New Roman" panose="02020603050405020304" pitchFamily="18" charset="0"/>
              </a:rPr>
              <a:t>　　　　 </a:t>
            </a:r>
            <a:r>
              <a:rPr lang="en-US" i="1">
                <a:solidFill>
                  <a:srgbClr val="000000"/>
                </a:solidFill>
                <a:ea typeface="宋体" pitchFamily="2" charset="-122"/>
                <a:cs typeface="Times New Roman" panose="02020603050405020304" pitchFamily="18" charset="0"/>
              </a:rPr>
              <a:t>adj.</a:t>
            </a:r>
            <a:r>
              <a:rPr lang="en-US">
                <a:solidFill>
                  <a:srgbClr val="000000"/>
                </a:solidFill>
                <a:ea typeface="宋体" pitchFamily="2" charset="-122"/>
                <a:cs typeface="Times New Roman" panose="02020603050405020304" pitchFamily="18" charset="0"/>
              </a:rPr>
              <a:t>相关的;有联系的 </a:t>
            </a:r>
          </a:p>
        </p:txBody>
      </p:sp>
      <p:sp>
        <p:nvSpPr>
          <p:cNvPr id="13" name="矩形 12"/>
          <p:cNvSpPr/>
          <p:nvPr/>
        </p:nvSpPr>
        <p:spPr>
          <a:xfrm>
            <a:off x="622936" y="1082993"/>
            <a:ext cx="6254591" cy="317659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</a:pPr>
            <a:r>
              <a:rPr lang="en-US">
                <a:solidFill>
                  <a:srgbClr val="C00000"/>
                </a:solidFill>
                <a:ea typeface="宋体" pitchFamily="2" charset="-122"/>
                <a:cs typeface="Times New Roman" panose="02020603050405020304" pitchFamily="18" charset="0"/>
                <a:sym typeface="+mn-ea"/>
              </a:rPr>
              <a:t>character                                                        characteristic　</a:t>
            </a:r>
          </a:p>
        </p:txBody>
      </p:sp>
      <p:sp>
        <p:nvSpPr>
          <p:cNvPr id="77" name="矩形 76"/>
          <p:cNvSpPr/>
          <p:nvPr/>
        </p:nvSpPr>
        <p:spPr>
          <a:xfrm>
            <a:off x="622936" y="1972627"/>
            <a:ext cx="7304246" cy="566738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0000"/>
              </a:lnSpc>
            </a:pPr>
            <a:r>
              <a:rPr lang="en-US">
                <a:solidFill>
                  <a:srgbClr val="C00000"/>
                </a:solidFill>
                <a:ea typeface="宋体" pitchFamily="2" charset="-122"/>
                <a:cs typeface="Times New Roman" panose="02020603050405020304" pitchFamily="18" charset="0"/>
                <a:sym typeface="+mn-ea"/>
              </a:rPr>
              <a:t>global                                                 globe      </a:t>
            </a:r>
            <a:r>
              <a:rPr lang="en-US" i="1">
                <a:solidFill>
                  <a:srgbClr val="C00000"/>
                </a:solidFill>
                <a:ea typeface="宋体" pitchFamily="2" charset="-122"/>
                <a:cs typeface="Times New Roman" panose="02020603050405020304" pitchFamily="18" charset="0"/>
                <a:sym typeface="+mn-ea"/>
              </a:rPr>
              <a:t>    </a:t>
            </a:r>
            <a:r>
              <a:rPr lang="en-US">
                <a:solidFill>
                  <a:srgbClr val="C00000"/>
                </a:solidFill>
                <a:ea typeface="宋体" pitchFamily="2" charset="-122"/>
                <a:cs typeface="Times New Roman" panose="02020603050405020304" pitchFamily="18" charset="0"/>
                <a:sym typeface="+mn-ea"/>
              </a:rPr>
              <a:t>                                         </a:t>
            </a:r>
          </a:p>
        </p:txBody>
      </p:sp>
      <p:sp>
        <p:nvSpPr>
          <p:cNvPr id="2" name="矩形 1"/>
          <p:cNvSpPr/>
          <p:nvPr/>
        </p:nvSpPr>
        <p:spPr>
          <a:xfrm>
            <a:off x="622935" y="2758440"/>
            <a:ext cx="6130290" cy="289560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>
                <a:solidFill>
                  <a:srgbClr val="C00000"/>
                </a:solidFill>
                <a:ea typeface="宋体" pitchFamily="2" charset="-122"/>
                <a:cs typeface="Times New Roman" panose="02020603050405020304" pitchFamily="18" charset="0"/>
                <a:sym typeface="+mn-ea"/>
              </a:rPr>
              <a:t>appreciate                                                              appreciation</a:t>
            </a:r>
          </a:p>
        </p:txBody>
      </p:sp>
      <p:sp>
        <p:nvSpPr>
          <p:cNvPr id="5" name="矩形 4"/>
          <p:cNvSpPr/>
          <p:nvPr/>
        </p:nvSpPr>
        <p:spPr>
          <a:xfrm>
            <a:off x="622935" y="3248502"/>
            <a:ext cx="4309586" cy="345281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>
                <a:solidFill>
                  <a:srgbClr val="C00000"/>
                </a:solidFill>
                <a:ea typeface="宋体" pitchFamily="2" charset="-122"/>
                <a:cs typeface="Times New Roman" panose="02020603050405020304" pitchFamily="18" charset="0"/>
                <a:sym typeface="+mn-ea"/>
              </a:rPr>
              <a:t>description                                      describe                           </a:t>
            </a:r>
            <a:endParaRPr lang="en-US" b="1" kern="100">
              <a:solidFill>
                <a:srgbClr val="C00000"/>
              </a:solidFill>
              <a:latin typeface="Times New Roman" charset="0"/>
              <a:ea typeface="华文细黑" panose="02010600040101010101" charset="-122"/>
              <a:cs typeface="Courier New" panose="02070309020205020404"/>
              <a:sym typeface="+mn-ea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704851" y="3794284"/>
            <a:ext cx="4227671" cy="345281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>
                <a:solidFill>
                  <a:srgbClr val="C00000"/>
                </a:solidFill>
                <a:ea typeface="宋体" pitchFamily="2" charset="-122"/>
                <a:cs typeface="Times New Roman" panose="02020603050405020304" pitchFamily="18" charset="0"/>
                <a:sym typeface="+mn-ea"/>
              </a:rPr>
              <a:t>  relate                                 related</a:t>
            </a:r>
          </a:p>
        </p:txBody>
      </p:sp>
    </p:spTree>
    <p:extLst>
      <p:ext uri="{BB962C8B-B14F-4D97-AF65-F5344CB8AC3E}">
        <p14:creationId xmlns:p14="http://schemas.microsoft.com/office/powerpoint/2010/main" val="2671574961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8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0" presetClass="exit" presetSubtype="0" dur="5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0" presetClass="exit" presetSubtype="0" dur="5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0" presetClass="exit" presetSubtype="0" dur="500" fill="hold" grpId="7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0" presetClass="exit" presetSubtype="0" dur="500" fill="hold" grpId="9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3" grpId="1"/>
      <p:bldP spid="77" grpId="2"/>
      <p:bldP spid="77" grpId="3"/>
      <p:bldP spid="2" grpId="4"/>
      <p:bldP spid="2" grpId="5"/>
      <p:bldP spid="5" grpId="6"/>
      <p:bldP spid="5" grpId="7"/>
      <p:bldP spid="6" grpId="8"/>
      <p:bldP spid="6" grpId="9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366713" y="598170"/>
            <a:ext cx="8410575" cy="3946684"/>
          </a:xfrm>
          <a:prstGeom prst="rect">
            <a:avLst/>
          </a:prstGeom>
          <a:noFill/>
          <a:ln w="9525">
            <a:noFill/>
          </a:ln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200000"/>
              </a:lnSpc>
            </a:pPr>
            <a:r>
              <a:rPr lang="en-US">
                <a:solidFill>
                  <a:srgbClr val="000000"/>
                </a:solidFill>
                <a:ea typeface="宋体" pitchFamily="2" charset="-122"/>
                <a:cs typeface="Times New Roman" panose="02020603050405020304" pitchFamily="18" charset="0"/>
              </a:rPr>
              <a:t>Ⅱ.短语快记</a:t>
            </a:r>
          </a:p>
          <a:p>
            <a:pPr algn="just">
              <a:lnSpc>
                <a:spcPct val="200000"/>
              </a:lnSpc>
            </a:pPr>
            <a:r>
              <a:rPr lang="en-US">
                <a:solidFill>
                  <a:srgbClr val="000000"/>
                </a:solidFill>
                <a:ea typeface="宋体" pitchFamily="2" charset="-122"/>
                <a:cs typeface="Times New Roman" panose="02020603050405020304" pitchFamily="18" charset="0"/>
              </a:rPr>
              <a:t>1.</a:t>
            </a:r>
            <a:r>
              <a:rPr lang="en-US" u="sng">
                <a:solidFill>
                  <a:srgbClr val="000000"/>
                </a:solidFill>
                <a:ea typeface="宋体" pitchFamily="2" charset="-122"/>
                <a:cs typeface="Times New Roman" panose="02020603050405020304" pitchFamily="18" charset="0"/>
              </a:rPr>
              <a:t>　　　　 </a:t>
            </a:r>
            <a:r>
              <a:rPr lang="en-US">
                <a:solidFill>
                  <a:srgbClr val="000000"/>
                </a:solidFill>
                <a:ea typeface="宋体" pitchFamily="2" charset="-122"/>
                <a:cs typeface="Times New Roman" panose="02020603050405020304" pitchFamily="18" charset="0"/>
              </a:rPr>
              <a:t>to指的是;描述;提到;查阅 </a:t>
            </a:r>
          </a:p>
          <a:p>
            <a:pPr algn="just">
              <a:lnSpc>
                <a:spcPct val="200000"/>
              </a:lnSpc>
            </a:pPr>
            <a:r>
              <a:rPr lang="en-US">
                <a:solidFill>
                  <a:srgbClr val="000000"/>
                </a:solidFill>
                <a:ea typeface="宋体" pitchFamily="2" charset="-122"/>
                <a:cs typeface="Times New Roman" panose="02020603050405020304" pitchFamily="18" charset="0"/>
              </a:rPr>
              <a:t>2.</a:t>
            </a:r>
            <a:r>
              <a:rPr lang="en-US" u="sng">
                <a:solidFill>
                  <a:srgbClr val="000000"/>
                </a:solidFill>
                <a:ea typeface="宋体" pitchFamily="2" charset="-122"/>
                <a:cs typeface="Times New Roman" panose="02020603050405020304" pitchFamily="18" charset="0"/>
              </a:rPr>
              <a:t>　　　　 </a:t>
            </a:r>
            <a:r>
              <a:rPr lang="en-US">
                <a:solidFill>
                  <a:srgbClr val="000000"/>
                </a:solidFill>
                <a:ea typeface="宋体" pitchFamily="2" charset="-122"/>
                <a:cs typeface="Times New Roman" panose="02020603050405020304" pitchFamily="18" charset="0"/>
              </a:rPr>
              <a:t>back (to)追溯到 </a:t>
            </a:r>
          </a:p>
          <a:p>
            <a:pPr algn="just">
              <a:lnSpc>
                <a:spcPct val="200000"/>
              </a:lnSpc>
            </a:pPr>
            <a:r>
              <a:rPr lang="en-US">
                <a:solidFill>
                  <a:srgbClr val="000000"/>
                </a:solidFill>
                <a:ea typeface="宋体" pitchFamily="2" charset="-122"/>
                <a:cs typeface="Times New Roman" panose="02020603050405020304" pitchFamily="18" charset="0"/>
              </a:rPr>
              <a:t>3.</a:t>
            </a:r>
            <a:r>
              <a:rPr lang="en-US" u="sng">
                <a:solidFill>
                  <a:srgbClr val="000000"/>
                </a:solidFill>
                <a:ea typeface="宋体" pitchFamily="2" charset="-122"/>
                <a:cs typeface="Times New Roman" panose="02020603050405020304" pitchFamily="18" charset="0"/>
              </a:rPr>
              <a:t>　　　　 　　　　</a:t>
            </a:r>
            <a:r>
              <a:rPr lang="en-US">
                <a:solidFill>
                  <a:srgbClr val="000000"/>
                </a:solidFill>
                <a:ea typeface="宋体" pitchFamily="2" charset="-122"/>
                <a:cs typeface="Times New Roman" panose="02020603050405020304" pitchFamily="18" charset="0"/>
              </a:rPr>
              <a:t>与……相关;涉及;谈到 </a:t>
            </a:r>
          </a:p>
          <a:p>
            <a:pPr algn="just">
              <a:lnSpc>
                <a:spcPct val="200000"/>
              </a:lnSpc>
            </a:pPr>
            <a:r>
              <a:rPr lang="en-US">
                <a:solidFill>
                  <a:srgbClr val="000000"/>
                </a:solidFill>
                <a:ea typeface="宋体" pitchFamily="2" charset="-122"/>
                <a:cs typeface="Times New Roman" panose="02020603050405020304" pitchFamily="18" charset="0"/>
              </a:rPr>
              <a:t>4.ups and downs</a:t>
            </a:r>
            <a:r>
              <a:rPr lang="en-US" u="sng">
                <a:solidFill>
                  <a:srgbClr val="000000"/>
                </a:solidFill>
                <a:ea typeface="宋体" pitchFamily="2" charset="-122"/>
                <a:cs typeface="Times New Roman" panose="02020603050405020304" pitchFamily="18" charset="0"/>
              </a:rPr>
              <a:t>　　　　　 </a:t>
            </a:r>
          </a:p>
          <a:p>
            <a:pPr algn="just">
              <a:lnSpc>
                <a:spcPct val="200000"/>
              </a:lnSpc>
            </a:pPr>
            <a:r>
              <a:rPr lang="en-US">
                <a:solidFill>
                  <a:srgbClr val="000000"/>
                </a:solidFill>
                <a:ea typeface="宋体" pitchFamily="2" charset="-122"/>
                <a:cs typeface="Times New Roman" panose="02020603050405020304" pitchFamily="18" charset="0"/>
              </a:rPr>
              <a:t>5.no matter where, who,etc.</a:t>
            </a:r>
            <a:r>
              <a:rPr lang="en-US" u="sng">
                <a:solidFill>
                  <a:srgbClr val="000000"/>
                </a:solidFill>
                <a:ea typeface="宋体" pitchFamily="2" charset="-122"/>
                <a:cs typeface="Times New Roman" panose="02020603050405020304" pitchFamily="18" charset="0"/>
              </a:rPr>
              <a:t>　　　　　 </a:t>
            </a:r>
          </a:p>
          <a:p>
            <a:pPr algn="just">
              <a:lnSpc>
                <a:spcPct val="200000"/>
              </a:lnSpc>
            </a:pPr>
            <a:r>
              <a:rPr lang="en-US">
                <a:solidFill>
                  <a:srgbClr val="000000"/>
                </a:solidFill>
                <a:ea typeface="宋体" pitchFamily="2" charset="-122"/>
                <a:cs typeface="Times New Roman" panose="02020603050405020304" pitchFamily="18" charset="0"/>
              </a:rPr>
              <a:t>6.point of view</a:t>
            </a:r>
            <a:r>
              <a:rPr lang="en-US" u="sng">
                <a:solidFill>
                  <a:srgbClr val="000000"/>
                </a:solidFill>
                <a:ea typeface="宋体" pitchFamily="2" charset="-122"/>
                <a:cs typeface="Times New Roman" panose="02020603050405020304" pitchFamily="18" charset="0"/>
              </a:rPr>
              <a:t>　　　　　 </a:t>
            </a:r>
          </a:p>
        </p:txBody>
      </p:sp>
      <p:sp>
        <p:nvSpPr>
          <p:cNvPr id="13" name="矩形 12"/>
          <p:cNvSpPr/>
          <p:nvPr/>
        </p:nvSpPr>
        <p:spPr>
          <a:xfrm>
            <a:off x="704851" y="1319689"/>
            <a:ext cx="6254591" cy="317659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</a:pPr>
            <a:r>
              <a:rPr lang="en-US">
                <a:solidFill>
                  <a:srgbClr val="C00000"/>
                </a:solidFill>
                <a:ea typeface="宋体" pitchFamily="2" charset="-122"/>
                <a:cs typeface="Times New Roman" panose="02020603050405020304" pitchFamily="18" charset="0"/>
                <a:sym typeface="+mn-ea"/>
              </a:rPr>
              <a:t>refer</a:t>
            </a:r>
          </a:p>
        </p:txBody>
      </p:sp>
      <p:sp>
        <p:nvSpPr>
          <p:cNvPr id="14" name="矩形 13"/>
          <p:cNvSpPr/>
          <p:nvPr/>
        </p:nvSpPr>
        <p:spPr>
          <a:xfrm>
            <a:off x="705077" y="1906669"/>
            <a:ext cx="556260" cy="289560"/>
          </a:xfrm>
          <a:prstGeom prst="rect">
            <a:avLst/>
          </a:prstGeom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>
                <a:solidFill>
                  <a:srgbClr val="C00000"/>
                </a:solidFill>
                <a:ea typeface="宋体" pitchFamily="2" charset="-122"/>
                <a:cs typeface="Times New Roman" panose="02020603050405020304" pitchFamily="18" charset="0"/>
                <a:sym typeface="+mn-ea"/>
              </a:rPr>
              <a:t>date</a:t>
            </a:r>
          </a:p>
        </p:txBody>
      </p:sp>
      <p:sp>
        <p:nvSpPr>
          <p:cNvPr id="16" name="矩形 15"/>
          <p:cNvSpPr/>
          <p:nvPr/>
        </p:nvSpPr>
        <p:spPr>
          <a:xfrm>
            <a:off x="836046" y="2399353"/>
            <a:ext cx="2412905" cy="346249"/>
          </a:xfrm>
          <a:prstGeom prst="rect">
            <a:avLst/>
          </a:prstGeom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>
                <a:solidFill>
                  <a:srgbClr val="C00000"/>
                </a:solidFill>
                <a:ea typeface="宋体" pitchFamily="2" charset="-122"/>
                <a:cs typeface="Times New Roman" panose="02020603050405020304" pitchFamily="18" charset="0"/>
                <a:sym typeface="+mn-ea"/>
              </a:rPr>
              <a:t>relate to                            </a:t>
            </a:r>
            <a:endParaRPr lang="en-US" b="1" kern="100">
              <a:solidFill>
                <a:srgbClr val="C00000"/>
              </a:solidFill>
              <a:latin typeface="Times New Roman" charset="0"/>
              <a:ea typeface="华文细黑" panose="02010600040101010101" charset="-122"/>
              <a:cs typeface="Courier New" panose="02070309020205020404"/>
              <a:sym typeface="+mn-ea"/>
            </a:endParaRPr>
          </a:p>
        </p:txBody>
      </p:sp>
      <p:sp>
        <p:nvSpPr>
          <p:cNvPr id="17" name="矩形 16"/>
          <p:cNvSpPr/>
          <p:nvPr/>
        </p:nvSpPr>
        <p:spPr>
          <a:xfrm>
            <a:off x="1898809" y="3010853"/>
            <a:ext cx="4227671" cy="345281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>
                <a:solidFill>
                  <a:srgbClr val="C00000"/>
                </a:solidFill>
                <a:ea typeface="宋体" pitchFamily="2" charset="-122"/>
                <a:cs typeface="Times New Roman" panose="02020603050405020304" pitchFamily="18" charset="0"/>
                <a:sym typeface="+mn-ea"/>
              </a:rPr>
              <a:t>  浮沉;兴衰;荣辱</a:t>
            </a:r>
          </a:p>
        </p:txBody>
      </p:sp>
      <p:sp>
        <p:nvSpPr>
          <p:cNvPr id="2" name="矩形 1"/>
          <p:cNvSpPr/>
          <p:nvPr/>
        </p:nvSpPr>
        <p:spPr>
          <a:xfrm>
            <a:off x="3183256" y="3597117"/>
            <a:ext cx="4227671" cy="345281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>
                <a:solidFill>
                  <a:srgbClr val="C00000"/>
                </a:solidFill>
                <a:ea typeface="宋体" pitchFamily="2" charset="-122"/>
                <a:cs typeface="Times New Roman" panose="02020603050405020304" pitchFamily="18" charset="0"/>
                <a:sym typeface="+mn-ea"/>
              </a:rPr>
              <a:t>  不论……; 不管……</a:t>
            </a:r>
          </a:p>
        </p:txBody>
      </p:sp>
      <p:sp>
        <p:nvSpPr>
          <p:cNvPr id="4" name="矩形 3"/>
          <p:cNvSpPr/>
          <p:nvPr/>
        </p:nvSpPr>
        <p:spPr>
          <a:xfrm>
            <a:off x="1969771" y="4109086"/>
            <a:ext cx="4227671" cy="345281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>
                <a:solidFill>
                  <a:srgbClr val="C00000"/>
                </a:solidFill>
                <a:ea typeface="宋体" pitchFamily="2" charset="-122"/>
                <a:cs typeface="Times New Roman" panose="02020603050405020304" pitchFamily="18" charset="0"/>
                <a:sym typeface="+mn-ea"/>
              </a:rPr>
              <a:t>  观点;看法</a:t>
            </a:r>
          </a:p>
        </p:txBody>
      </p:sp>
    </p:spTree>
    <p:extLst>
      <p:ext uri="{BB962C8B-B14F-4D97-AF65-F5344CB8AC3E}">
        <p14:creationId xmlns:p14="http://schemas.microsoft.com/office/powerpoint/2010/main" val="1376553047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8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1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0" presetClass="exit" presetSubtype="0" dur="5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0" presetClass="exit" presetSubtype="0" dur="5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0" presetClass="exit" presetSubtype="0" dur="500" fill="hold" grpId="7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0" presetClass="exit" presetSubtype="0" dur="500" fill="hold" grpId="9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0" presetClass="exit" presetSubtype="0" dur="500" fill="hold" grpId="1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3" grpId="1"/>
      <p:bldP spid="14" grpId="2"/>
      <p:bldP spid="14" grpId="3"/>
      <p:bldP spid="16" grpId="4"/>
      <p:bldP spid="16" grpId="5"/>
      <p:bldP spid="17" grpId="6"/>
      <p:bldP spid="17" grpId="7"/>
      <p:bldP spid="2" grpId="8"/>
      <p:bldP spid="2" grpId="9"/>
      <p:bldP spid="4" grpId="10"/>
      <p:bldP spid="4" grpId="1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任意多边形 1"/>
          <p:cNvSpPr/>
          <p:nvPr/>
        </p:nvSpPr>
        <p:spPr>
          <a:xfrm>
            <a:off x="530646" y="1152931"/>
            <a:ext cx="2805112" cy="1526233"/>
          </a:xfrm>
          <a:custGeom>
            <a:gdLst>
              <a:gd name="connsiteX0" fmla="*/ 0 w 3225800"/>
              <a:gd name="connsiteY0" fmla="*/ 1816100 h 1816100"/>
              <a:gd name="connsiteX1" fmla="*/ 1727200 w 3225800"/>
              <a:gd name="connsiteY1" fmla="*/ 1270000 h 1816100"/>
              <a:gd name="connsiteX2" fmla="*/ 3225800 w 3225800"/>
              <a:gd name="connsiteY2" fmla="*/ 0 h 1816100"/>
              <a:gd name="connsiteX0-1" fmla="*/ 0 w 3263900"/>
              <a:gd name="connsiteY0-2" fmla="*/ 1778000 h 1778000"/>
              <a:gd name="connsiteX1-3" fmla="*/ 1765300 w 3263900"/>
              <a:gd name="connsiteY1-4" fmla="*/ 1270000 h 1778000"/>
              <a:gd name="connsiteX2-5" fmla="*/ 3263900 w 3263900"/>
              <a:gd name="connsiteY2-6" fmla="*/ 0 h 1778000"/>
              <a:gd name="connsiteX0-7" fmla="*/ 0 w 3263900"/>
              <a:gd name="connsiteY0-8" fmla="*/ 1778000 h 1778000"/>
              <a:gd name="connsiteX1-9" fmla="*/ 2235200 w 3263900"/>
              <a:gd name="connsiteY1-10" fmla="*/ 1041400 h 1778000"/>
              <a:gd name="connsiteX2-11" fmla="*/ 3263900 w 3263900"/>
              <a:gd name="connsiteY2-12" fmla="*/ 0 h 1778000"/>
              <a:gd name="connsiteX0-13" fmla="*/ 0 w 3263900"/>
              <a:gd name="connsiteY0-14" fmla="*/ 1778000 h 1778000"/>
              <a:gd name="connsiteX1-15" fmla="*/ 2235200 w 3263900"/>
              <a:gd name="connsiteY1-16" fmla="*/ 1041400 h 1778000"/>
              <a:gd name="connsiteX2-17" fmla="*/ 3263900 w 3263900"/>
              <a:gd name="connsiteY2-18" fmla="*/ 0 h 1778000"/>
              <a:gd name="connsiteX0-19" fmla="*/ 0 w 3263900"/>
              <a:gd name="connsiteY0-20" fmla="*/ 1778000 h 1778000"/>
              <a:gd name="connsiteX1-21" fmla="*/ 2044700 w 3263900"/>
              <a:gd name="connsiteY1-22" fmla="*/ 1130300 h 1778000"/>
              <a:gd name="connsiteX2-23" fmla="*/ 3263900 w 3263900"/>
              <a:gd name="connsiteY2-24" fmla="*/ 0 h 1778000"/>
              <a:gd name="connsiteX0-25" fmla="*/ 0 w 3263900"/>
              <a:gd name="connsiteY0-26" fmla="*/ 1778000 h 1778000"/>
              <a:gd name="connsiteX1-27" fmla="*/ 2197100 w 3263900"/>
              <a:gd name="connsiteY1-28" fmla="*/ 901700 h 1778000"/>
              <a:gd name="connsiteX2-29" fmla="*/ 3263900 w 3263900"/>
              <a:gd name="connsiteY2-30" fmla="*/ 0 h 1778000"/>
              <a:gd name="connsiteX0-31" fmla="*/ 0 w 3263900"/>
              <a:gd name="connsiteY0-32" fmla="*/ 1778000 h 1778000"/>
              <a:gd name="connsiteX1-33" fmla="*/ 2159000 w 3263900"/>
              <a:gd name="connsiteY1-34" fmla="*/ 952500 h 1778000"/>
              <a:gd name="connsiteX2-35" fmla="*/ 3263900 w 3263900"/>
              <a:gd name="connsiteY2-36" fmla="*/ 0 h 1778000"/>
              <a:gd name="connsiteX0-37" fmla="*/ 0 w 3263900"/>
              <a:gd name="connsiteY0-38" fmla="*/ 1778000 h 1778000"/>
              <a:gd name="connsiteX1-39" fmla="*/ 2070100 w 3263900"/>
              <a:gd name="connsiteY1-40" fmla="*/ 1016000 h 1778000"/>
              <a:gd name="connsiteX2-41" fmla="*/ 3263900 w 3263900"/>
              <a:gd name="connsiteY2-42" fmla="*/ 0 h 1778000"/>
              <a:gd name="connsiteX0-43" fmla="*/ 0 w 3263900"/>
              <a:gd name="connsiteY0-44" fmla="*/ 1778000 h 1778000"/>
              <a:gd name="connsiteX1-45" fmla="*/ 2070100 w 3263900"/>
              <a:gd name="connsiteY1-46" fmla="*/ 1016000 h 1778000"/>
              <a:gd name="connsiteX2-47" fmla="*/ 3263900 w 3263900"/>
              <a:gd name="connsiteY2-48" fmla="*/ 0 h 17780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63900" h="1778000">
                <a:moveTo>
                  <a:pt x="0" y="1778000"/>
                </a:moveTo>
                <a:cubicBezTo>
                  <a:pt x="594783" y="1656291"/>
                  <a:pt x="1526117" y="1312333"/>
                  <a:pt x="2070100" y="1016000"/>
                </a:cubicBezTo>
                <a:cubicBezTo>
                  <a:pt x="2614083" y="719667"/>
                  <a:pt x="2897716" y="483658"/>
                  <a:pt x="3263900" y="0"/>
                </a:cubicBezTo>
              </a:path>
            </a:pathLst>
          </a:custGeo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txBody>
          <a:bodyPr lIns="68580" tIns="34290" rIns="68580" bIns="3429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456724">
              <a:defRPr/>
            </a:pPr>
            <a:endParaRPr lang="zh-CN" altLang="en-US" kern="0">
              <a:solidFill>
                <a:srgbClr val="B2B2B2"/>
              </a:solidFill>
              <a:latin typeface="Verdana"/>
            </a:endParaRPr>
          </a:p>
        </p:txBody>
      </p:sp>
      <p:pic>
        <p:nvPicPr>
          <p:cNvPr id="3" name="Picture 2" descr="C:\Users\Administrator\Desktop\春天\007-03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2939755" y="698660"/>
            <a:ext cx="824762" cy="828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任意多边形 5"/>
          <p:cNvSpPr/>
          <p:nvPr/>
        </p:nvSpPr>
        <p:spPr>
          <a:xfrm>
            <a:off x="530648" y="1873211"/>
            <a:ext cx="3614737" cy="805953"/>
          </a:xfrm>
          <a:custGeom>
            <a:gdLst>
              <a:gd name="connsiteX0" fmla="*/ 0 w 4203700"/>
              <a:gd name="connsiteY0" fmla="*/ 939800 h 939800"/>
              <a:gd name="connsiteX1" fmla="*/ 2540000 w 4203700"/>
              <a:gd name="connsiteY1" fmla="*/ 558800 h 939800"/>
              <a:gd name="connsiteX2" fmla="*/ 4203700 w 4203700"/>
              <a:gd name="connsiteY2" fmla="*/ 0 h 939800"/>
              <a:gd name="connsiteX0-1" fmla="*/ 0 w 4203700"/>
              <a:gd name="connsiteY0-2" fmla="*/ 939800 h 939800"/>
              <a:gd name="connsiteX1-3" fmla="*/ 2374900 w 4203700"/>
              <a:gd name="connsiteY1-4" fmla="*/ 711200 h 939800"/>
              <a:gd name="connsiteX2-5" fmla="*/ 4203700 w 4203700"/>
              <a:gd name="connsiteY2-6" fmla="*/ 0 h 939800"/>
              <a:gd name="connsiteX0-7" fmla="*/ 0 w 4203700"/>
              <a:gd name="connsiteY0-8" fmla="*/ 939800 h 939800"/>
              <a:gd name="connsiteX1-9" fmla="*/ 2387600 w 4203700"/>
              <a:gd name="connsiteY1-10" fmla="*/ 622300 h 939800"/>
              <a:gd name="connsiteX2-11" fmla="*/ 4203700 w 4203700"/>
              <a:gd name="connsiteY2-12" fmla="*/ 0 h 939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4203700" h="939800">
                <a:moveTo>
                  <a:pt x="0" y="939800"/>
                </a:moveTo>
                <a:cubicBezTo>
                  <a:pt x="919691" y="827616"/>
                  <a:pt x="1686983" y="778933"/>
                  <a:pt x="2387600" y="622300"/>
                </a:cubicBezTo>
                <a:cubicBezTo>
                  <a:pt x="3088217" y="465667"/>
                  <a:pt x="3722158" y="201083"/>
                  <a:pt x="4203700" y="0"/>
                </a:cubicBezTo>
              </a:path>
            </a:pathLst>
          </a:custGeo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txBody>
          <a:bodyPr lIns="68580" tIns="34290" rIns="68580" bIns="3429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456724">
              <a:defRPr/>
            </a:pPr>
            <a:endParaRPr lang="zh-CN" altLang="en-US" kern="0">
              <a:solidFill>
                <a:srgbClr val="B2B2B2"/>
              </a:solidFill>
              <a:latin typeface="Verdana"/>
            </a:endParaRPr>
          </a:p>
        </p:txBody>
      </p:sp>
      <p:pic>
        <p:nvPicPr>
          <p:cNvPr id="7" name="Picture 2" descr="C:\Users\Administrator\Desktop\春天\007-03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3673746" y="1406156"/>
            <a:ext cx="824762" cy="828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任意多边形 9"/>
          <p:cNvSpPr/>
          <p:nvPr/>
        </p:nvSpPr>
        <p:spPr>
          <a:xfrm>
            <a:off x="530646" y="2582386"/>
            <a:ext cx="3230562" cy="153893"/>
          </a:xfrm>
          <a:custGeom>
            <a:gdLst>
              <a:gd name="connsiteX0" fmla="*/ 0 w 3721100"/>
              <a:gd name="connsiteY0" fmla="*/ 101600 h 193715"/>
              <a:gd name="connsiteX1" fmla="*/ 2463800 w 3721100"/>
              <a:gd name="connsiteY1" fmla="*/ 190500 h 193715"/>
              <a:gd name="connsiteX2" fmla="*/ 3721100 w 3721100"/>
              <a:gd name="connsiteY2" fmla="*/ 0 h 193715"/>
              <a:gd name="connsiteX0-1" fmla="*/ 0 w 3721100"/>
              <a:gd name="connsiteY0-2" fmla="*/ 101600 h 193715"/>
              <a:gd name="connsiteX1-3" fmla="*/ 2463800 w 3721100"/>
              <a:gd name="connsiteY1-4" fmla="*/ 190500 h 193715"/>
              <a:gd name="connsiteX2-5" fmla="*/ 3721100 w 3721100"/>
              <a:gd name="connsiteY2-6" fmla="*/ 0 h 193715"/>
              <a:gd name="connsiteX0-7" fmla="*/ 0 w 3721100"/>
              <a:gd name="connsiteY0-8" fmla="*/ 101600 h 159057"/>
              <a:gd name="connsiteX1-9" fmla="*/ 1638300 w 3721100"/>
              <a:gd name="connsiteY1-10" fmla="*/ 152400 h 159057"/>
              <a:gd name="connsiteX2-11" fmla="*/ 3721100 w 3721100"/>
              <a:gd name="connsiteY2-12" fmla="*/ 0 h 159057"/>
              <a:gd name="connsiteX0-13" fmla="*/ 0 w 3759200"/>
              <a:gd name="connsiteY0-14" fmla="*/ 76200 h 154960"/>
              <a:gd name="connsiteX1-15" fmla="*/ 1676400 w 3759200"/>
              <a:gd name="connsiteY1-16" fmla="*/ 152400 h 154960"/>
              <a:gd name="connsiteX2-17" fmla="*/ 3759200 w 3759200"/>
              <a:gd name="connsiteY2-18" fmla="*/ 0 h 154960"/>
              <a:gd name="connsiteX0-19" fmla="*/ 0 w 3759200"/>
              <a:gd name="connsiteY0-20" fmla="*/ 76200 h 107454"/>
              <a:gd name="connsiteX1-21" fmla="*/ 2044700 w 3759200"/>
              <a:gd name="connsiteY1-22" fmla="*/ 88900 h 107454"/>
              <a:gd name="connsiteX2-23" fmla="*/ 3759200 w 3759200"/>
              <a:gd name="connsiteY2-24" fmla="*/ 0 h 107454"/>
              <a:gd name="connsiteX0-25" fmla="*/ 0 w 3759200"/>
              <a:gd name="connsiteY0-26" fmla="*/ 76200 h 179488"/>
              <a:gd name="connsiteX1-27" fmla="*/ 2070100 w 3759200"/>
              <a:gd name="connsiteY1-28" fmla="*/ 177800 h 179488"/>
              <a:gd name="connsiteX2-29" fmla="*/ 3759200 w 3759200"/>
              <a:gd name="connsiteY2-30" fmla="*/ 0 h 17948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759200" h="179488">
                <a:moveTo>
                  <a:pt x="0" y="76200"/>
                </a:moveTo>
                <a:cubicBezTo>
                  <a:pt x="921808" y="129116"/>
                  <a:pt x="1443567" y="190500"/>
                  <a:pt x="2070100" y="177800"/>
                </a:cubicBezTo>
                <a:cubicBezTo>
                  <a:pt x="2696633" y="165100"/>
                  <a:pt x="3440641" y="86783"/>
                  <a:pt x="3759200" y="0"/>
                </a:cubicBezTo>
              </a:path>
            </a:pathLst>
          </a:custGeo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txBody>
          <a:bodyPr lIns="68580" tIns="34290" rIns="68580" bIns="3429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456724">
              <a:defRPr/>
            </a:pPr>
            <a:endParaRPr lang="zh-CN" altLang="en-US" kern="0">
              <a:solidFill>
                <a:srgbClr val="B2B2B2"/>
              </a:solidFill>
              <a:latin typeface="Verdana"/>
            </a:endParaRPr>
          </a:p>
        </p:txBody>
      </p:sp>
      <p:pic>
        <p:nvPicPr>
          <p:cNvPr id="11" name="Picture 2" descr="C:\Users\Administrator\Desktop\春天\007-03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3318481" y="2181521"/>
            <a:ext cx="824762" cy="828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任意多边形 13"/>
          <p:cNvSpPr/>
          <p:nvPr/>
        </p:nvSpPr>
        <p:spPr>
          <a:xfrm>
            <a:off x="584622" y="2668057"/>
            <a:ext cx="3568700" cy="590186"/>
          </a:xfrm>
          <a:custGeom>
            <a:gdLst>
              <a:gd name="connsiteX0" fmla="*/ 0 w 4152900"/>
              <a:gd name="connsiteY0" fmla="*/ 0 h 685800"/>
              <a:gd name="connsiteX1" fmla="*/ 2959100 w 4152900"/>
              <a:gd name="connsiteY1" fmla="*/ 368300 h 685800"/>
              <a:gd name="connsiteX2" fmla="*/ 4152900 w 4152900"/>
              <a:gd name="connsiteY2" fmla="*/ 685800 h 6858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2900" h="685800">
                <a:moveTo>
                  <a:pt x="0" y="0"/>
                </a:moveTo>
                <a:cubicBezTo>
                  <a:pt x="1133475" y="127000"/>
                  <a:pt x="2266950" y="254000"/>
                  <a:pt x="2959100" y="368300"/>
                </a:cubicBezTo>
                <a:cubicBezTo>
                  <a:pt x="3651250" y="482600"/>
                  <a:pt x="3902075" y="584200"/>
                  <a:pt x="4152900" y="685800"/>
                </a:cubicBezTo>
              </a:path>
            </a:pathLst>
          </a:custGeo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txBody>
          <a:bodyPr lIns="68580" tIns="34290" rIns="68580" bIns="3429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456724">
              <a:defRPr/>
            </a:pPr>
            <a:endParaRPr lang="zh-CN" altLang="en-US" kern="0">
              <a:solidFill>
                <a:srgbClr val="B2B2B2"/>
              </a:solidFill>
              <a:latin typeface="Verdana"/>
            </a:endParaRPr>
          </a:p>
        </p:txBody>
      </p:sp>
      <p:pic>
        <p:nvPicPr>
          <p:cNvPr id="15" name="Picture 2" descr="C:\Users\Administrator\Desktop\春天\007-03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3673746" y="2973609"/>
            <a:ext cx="824762" cy="828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任意多边形 17"/>
          <p:cNvSpPr/>
          <p:nvPr/>
        </p:nvSpPr>
        <p:spPr>
          <a:xfrm>
            <a:off x="543346" y="2668058"/>
            <a:ext cx="2792412" cy="1319985"/>
          </a:xfrm>
          <a:custGeom>
            <a:gdLst>
              <a:gd name="connsiteX0" fmla="*/ 0 w 3251200"/>
              <a:gd name="connsiteY0" fmla="*/ 0 h 1536700"/>
              <a:gd name="connsiteX1" fmla="*/ 2489200 w 3251200"/>
              <a:gd name="connsiteY1" fmla="*/ 927100 h 1536700"/>
              <a:gd name="connsiteX2" fmla="*/ 3251200 w 3251200"/>
              <a:gd name="connsiteY2" fmla="*/ 1536700 h 1536700"/>
              <a:gd name="connsiteX0-1" fmla="*/ 0 w 3251200"/>
              <a:gd name="connsiteY0-2" fmla="*/ 0 h 1536700"/>
              <a:gd name="connsiteX1-3" fmla="*/ 2235200 w 3251200"/>
              <a:gd name="connsiteY1-4" fmla="*/ 787400 h 1536700"/>
              <a:gd name="connsiteX2-5" fmla="*/ 3251200 w 3251200"/>
              <a:gd name="connsiteY2-6" fmla="*/ 1536700 h 1536700"/>
              <a:gd name="connsiteX0-7" fmla="*/ 0 w 3251200"/>
              <a:gd name="connsiteY0-8" fmla="*/ 0 h 1536700"/>
              <a:gd name="connsiteX1-9" fmla="*/ 2235200 w 3251200"/>
              <a:gd name="connsiteY1-10" fmla="*/ 787400 h 1536700"/>
              <a:gd name="connsiteX2-11" fmla="*/ 3251200 w 3251200"/>
              <a:gd name="connsiteY2-12" fmla="*/ 1536700 h 15367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51200" h="1536700">
                <a:moveTo>
                  <a:pt x="0" y="0"/>
                </a:moveTo>
                <a:cubicBezTo>
                  <a:pt x="1049866" y="208491"/>
                  <a:pt x="1693333" y="531283"/>
                  <a:pt x="2235200" y="787400"/>
                </a:cubicBezTo>
                <a:cubicBezTo>
                  <a:pt x="2777067" y="1043517"/>
                  <a:pt x="3141133" y="1359958"/>
                  <a:pt x="3251200" y="1536700"/>
                </a:cubicBezTo>
              </a:path>
            </a:pathLst>
          </a:custGeo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txBody>
          <a:bodyPr lIns="68580" tIns="34290" rIns="68580" bIns="3429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456724">
              <a:defRPr/>
            </a:pPr>
            <a:endParaRPr lang="zh-CN" altLang="en-US" kern="0">
              <a:solidFill>
                <a:srgbClr val="B2B2B2"/>
              </a:solidFill>
              <a:latin typeface="Verdana"/>
            </a:endParaRPr>
          </a:p>
        </p:txBody>
      </p:sp>
      <p:pic>
        <p:nvPicPr>
          <p:cNvPr id="19" name="Picture 2" descr="C:\Users\Administrator\Desktop\春天\007-03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2925612" y="3591387"/>
            <a:ext cx="824762" cy="828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任意多边形 21"/>
          <p:cNvSpPr>
            <a:spLocks noChangeArrowheads="1"/>
          </p:cNvSpPr>
          <p:nvPr/>
        </p:nvSpPr>
        <p:spPr bwMode="auto">
          <a:xfrm>
            <a:off x="-36512" y="1646903"/>
            <a:ext cx="1416050" cy="2043894"/>
          </a:xfrm>
          <a:custGeom>
            <a:gdLst>
              <a:gd name="T0" fmla="*/ 273082 w 1159484"/>
              <a:gd name="T1" fmla="*/ 1430 h 1674380"/>
              <a:gd name="T2" fmla="*/ 987290 w 1159484"/>
              <a:gd name="T3" fmla="*/ 329381 h 1674380"/>
              <a:gd name="T4" fmla="*/ 984657 w 1159484"/>
              <a:gd name="T5" fmla="*/ 1348867 h 1674380"/>
              <a:gd name="T6" fmla="*/ 0 w 1159484"/>
              <a:gd name="T7" fmla="*/ 1610184 h 1674380"/>
              <a:gd name="T8" fmla="*/ 3995 w 1159484"/>
              <a:gd name="T9" fmla="*/ 62973 h 1674380"/>
              <a:gd name="T10" fmla="*/ 273082 w 1159484"/>
              <a:gd name="T11" fmla="*/ 1430 h 1674380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0 w 1159484"/>
              <a:gd name="T19" fmla="*/ 0 h 1674380"/>
              <a:gd name="T20" fmla="*/ 1159484 w 1159484"/>
              <a:gd name="T21" fmla="*/ 1674380 h 1674380"/>
            </a:gdLst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1159484" h="1674379">
                <a:moveTo>
                  <a:pt x="273226" y="1430"/>
                </a:moveTo>
                <a:cubicBezTo>
                  <a:pt x="545324" y="-14516"/>
                  <a:pt x="815402" y="103404"/>
                  <a:pt x="987809" y="329296"/>
                </a:cubicBezTo>
                <a:cubicBezTo>
                  <a:pt x="1217686" y="630485"/>
                  <a:pt x="1216605" y="1048522"/>
                  <a:pt x="985175" y="1348519"/>
                </a:cubicBezTo>
                <a:cubicBezTo>
                  <a:pt x="753745" y="1648515"/>
                  <a:pt x="349672" y="1755668"/>
                  <a:pt x="0" y="1609769"/>
                </a:cubicBezTo>
                <a:lnTo>
                  <a:pt x="3997" y="62957"/>
                </a:lnTo>
                <a:cubicBezTo>
                  <a:pt x="91603" y="26935"/>
                  <a:pt x="182527" y="6745"/>
                  <a:pt x="273226" y="1430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txBody>
          <a:bodyPr lIns="0" tIns="0" rIns="109793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464820" fontAlgn="base">
              <a:defRPr/>
            </a:pPr>
            <a:endParaRPr lang="zh-CN" altLang="en-US" sz="2900" kern="0">
              <a:solidFill>
                <a:srgbClr val="FFFFFF"/>
              </a:solidFill>
              <a:ea typeface="方正正中黑简体" panose="02000000000000000000" pitchFamily="2" charset="-122"/>
            </a:endParaRPr>
          </a:p>
        </p:txBody>
      </p:sp>
      <p:pic>
        <p:nvPicPr>
          <p:cNvPr id="26" name="Picture 4" descr="C:\Users\Administrator\Desktop\春天\007-01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 rot="2258574">
            <a:off x="-227053" y="1386518"/>
            <a:ext cx="1797129" cy="2421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TextBox 22"/>
          <p:cNvSpPr txBox="1"/>
          <p:nvPr/>
        </p:nvSpPr>
        <p:spPr>
          <a:xfrm>
            <a:off x="5004048" y="2242995"/>
            <a:ext cx="43924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400" smtClean="0"/>
              <a:t>看图识词</a:t>
            </a:r>
            <a:endParaRPr lang="zh-CN" altLang="en-US" sz="5400"/>
          </a:p>
        </p:txBody>
      </p:sp>
    </p:spTree>
    <p:extLst>
      <p:ext uri="{BB962C8B-B14F-4D97-AF65-F5344CB8AC3E}">
        <p14:creationId xmlns:p14="http://schemas.microsoft.com/office/powerpoint/2010/main" val="13523296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dur="9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9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900"/>
                            </p:stCondLst>
                            <p:childTnLst>
                              <p:par>
                                <p:cTn id="13" presetID="22" presetClass="entr" presetSubtype="8" dur="500" fill="hold" nodeType="afterEffect">
                                  <p:stCondLst>
                                    <p:cond delay="14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3800"/>
                            </p:stCondLst>
                            <p:childTnLst>
                              <p:par>
                                <p:cTn id="17" presetID="53" presetClass="entr" presetSubtype="0" dur="500" fill="hold" nodeType="afterEffect">
                                  <p:stCondLst>
                                    <p:cond delay="19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8" dur="500" fill="hold" nodeType="withEffect">
                                  <p:stCondLst>
                                    <p:cond delay="19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6200"/>
                            </p:stCondLst>
                            <p:childTnLst>
                              <p:par>
                                <p:cTn id="26" presetID="53" presetClass="entr" presetSubtype="0" dur="500" fill="hold" nodeType="afterEffect">
                                  <p:stCondLst>
                                    <p:cond delay="24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8" dur="500" fill="hold" nodeType="withEffect">
                                  <p:stCondLst>
                                    <p:cond delay="24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9100"/>
                            </p:stCondLst>
                            <p:childTnLst>
                              <p:par>
                                <p:cTn id="35" presetID="53" presetClass="entr" presetSubtype="0" dur="500" fill="hold" nodeType="afterEffect">
                                  <p:stCondLst>
                                    <p:cond delay="29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8" dur="500" fill="hold" nodeType="withEffect">
                                  <p:stCondLst>
                                    <p:cond delay="29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 nodeType="afterGroup">
                            <p:stCondLst>
                              <p:cond delay="12500"/>
                            </p:stCondLst>
                            <p:childTnLst>
                              <p:par>
                                <p:cTn id="44" presetID="53" presetClass="entr" presetSubtype="0" dur="500" fill="hold" nodeType="afterEffect">
                                  <p:stCondLst>
                                    <p:cond delay="34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8" dur="500" fill="hold" nodeType="withEffect">
                                  <p:stCondLst>
                                    <p:cond delay="34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16400"/>
                            </p:stCondLst>
                            <p:childTnLst>
                              <p:par>
                                <p:cTn id="53" presetID="53" presetClass="entr" presetSubtype="0" dur="500" fill="hold" nodeType="afterEffect">
                                  <p:stCondLst>
                                    <p:cond delay="39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172" name="Picture 4" descr="%E6%B1%BD%E6%B2%B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62000" y="1200151"/>
            <a:ext cx="4343400" cy="1821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52863159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86400" y="1314450"/>
            <a:ext cx="2971800" cy="1671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74" name="Text Box 6"/>
          <p:cNvSpPr txBox="1">
            <a:spLocks noChangeArrowheads="1"/>
          </p:cNvSpPr>
          <p:nvPr/>
        </p:nvSpPr>
        <p:spPr bwMode="auto">
          <a:xfrm>
            <a:off x="609600" y="3714750"/>
            <a:ext cx="480060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latin typeface="Comic Sans MS" pitchFamily="66" charset="0"/>
              </a:rPr>
              <a:t>They are used to hold</a:t>
            </a:r>
          </a:p>
        </p:txBody>
      </p:sp>
      <p:sp>
        <p:nvSpPr>
          <p:cNvPr id="7177" name="Text Box 9"/>
          <p:cNvSpPr txBox="1">
            <a:spLocks noChangeArrowheads="1"/>
          </p:cNvSpPr>
          <p:nvPr/>
        </p:nvSpPr>
        <p:spPr bwMode="auto">
          <a:xfrm>
            <a:off x="5257800" y="3714750"/>
            <a:ext cx="121920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solidFill>
                  <a:srgbClr val="FF0000"/>
                </a:solidFill>
                <a:latin typeface="Comic Sans MS" pitchFamily="66" charset="0"/>
              </a:rPr>
              <a:t>gas/</a:t>
            </a:r>
          </a:p>
        </p:txBody>
      </p:sp>
      <p:sp>
        <p:nvSpPr>
          <p:cNvPr id="7178" name="Text Box 10"/>
          <p:cNvSpPr txBox="1">
            <a:spLocks noChangeArrowheads="1"/>
          </p:cNvSpPr>
          <p:nvPr/>
        </p:nvSpPr>
        <p:spPr bwMode="auto">
          <a:xfrm>
            <a:off x="6172200" y="3714750"/>
            <a:ext cx="160020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solidFill>
                  <a:srgbClr val="FF0000"/>
                </a:solidFill>
                <a:latin typeface="Comic Sans MS" pitchFamily="66" charset="0"/>
              </a:rPr>
              <a:t>petrol.</a:t>
            </a:r>
          </a:p>
        </p:txBody>
      </p:sp>
    </p:spTree>
    <p:extLst>
      <p:ext uri="{BB962C8B-B14F-4D97-AF65-F5344CB8AC3E}">
        <p14:creationId xmlns:p14="http://schemas.microsoft.com/office/powerpoint/2010/main" val="422523399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5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2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C -0.37517 0.88508 -0.02552 0.75279 0.0908 0.66613 C 0.20747 0.57948 0.21649 0.50394 0.23177 0.40825 C 0.24705 0.31256 0.22118 0.15964 0.18264 0.09152 C 0.1441 0.02341 0.03802 0 0 0" pathEditMode="relative" ptsTypes="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4" presetClass="entr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4" dur="1" fill="hold"/>
                                        <p:tgtEl>
                                          <p:spTgt spid="7177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4" presetClass="entr" presetSubtype="0" dur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9" dur="1" fill="hold"/>
                                        <p:tgtEl>
                                          <p:spTgt spid="7178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4" grpId="0"/>
      <p:bldP spid="7177" grpId="1"/>
      <p:bldP spid="7178" grpId="2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292" name="Picture 4" descr="Img21416823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5800" y="914400"/>
            <a:ext cx="3124200" cy="2378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293" name="Text Box 5"/>
          <p:cNvSpPr txBox="1">
            <a:spLocks noChangeArrowheads="1"/>
          </p:cNvSpPr>
          <p:nvPr/>
        </p:nvSpPr>
        <p:spPr bwMode="auto">
          <a:xfrm>
            <a:off x="2209800" y="3829050"/>
            <a:ext cx="68580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solidFill>
                  <a:srgbClr val="FF0000"/>
                </a:solidFill>
                <a:latin typeface="Comic Sans MS" pitchFamily="66" charset="0"/>
              </a:rPr>
              <a:t>s</a:t>
            </a:r>
          </a:p>
        </p:txBody>
      </p:sp>
      <p:sp>
        <p:nvSpPr>
          <p:cNvPr id="12294" name="Text Box 6"/>
          <p:cNvSpPr txBox="1">
            <a:spLocks noChangeArrowheads="1"/>
          </p:cNvSpPr>
          <p:nvPr/>
        </p:nvSpPr>
        <p:spPr bwMode="auto">
          <a:xfrm>
            <a:off x="2438400" y="3829050"/>
            <a:ext cx="144780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solidFill>
                  <a:srgbClr val="FF0000"/>
                </a:solidFill>
                <a:latin typeface="Comic Sans MS" pitchFamily="66" charset="0"/>
              </a:rPr>
              <a:t>ubway</a:t>
            </a:r>
          </a:p>
        </p:txBody>
      </p:sp>
      <p:sp>
        <p:nvSpPr>
          <p:cNvPr id="6" name="Text Box 6"/>
          <p:cNvSpPr txBox="1">
            <a:spLocks noChangeArrowheads="1"/>
          </p:cNvSpPr>
          <p:nvPr/>
        </p:nvSpPr>
        <p:spPr bwMode="auto">
          <a:xfrm>
            <a:off x="4440808" y="3651870"/>
            <a:ext cx="24384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 smtClean="0">
                <a:solidFill>
                  <a:srgbClr val="FF0000"/>
                </a:solidFill>
                <a:latin typeface="Comic Sans MS" pitchFamily="66" charset="0"/>
              </a:rPr>
              <a:t>apartment</a:t>
            </a:r>
            <a:r>
              <a:rPr lang="en-US" altLang="zh-CN" sz="3200" b="1">
                <a:solidFill>
                  <a:srgbClr val="FF0000"/>
                </a:solidFill>
                <a:latin typeface="Comic Sans MS" pitchFamily="66" charset="0"/>
              </a:rPr>
              <a:t>/</a:t>
            </a:r>
          </a:p>
        </p:txBody>
      </p:sp>
      <p:sp>
        <p:nvSpPr>
          <p:cNvPr id="7" name="Text Box 7"/>
          <p:cNvSpPr txBox="1">
            <a:spLocks noChangeArrowheads="1"/>
          </p:cNvSpPr>
          <p:nvPr/>
        </p:nvSpPr>
        <p:spPr bwMode="auto">
          <a:xfrm>
            <a:off x="6588224" y="3660337"/>
            <a:ext cx="18288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solidFill>
                  <a:srgbClr val="FF0000"/>
                </a:solidFill>
                <a:latin typeface="Comic Sans MS" pitchFamily="66" charset="0"/>
              </a:rPr>
              <a:t>flat</a:t>
            </a:r>
          </a:p>
        </p:txBody>
      </p:sp>
      <p:pic>
        <p:nvPicPr>
          <p:cNvPr id="5122" name="Picture 2" descr="https://ss0.bdstatic.com/70cFvHSh_Q1YnxGkpoWK1HF6hhy/it/u=2971828415,3614065343&amp;fm=26&amp;gp=0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283968" y="483518"/>
            <a:ext cx="1994520" cy="1495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ttps://ss0.bdstatic.com/70cFvHSh_Q1YnxGkpoWK1HF6hhy/it/u=255205475,1054468909&amp;fm=26&amp;gp=0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36361" y="914400"/>
            <a:ext cx="1980663" cy="2297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895902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C -0.37517 0.88508 -0.02552 0.75279 0.0908 0.66613 C 0.20747 0.57948 0.21649 0.50394 0.23177 0.40825 C 0.24705 0.31256 0.22118 0.15964 0.18264 0.09152 C 0.1441 0.02341 0.03802 0 0 0" pathEditMode="relative" ptsTypes="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2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C -0.37517 0.88508 -0.02552 0.75279 0.0908 0.66613 C 0.20747 0.57948 0.21649 0.50394 0.23177 0.40825 C 0.24705 0.31256 0.22118 0.15964 0.18264 0.09152 C 0.1441 0.02341 0.03802 0 0 0" pathEditMode="relative" ptsTypes="">
                                      <p:cBhvr>
                                        <p:cTn id="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94" name="Text Box 6"/>
          <p:cNvSpPr txBox="1">
            <a:spLocks noChangeArrowheads="1"/>
          </p:cNvSpPr>
          <p:nvPr/>
        </p:nvSpPr>
        <p:spPr bwMode="auto">
          <a:xfrm>
            <a:off x="950914" y="3877866"/>
            <a:ext cx="7869237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/>
              <a:t>A healthy body ____ _____ ____ plenty of exercises.</a:t>
            </a:r>
          </a:p>
        </p:txBody>
      </p:sp>
      <p:sp>
        <p:nvSpPr>
          <p:cNvPr id="37895" name="Text Box 7"/>
          <p:cNvSpPr txBox="1">
            <a:spLocks noChangeArrowheads="1"/>
          </p:cNvSpPr>
          <p:nvPr/>
        </p:nvSpPr>
        <p:spPr bwMode="auto">
          <a:xfrm>
            <a:off x="4714875" y="3824287"/>
            <a:ext cx="2281394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>
                <a:solidFill>
                  <a:srgbClr val="FF0066"/>
                </a:solidFill>
              </a:rPr>
              <a:t>is based on</a:t>
            </a:r>
          </a:p>
        </p:txBody>
      </p:sp>
      <p:sp>
        <p:nvSpPr>
          <p:cNvPr id="2" name="AutoShape 2" descr="data:image/jpeg;base64,/9j/4AAQSkZJRgABAQEBLAEsAAD/2wBDAAgGBgcGBQgHBwcJCQgKDBQNDAsLDBkSEw8UHRofHh0aHBwgJC4nICIsIxwcKDcpLDAxNDQ0Hyc5PTgyPC4zNDL/2wBDAQkJCQwLDBgNDRgyIRwhMjIyMjIyMjIyMjIyMjIyMjIyMjIyMjIyMjIyMjIyMjIyMjIyMjIyMjIyMjIyMjIyMjL/wAARCAFNAfQDASIAAhEBAxEB/8QAHAABAAEFAQEAAAAAAAAAAAAAAAECBAUGBwMI/8QAShAAAQMDAgMFBgMGAggCCwAAAQACAwQFERIhBjFBEyJRYXEHFDKBkaFCscEVI1JictEkkhYlMzRDorLhc4JERVRjg5OUo8Pw8f/EABkBAQEBAQEBAAAAAAAAAAAAAAABAgMEBf/EACMRAQEAAgMBAAEFAQEAAAAAAAABAhEDITESQRMiMkJRYQT/2gAMAwEAAhEDEQA/AOHoiICKUQQpCIEEoiKAoVSjCCFUFGEQVLtHsvrxU8HSU0hz7rO6P0a7vD8yuLhdI9lcx7K+U+duyjlHqC4fqFjk/i6cV/c2ftvcaqopCT2TsPiJ6Hw/VYO9QtqD2jdnDHyS4XaKRgbNtIw7OHNYiuq6jQXtdrjG4eOq4Tb09SMRW27VH2moavBYrsmt1auYWQnq3yjS075yseWuLiDuuscstPehiY97y4gEDIW8cI1fZxNfNUtDGvxoBwRz/stFh7VgdpZzGMq4hrJIw1rQQ7Pzys5Tcaxunbrjdqa12CouIkDmRRF2epd0H1wvnd7nSPc93xOJJ9Ss1d71V1NMKCTUxrHZkZyyfMLCdFvjx1NufLl9XpThMKUXRyUnkoVWFGEBFPRQgKlVKlAKhSiIhERUEREBERAREQQiIghFKhAREQEREBERAREQEREBERBKIiCUUKoIAUqApQEREFKIpQEUogjClSiCEUqFBKJ0UoIwmFOFKCAF0H2Un/WN3b40bf8ArC0ABde9mnDM1vtc93q2lj62MNhY4biIHOo+p5eQ81z5LPl14pbk1HithhrnhuwzusLS3KemJbqJYebTutl4zZmskI3weq05w3ys4+OmfVXc07JDlrNO+dkhc17sc3K1arilIZM0u5ZVT2tzsnCctyY15ka1jhywtts3AtDQ1wq5MzSM3aHDYHxVxwZBqtLZ/wALuS2qJpDQPJcbt21HzzxvGIuNru0cjUF31AKwGVtPtFj7Pju5fzFjvqxq1VenHyPJl/KpUIpWmUKNlKhBPRUqUQRzUYUogYUYUoUFKIoVQREQEUoghFKhAUKVCAmERBCIiAiIgIiICIiAiIgIiIJREQSpCpVQQApREBERBCIiAFUoRBKKUUEIVKjCB0UhQsja7Hdr0+RlrttVWujGXiCIv0jzxyQWCldMtnsN4qqq5kNcaWhpzGHun7QS4P8ADpG+r7ea6VY/Yvw3ZoQ+q13Oua4PbNUDDGkeEYOMeuVLWtOXcEcCds2K9XyLTTEh1LSvGDOejnDozy6+nPqlwqmw0hyQHFpOFjr9VzUte9lS3Q+M7Nzt8lot94plkrWtBwGgjC8f1lnl29uOOOGLCcTVImncQeq1toycK5ragyyk5zurdhwQQu86jjld1D4zGQehXvSwmeVjB1OFdSQ9rShzQrmxwZrWF2xB6paSdu08NRCKyQQt+FrAsuzAGQduSx9m7lvZk9FkACGLk631wT2mgjjutPR0cRH+QLUV0H2rWmqiv7bro1Uk7GRB7fwvaPhPgSNx47rny9OF3jHkzmsqhFKLTKFCqUEIIREwgYUphOiAqSpyVBQQoKkqlVBThAiAiKUEKCpQhBChSoKAoTCICIpQQiIEBFKhAREQEREBERAypUKUEqQoVSAEUqEBEyiClSoRBUihSgqClUjmtx4U9nty4mYKpzxR0BOBNI3Jf/Q3r68lm5TGbrWONt1GoYUhjnODWglzjgADJJ8F3Sj9jfDjA01FZXzuHMdo1gPyA/VbNauDuH7DOJ7dbYY52jAmdl7x83Zx8lzvNJ46zhv5cdsPsn4kvAZLUxMttO7fXVfGR5MG/wBcLuXDjbXwBw9SW2XSyla7E1aGY1SH8cg3wDyzyG3JXzXdNR+qoqaeCrgkgqGNkieNLmO3BC5/q5bdP0sfG1sex7GvY5rmuAIc05BHkVEjcjbn+a0+zU7eHm9jQSSCizkUsj9bGf0E7t9OXktsp6mOrgEsRyORB5g+BXXHOZeOOWFxaxxfw42+25zoGj32Np7I8tf8p/RfN92pJoqySOTIkYcEHmD1C+tZmZyeXiub8ecFx3Ko/a1M1rZSA2oAHxHo/wCmxWcpJ+6NYZb/AG18+Pa7VuF6CMiLVjZbbc+GpoTnss46tVgy3AwSxPABx3SeikzldLhY9eG4G14fDjJAWUp7YKera7GAHLDcIVn7M4ijjqNo5DpJ6LeeI2wWyI1ROGZJCzd7ax822OjrG6aeBrt3nGPJZp8gDgzy5LmHAlxqL1xRJK4kQU8RcG/YLbpLtjiEwHZgGB5lZvTXrNS0VHcqWeir4GT0swxJG/kccvMeoXKeLPZdVQyOuHCsM1xt7pOzfTxgvmpn+BHNzd8g899/FdLrKvsIHuZnJGxWK4X4idY+Oewqn4o7lGxjyTs2QfC774PqFOLLWWmOTj3jtwy42m4Wip93uVDU0cxGQyeMsJHiM81Zr7Ov3D1r4mtr6C7UjKiE50kjvRn+Jp/CfRfKXGfClXwhxFUW2oZI6EOLqadzcCaPo4dM9COhXseRryJhQgIinkgKnmhUIJVJUqEA8lSpKZVQRECCQFKZUZQCqcoUQFClQgIiICIiCEClQglQiICIiAiIgIiICBFKCQpCpVQQTlQUCFBCJhEBEUoCIrmgo5rhX09HAMyzyNjYPMnCUjb+AeCxf6g19waRbYXY08u2cPw+g6n5LsrqhsMQZGwNjYAGtYMBoHQDwXnSW6Cy2mmoacaYoIwxvn4k+ZOT81Yy1bGPIzv4Lw8mVyvb3ceMxjKRXIDk8hXLq5rgMPGfVaxLKC0va7cbnBVubk4AtyM/Vc224Nrm4y4jbqodch+EkrRJ7o1pDtRHzVUN7Y4hpenZqNzkuWCATz6rJ8O3X/WfY6u5M07fzN/7Z+i0Q1hkbpJ5jY5UWG9Yu1E8u3FX2L/UHT+RVwtmUpnJcbHZ5Dg56K0kADixwBa/YA+fT5r2Mgc3HVUyxte3DhzG4XuseBy3iq2SWiuL48mknOYyd9Pi0+n5LVamOKcZLdLvELtddRwV9M+hrm6myfC7qT0I8HD7rmN74YqrNOTIDJTOOGStGx9fA+S82eFxu549nFyTKavrUnWumlyZAQ4bhwHJXF6gqbtZ44XS5li2Pg/zV/7vgg4JHoriCAEgEZHosfTp8sXwJEbRBcZJG4leAxufJbAbjA9zS5gMgOc45K2rLS8wl8EhbnmFYUcZjmDHPBd5qW7WSRtsMxqYw0sBCtrlw1BdnxvMroZGDAc1uV60OA0BwOyyjCRgg5H5LMWtx4Zq5qi0Rw1bw+qp/wB1I8fjwNnfMffKq4j4atfFNrfb7tTiWI7scNnxO/iaeh//AErBWKuFNdmMccNqB2Z/q5t/UfNbpzHkvbx5bxeDkx1k4VXewmlpAcXircCe6/sWY+YWpXb2RXyj1PoJoK9g30tPZv8Aodj9V9PvjbIwxPGWuGFqlWDRVb4JNwN2k9R0XPkyyw7l6b45jnNWdvlattdfbZTFXUVRTvHMSxFv3VnzGei+s3MinZpc0OaRyO4WkcV+zW13qF89BGyir+bXxtwx58HNH5jdMf8A0TfcW8H+VwIhRhXVwoam2V01FWQuiqIXaXsd0/7eatV6PfHnQikqkoCIoVRKnCgKUEIiIIREQFClEEIiICIiAiIghERAREQEREBERAUqFKAqgqVUEAIpRBCKcIgpUqFKAF0P2RWdtdxNNXPbltDFqbn+N2w+2pc8C7R7EImm2Xl+Mu7eMf8AKVnPxvD1vV2dogc76LQq64kSOHTwyt14hfppn74xnC5LdKwiqfkjdea47eqZMzHeBqwXYx0yrOtrhnXGefRa66p1OzrOpUuqHubp1ZCfBc19PcXEbklV0VfreGuJzyysMS4u05XtT5ZKM8sq3GM/V236kdqpQXHJA2WvWmv08SCAuw39oxyZHTcE/kr9lXpt+WEam748lpb6g/t6R8biNTtQx6KceO61nlqPpGgvzayq1CQdkzvvOfAf91noa1szA4kZO/ouFWK5uYIKJriA93bTkHGQPhbn7ldJoLvkAOcR4gdF3282m5uDJmFrgC08wvCSN7WOjlj94p3DBBGXAeY/EPv6q0pa1r2g5GD5rIslBCvqNXrOD6GrDprbOIvFh7zR+rfQrXqnh640DsyUzyz+OMam/ZdFlgjkf2mC2T+Npw76hUh08fIh4/m2P1H9lzy4sb46482U97c20EwOA5haHcq+SnuBbgbFfQEzKSoB97oQc7FxjDvuN1rtfwBwpdZDI+KSKQ9YahzfscrM4rK3eeWOf2m7SSAYG3mdls9PWamDofJZGH2YWmD/AHe4VrR4OLHfoFk4uB4I8f4+c4/923+6xeLLfTU5sdMJ2mrszGT2ge0txzyCMLp43C1+h4doKGVsx1yyNOWulIw0+IHJZpso5A58wuvFhcZ248ucyvT1cCW7c+YWu8W07prR77CO/EDnH8J/sVsIcvOSFsrZIHj93M0/Xr/f6reeMyxsYwy+cpXMrLfGz6WudvjJGVsbXh4zzyuL0dwlt3ElZRud/sah8R/8riF063XBs1KHBxXhuOuq9u5e41X2p8KC5Wz9sUsf+LpW/vMDeSPqPUcx81w9fVz9M9KWuAIIXzpxxw6eHuIJImNIpZ/3sHkDzb8j+i9HBn/WvNzY/wBo1slR0UlQvS4IREVQTKIgIiICKVCAoUqEBERAREQEREEIpRBCIiAiIgIiIClEQSpChSEEqeihSghFKIPPKkFQpQSF132H1jWT3mjcd3MimHyJafzC5Cty9mN0/Z3G9I0uwyra6md6u3b9wFnLxrHquycV5bTPcOuVxq7amyOc7nldrvcfbU+7TjHLmuP8SwPZLgNwPDwXKPR+GuiTfderZC3cbjwVvofnYbK5hpZnkANO/krdMza4hxJg4Wbo7YKoDB3VtQWmoc4amOA9Ft9ttxgAJ6Ljll/jtjjv1j28P1sURexhe0jkFoVdTPoL09j2kAjbK7fSVwpXAc28i3Ko4i4StfFFKH493qgMxzsG4PmOoUwz1ezPDc6c0tM4hBkO8khyABnAWyUd3ex7e/jwxg/mtVqqGrsda+grWaJW4ORyeOjgeoKCrcw7Fd5duFjrNqu8jw0Of9Ctto63XG06j6FcStN27N4y4kdN+S6Dabox7GnXjPitxit+ZLqA3VTiemFiKap1t6fVZBkmQiPTtHA7MOPIoZmnZ4d/5gqNY6lVdptzQNUB56B6jClsMRPccR5B2QqQQdsKgxxk9QfJBcBmk8hn0XqyTB6q0a5zcAEkeqrbKCVUZJjuW69PibtzG4VpE/krlh5YKD5w9oNH+zfaLdxHs2aVtQPLW0E/fKzViuOaWNmrcnHNeXtbjDOPJSG96Wlhd67OH6LE8OQy9uNQcV5uXT18fjq9DJrgbnlhal7ULGLhwrNUsZmaiInaRz08nD6b/JbTbgWxtz4K7roGVdFNBI3LJYyxw8iMLjLqyrZvcfKKg7L3q6Z1JVzUzwQ6GR0Zz4g4XgV9CPFUIiKoIiICIpQOigqVSUBERBAUoiAiIgnooUqCgIiIIwilQgIiICBFKAiIEEqQoUhBIUqAqkEYRSiDyTqiIJXvSVL6Osgqozh8EjZGnzac/ovBOYKD6vl0VNDHOBlr2B7fQjK5txDQNmmcdOScrf8Ah1xq+C7TL/FRRE/5AtYu0QbVO1DG68uV09mE20qlsDZJRluPFbbbeHKZgBewKmm0MdnZXhuTYgATuuNytdfmRk2WmHTpY1ox5Lxms799Djkq1ivYBHewFk4LqyRu7sqaVhKyjqKduNJcBz2WRtlW40rC8YHI56LIOlimbsvGBsep0Thz3CDE8aWUXmxPqIWB1ZSAyREc3N5ub8wM+oC5QyQSsDhuu6wh0RwMFvgei43xBbRZuJayjYMQl3awj+R24HyOR8l248unLOd7WcEjo5BvstvslxOWjVnC0w5BWXs8h7Vu3XxXeOOUdbtlbqbnPJbBFMcDG60q3SYYzx/NbFS1QON8KuembEzep+Sqy1w2cBlWDJdXNeuhucgkFEXJ1NI3UGVwO+ytu0lYeeRhT70Ce8ivfthkZwqmzAnGytu0aRscrz1hr+eyDNwu2V0xyxFPOOpGPBXT6lrGEk4AVTTlHtMpxVe0Wl37v7Pjz/neva1UcMOCAM5Wu8S3sXP2g10kTtTYxHTsxvnSN8fMlXsF7oKCUMrZCHNHIu0t9Ceq8nLLlk9vFP2t/o3MAAyPqrp8jRkA/JaJHfai6PYKd8VDSHZsr27v/pHVbMypb2TWPnc5sbd5pnAY9T4LHxW9acV9pFjmtfFNRVCM+61ru1jfjbUfib6g7/NaaV9My0VBf6CagrojVRPGWO0ENd5g+I6ELinGnAtXwvMZ4i6otznYbLjvRno1/wCh5H1Xp4uT+uTy83FZdxp6KVC7vOIiIJUImUBQiICKEQSiIgIEUoCgqVCAiIgJhEQMKFKhAUqFKAiIglSFCkIJCrwqAq0BERB5KFKICDmiIPqH2ePFT7PbMc5IpWt+mR+ixfENP2c73Y5qy9j14bNwvBROd3oHvZjyzkfmtn4opmmB0mCcLz5zb1cd055NUdm0jICx01aT+JeNzqezJyTknksK+qzkkrlMXW5Mp765rjhxwr2mub2nAcQfVax73g7nCuYKwZG4WrifTdqe7SNG+SshHdTkE59VqlHUxOwC4eiz1NSuqY8xnVlcrHSXba6OqjrodbMahs5oWi+0ujAqLbXNG5D4Xn/mH6rJ08s9qrWuIIBPeB2yF6+0MMquCn1ke/YSxyemTpP/AFLWHVYznTmLiMLMWh0LAHOHeB38wtXZVhw+IK5irtHJwA9V6e44dV0yluMZA0n5LKQXMjGTsuYU16bEQHPB+a2mz32ORwa+llmYdiWsJ2V2zY36luzHDaRufNZGO7RtOHYz4ZWtmz2+6UhfRzmmnA+CQ6fzWq1Iu1LUOg/eSFm2Wd4JtPnbq8dzppMbhernU8w7rgCuPtrrw3/0apPh+7KuP9IrpSjM0E7G+L43BT6X9N1J8bgO68ehVpLJI3ORsN+a55Hx5K3ukj6q7j41Mgw8Z+au0+K3ptxZC3JOD13WA4n4vhobVUFsn7wsLWYPUrUrrxZqiLIg50jtg1gySfQLX4uGeJ79VNqKmkdBTg6miodpJ89PP7KXLpqY9sbR1jrfHLVvcTUzOcS7wz0CrpWtnkF0ubQ6IbwxOH+1Pif5R9yt2peBA57XVLYjjlqy8D5bD6rJHgW1yzdrWvqKlx6F+lo+TVxucejWnPai6y3OtYQHOkJwyNnM/wBvVbpRVhibHJXuZW1bSC2nBzFD4f1O8z8llf2Zw9Zt22uFmRpL9GcjzJUftOx0+woIGg8yIwMrNzlWf9X1uvVPLWzNiDnvjAMsur92yTowHqepxsAro1wuUcsddHFI2QFkkWnLMctO/P1WIiu9lk0UscLWMYCWNYdIb1OwV3R1FtgxHACG5PN5d9SVzyu/Gpr8uVcccDv4ff8AtC3h0lqkdjc5dA4/hPl4H5FaUvqA00FfSyU80TZIJmlkkbhs5p6L564ssD+GuIqm3El0QIfC8/ijPL59PkvVw8n1NV4ubj+buMIiIu7iKFKhAUKUQQpREBERAREQEREBERAREQEREEKURAREQSpHNQpHNBUFWqQqkBERB4oiICIiDd/ZxeXW64zQasB4Dxv1Gx+y7JVXqG4WqTSQSBy8Svm63VbqGvhqByY7vDxB2K6DTV02WiJ+Wu39QuWXVd+PvHTG8RSPFfINWA04GFgmTkuxzWz3m01FRIJG7g/E7pla7PRmPVg/DzUXtbyvPNebahwOAV7NZ2rNl4Gnc1/JOku1/S1jw4HPJbVZ7hMHAGXQFp0bmQjJIz4K5iuhj5FYyx346Y569djo673mEMmDJGY31gEK7noqCuttRQyRf4edmh4YcbHw8FyOl4kqICCyXTj6LYKHjGTSO0IcPxf3C5XDKOv3MmRf7MrKf9nW1Lf6g0/oqY/ZrbonZdM6UeYxlXQv+e8NgruC9tc0Zen1kswxYqWy2OzvHa294d0LxsUbfomEe70bGwA8zstshqIqmANkY2WN43a4ZBWuX3goVUbpLTUiF2MmCTdp9Hcx90l36dTxkqLim1VDdJYQ4c1cVN2iZTmempX1UDfiMOCW+o5hcem98tVY+mqo3wzt5td+Y8R5qqi4ir7XXtqaWYgjYtO4cPAhbvHvxj7dJ/06tsWddHWsdnkYsKuPjqCZuIbfUEY5yODQtXm41jqoxIKaMOPxNc3OFjJL/HKT3AM9ByUmH/D6n+t8NydXEmW329jT1ewPKuInWmJmqWnodv4ado/RcxfeJY3aoZXNx4HZeUt2lmbkykZ5+qfFT7jscFZaYDmFsMWRzjYB9wvcXCkPeZUYXFBdZ9DQZSS0YyCriG9Txj/aHB8Cl46TOOxm40bXBrpckoLhTdmHscCDyK5nScQOJJdg+RCy1FdqWRjmOBZnfyys/Fb3K3OWup5GuZI1jhjqrCrtFuudKGOYY3AHS9h3Cwh0yd2KTOcYV6KmaAB7Muazp5Kao1a58MXC01sVTBJ29Nqw5w2IyOoVtSV1VSVvYVAcyQPDcOHiugx10Uha14w1+Mg9Cqqmx0NxMZlYBLHtHIOfktzL/WbNeM3YpmSRBmzsDn5rnftttzf9WXJg3BdTuPke838it6tNA+2As1ksByMrEe1KkZW8A1kzMOdTyRzfR2D9nLeF1Y55zcr59KKSoXpeURZaKkjhDGGFks7ma3GQ4ZGPNTNTRztDeyiZI4Hs5ITlriPwlBiEREBEUIJRQpQEREBERAREQEREBERAREQEREBVDmqQqggqCrVAVSCUREHiilQghERAWzcP3Ilnur3d5g7nmPD5LWVXFI+KRsjHaXtOQVLNxrDL5rsFDWtq6T3aQgEHIPj5fdane6d1LLIA3AcchU2q6CWJs7NnDZ7R0P8AZXt4ndcYmHABxuGrlOnovm41WKXsHZyvSom1t1NC8qiExSEEKhsrWjS4bK6c9/h4ukOVQHE9V6vh1HUw5CpERB3CqPSPOyu6aYMeQ45HgrJzj6KGnDhulhvTZaGvc9jotfLGnPgspBUbjvb+XVafBK5sgdnksxRSudINTu719FzuLtjk6PaS829hY456rKipkZHlzfhWj099FFcGOa793Jhrh0Cz1PeMXB0bjrh05J+a42OspxFQUl9tzoZQGytGYpMd5jvLy8lxypbLRVclPPgSMOCRyK78RTSsDuzbKwnY45KxrrBaK6Mtlo4TnbOkAj5q4Z3H1M8Jl3HEWS53BV5TwxzNLpHOA1NYNPif/wCLaL1wB7i501EHSA7iPVgAea1cj3aQwubpPaxZGrIzvkA9V6JZXnuNx9eT43tJAOcEjZeILskEL0ZkzzO1lrGEucR68gruR8TYQ50JjfkYBdkuHmOi0m1gHEbZVTZMrIR0cT2tcGmV7hq7Np06R4kqgUTPeDGI3RSAatOrUCOfyUFEM+k81e09S5h57eCtBRg63ueWsZzI5k9AFcmnMAy+me1vVwky4Dxws6alsZmgucjZQC47FbBTXYA6XnLT4+C0+kp5GSa9QLeYPQjxVxUufTzaeydI78ff0tB8PMrFx26zLUbe2vY5+diAdis9DVB0bcHfGQVzCkuAdIYxHKXD4mOcAG/NbXS17TB1a5vNpOdvEFZuGmplK3CaudUsYGnvYw5W98pHDgC+RS5INK8tz6Z/RYu2T9rMxwdzON/HKznF9YxvA9xe7dhgLDl+kEnu/qmOF2mdmnzhHBLMHOjYXBvNefNX0WWNZ2I7Qtqe4D+LbZT7uM/7oz/6het4V2f8ZGZImmRssYZK1rgHNI67qkvjpdnhsbu07URNOdIAx9SVYMjiFTNgl8cbXOGDjVjluokp81gii/FgjJzjIzugtycklFetgjczMdPJKzlrL9Jd5gKI4YngmGCSYZxqe/Rv4DzQWeVC9pomtaJI9WhxIw7m0joVXDA3Sxz2ukdJuyNhxkeJPQILZSrx1MxzxF2Zhlc0lmH6mu/t6qyCCUREBERAREQMooRBKIiAoREBSoUhAUqFKCoclWF5hVoJRRlEHmiIggopUICBEQXVDWOo59Y3Ydnt8QtkZOCGyMdlrhkHxC1FbBw5PFK91FUE6T3mHw8VjOfl148u9K6oCdpOdwsRIC1xCztZSuppHCN2tp6hYqpiIAcRuVIuUeEUul252V60tk5AFY0jCrjlcw5CWEq8mi0OGW7FejaZrmAg7r2hqWTxtZIBkdSqxGA8hp2Wd2NzGLUUzhyGyvogQ3wOF7ww6SA9XL6RrIwQ4clnbUxWTg5wbus3bKuVlHKH5LzgA+QWELgHYzy5LIUdY1sL2EdQpVjZLZdZaWd8M2ezkaMHwcFlKmrldC1rTnJGCtWFWx7G+SuqK4OYXOc7MbThoPisWNytnqbgKiCWPQS4EHT4tx91ot7o4KhzdLND3Stdg+Azk+m6yNVc4tODl3QFpwQFgK6q1CTsmOBeMOe52XEfot49MZ+aa9Hqj7bq0zM2PhkqJniSeY531uz4817ZEYcHsLmkh2xwcjkrF5c6Rzzs5xJ2XdwZlrsVEhAJy5j8AZyzTtt1AODhPeXtf8MjiTmSUsI1eXkFZU9VrayKeNz8fA5hw4eXmshUQTUL2GeGviJw5olOnUPmpU29o9JhjlDssE2XHw22J+aBkrKqB0rXBxcASRzzzWNiqpYJXvAGH51MPIgrK01zp3wiItcwhwcNbst2PRZsbl29oqkxQUzW4+Jwx5auSrus7KiEtI5Tv/ReE0O47NpDW7tJOcknJXhVkyDDWkd4vOTncrLfb0dADFMWncxRZyq21UsFOwZ5U7vs5Y+SsLIdLm6Tpa1zi7bDfAK3kucT6bsyXawwxg9ME5W52xbpt3Dl4kkrGMcDoznVjYfNZT2m3cM4Xt9va7v1Tw9wz+Fm/wCZH0XP6a7QU74nvbM4xgDS1+GnCt73eqm+VwqJ8NaxgjijHJjR0VmPZlyT51+XlSOa2OFxOA2oGfLZebKYxCR88JOkhrWuyNRJXlFMYi4Focx4w5p6r194iZh0cby8fCZH6g30C24KwxsdRVsYctbG8BV/+sD/AOD/APjVpDKI3uLwXNe0tdg4O69PeR7322ju406c9MY5+iCtxxU0ZHRkePqoqdoG46TSY+oXnJPqlY9jS0RhoaCc8kqJ2SgNYwsaC525zuUFxWfBUf8Ajj/pK9I9Ln4wXa4oyGjm5o+IBWtRUsmjIa1wc9we7JGM4xsqI5wGCORhewHLcHBafIoPeokLA7Tqc+TZ0hYW4H8LR0CtWxPeMtaSOWV7vqmGF7G9s7WAP3j8gb5VMVQ1kWhwPy6/2QeCI52pxceZJKICIiAihEBERAyiIgIiIClQiCVKhEFQ5qpUKoFBKIiChFCIJUKcqEBERAVcUr4JGyxnD2HUFQiDbKzXSztDnBzXsD2PbycCM7Klghqoy1wwcY8F6cDV0VReYbPdITV26qBjLPxRkAuDmHmOX3WWrOEi+pqJbTM9lLGC/FTvpHQagNyeQ2WPl1me/WjztDZXNHIFQxpcsyeHLvVzyCmo31L2/EIe8Rn81509luPbGE0U/ah2nRp3z4YRVhH3Cr2CUgb7rwlY+NxaYnAg4OQvLtXN5KWbWXTLe95OTsvcVWs6c7EclhWT5PeXoJiNwd8LPy19Mg4McMuPJXEDYBgu+axTZyCMr0bMXO2TS/UbE6GmMWIydTiBjKyrRRU4DdLdhuFqtJM/WXl2zeQ8Sr+KGtqhlsTsE7E7LHzWplF9Uuhe7LWNWKqmR9SsxFYqqRo1yBo66dyvccPRRkPly4A9eq3MKxeSNQMJleRG0uHkF7QWKSd/fbpHhjK3SC0gu7kIY3oAFmqOxgEEsW5HO5bYbhrhWGGobKIcnbvEbhbPx7XSWTgCocykjqDO4U2qQZEOsHv4PXbA8ys/bbe2Jo7uFc8S2L9ucI3O2DSJJoD2ZdyD295p+oVYr5aFZJjvBrvUYKqFW3+DHoValQrpN1mKa+GFpY5jnt8M8lbVF0lkcezGhvnuVYIp8xfupc9zzl7i4+apUqFpkRFCApUIglQiIJ6KERAREQEREBERAREQEREBERAREQEREBERAUqFKCVIVIUoJyihEBQpUICImUBSoRBKJlEHrS1MtFVxVUDyyaJ4exw6ELt1PU1V7sdpgipBDLPEJ5YmnbUeRJ6NAwd+WVw1unUNYJZnvAdR1X0H28bLdH7pjNY1vZlg/wCH+ED1/QKNRj8GhpjarUdUsjj29S3YyHqB4NHitZu1dDRRPpqN7TqGmWoHN/i1vg3z6+izd6q47bSSU0bu8Rid4PxfyDy8fErQpGzV8rnAHT0UWLSWbWduS8S1p+JoPqryWkMTfEq1eQNkXby7OP8AgCjQzPJC4eKglESGMPVXdNDG5wyFZj0V7Sl+RtndBsVBStaO6wA8uS2KCBxwAOR3wsVa4y7SZHYbnl1K2anDWYxzRKrhpTgeC9RSh7iHEbfdXDCQR1XqGsG/XyCC3po9MjRp58lsNLBqA7uBhWMAY0Du7+YWbpMuAQXlNAG42VlxtWy2vgK+VkDtMsdI8McOhdhufuszTs2HJYL2l9z2Z38gZ/wuP+ZqqPlEjBx4bIh5lFUR1UqEQSihEBERAUIiAiIgIiICIiAijKlAREQEREBERAREQEUZUoCIiAiIgKVCkIClQp6ICKMoglQpUIChSiCEREBVBQiCRzXYuDqxsvB9HUkuElOx1OwkbAtJy4eOAQPX0XHM4GfBdvoLSZrLZLNTO0CaKNr3jo3TrefuUNsDHbqviW4uZA0iljPeeeSzE9mZRQiGBmp3IaRldDbb6G121sTBFS0UTfiPM/3K0G98fUlFI6Ky0zSRsaiQcz5BRrbFS8I10sRmmdHTRcwZDj7LXay32yk2fXGeTwiC8bnfbhdJC+qqJJMnZpOAPksW57vDCht6PEWf3URx5rz0OPQBUa3E81Vl2OZTRtW2MDmVdwyxxnY7qxAJ6r1iYcjAV0bbFQydo5vf88La7fCx7AXPePEgnC1G2xu1DuZIHRb3amNLQCCPNNG142jYA1wmP1XsxojBw7kr9rWP5tBwMclWIsgYAB9E0m1nHONbWl5x44Wx0OktHe1LFsp+8C1oB8ws7Rx4G5Q2yMLMtGFjONYo5uA79HM0uYaCUkDns3I+4CzMY2Cisp2VtBUUjxlk8T4iPJwI/VDb4r/NFXLGYZXxO+KNxYfUHH6KhVEIiICIiAihEBERAREQEREBERBCIiCUREBEUZQSihEBERAUqEQSiBEBERAREQSiIgIiIClQiAUREEYRSoQEREE/ku6+zK5srrDFXVjHsFsBgMhGGyd3AwepxjPh81wpdf8AZ9Ux32wUlkp5uykow99RGNiQXk6h45yB8kGVu37U4trHSSS+621hIYPEeQ6rA19kt1EDoEkjh+J3VdEqYYLdTCGnjL3jbvFaPen1znOyzQCPDoitLrWsa4hvLosa8jPNX9ZkuOoknzCsHZzsghvNemkEKGRvdu1ufRXsNO9/4FBaaMKpmQds/VZIWmV+7WlP2FW5y1hIVFzapZw8aZMDI5jK6FZjM4Butu/PZaDRWmvjeD2D8Z6Le7JBUM064zg/ZEbIIZGtPeyPJQIn89yF6tjl25YXqyFxB2OfBAgaRIA5uyz1IBpbssK2Fwc3ST6YWXpSQAM+igyTR4cl6B2MHw3VqJgNl6tfqVHyNxjSCh40vdK1ulsddKAPAaiR+aweFs3tBrqe48f3uqpSDC6qcGuHJxaA0n5kFa0ghERAUIiAiIgIiICIiAiIgIihAKIiCQihEEqERAREQEREBERAUqEQEREEooUoCIiCcooRAypUIglERAQooQEREAc12b2VUFv4doDfq+qzVV8JbFEG5EcWrmfMlvyC4yuxexymkudJXGua2ako9MdO2QfC45c4Z8MY9MoNsu3HFHC0+6UvayH8ThgLRbnxVV1ROqFgB5LceIrlwpa5jHPTxzz8yyIbN9StRr+KrPJG6OjtcMYI5uG6DVqqtfOTrY3PorFxafwAL3qp2zyFzWtbnoCrYtcoqQXDdpIXuypmZykP1Xgwb75XrpbjCou47pVR7h4+iuor/WtIxJ9lidIHIqpoIPJBskHE1bn4gPktjtt/uEwDQNthlaJBIWuAcNvMLbLPPGADoGfEbIjc6Sur3tyS70AV7HPUOG7ngjzVjQ1UUkYDZHt9d1ftkfjUJGuaPJBfU3aucD2r8jx3ys1TB5A3z6rC075CRp0n5rJR1FS1urs9kF++J4GcZVhcJah1qrI6UltU6CRsJ/nLTp++FcMuOkjtBhXRFNUsDmEagQ5B8YkOBIfnV+LPPPVQs1xfS+48ZXqmAwI62UAeRcSPzWFQERQgIiICZUIgZUoiAiIgIiIChEQEREBERAREQEREBERAREQEREBERAREQSihSgIiICIiCcqERAREQEREHpTwS1VTFTwMMk0rwxjG83OJwAvpezWCLhbhCnssBDqpwJmkb+KV3xH0HIeQC5H7ILbFW8ae9TNy2hgdO0EfjJDWn5ZJ+S7hX1EcbS5xwcc+qDRzwxa2V8tTPC6pcD3WOOQSBuT45K1HiGW20UxiFHG6ckuc0bYJ8Vulzuz2RubTRHAGwxgnwWhVEVHQudUVodU1kh1EOOACg1yUOkfqEbRnkAMKA2cf8MlX1Vc3THEcMcTRyDQrdtRKBs4hB5fvDsYz9F6MD3cyQPJVF73/ABvJCaxgBoxugvKV9JEcyxyPWZp7lZA3ElPINurcrXWx6z8eFdMoDIB+8G6Da4qnhicNDzo9QQsxQR8PtZiK4RN8A6RaVT8OVk2HMxI3+XmsrT8J1RIGjV1xyJQb5Tx25oGKqndj8QkCyUVRaoxk1cbfR60+i4bjj2fDO09Q4Y/JbLQWGiBAMTdWOu6DMwXW0sO1RG70GVkYL1QnIYCRjmW4VpTW6liDRojz/SAr2NkMbhhjQAgvI20VUzU1jHjyKo92FPJqhYGt6gBWL2+4VDZIziCQhrgD8LunyPJX8VYx2xciPmr2s240HtEuL9JDKsMqWbc9TcH7grSV2z290DHQWW5sA1B8lM4jwwHD8nfVcTKKhERAUIiAiIgKVCIJRQiAiIgIiICIiAiIgIiICIiAiIgIiICIiAiIgIiICIiAiIglERAREQEREBERB1D2MYbW3iT8XYxN+Worf7jI+apfqzpBwMdFzX2QygXi5Qk/HTtd9H/910eaVrZXuALiSefRBja1oDBpBLnbA45Ac1oN0aaipcxgaS0d9xOzfJbdeLjPLG6NpMLSCC8fFjwb5+fRaLXTMzoYQ2NvJo/XxKqLWOlbI8tDgcL3ZS9m7DiOWFb0z2sfqJznZZJr4n93fPmEVb+6gg4I+qltudp2C9XxsBOl6pzI0ZaThBSKF7RyO55r2ZTytwAQMBeXb1I5PdsqhVVOR3s+oQZOgr6yjmYR3mgjkei22kvzZHtJe5jx4grRGTVO2Gjff4VdwPrWvBaXZ8giOn095ilcG9r38bgHmvf9o6HamvyQVotH7/JK17j3h1wBhbDSwVj2aieXPKDZIroZQRj7L3jqHuc0kkDwWHp4ahnQYWSgDyO8QcIjNROgmhMUrg5rhhzXFejKVjfxavM9VjImQv2fsfVXsTQxvdkO3morUfbBbm1ns7nm/HRTRzt9M6T9nL5vPNfU/tCgdP7O741o1H3Qux6EH9F8sHmiigqVCAiIgIiICIiAiIgIiICIiAiIgIiICIiAiIgIiICIiAiIgIiICIiAiIgIiICIiApUIglFGVKAijKlB0z2Ost/7QuktVVNinETGxtd1bk6j9Q1dJkt8cmXRVlPIM52kC5p7IZbVT3G4vrqqGOpkjbFCyR2NQJJcR9AF0yotVHK0vjhikB6gIjWLvZqvS4tYJM5+FwWhVtmuDZHE0kniTstwv8AbBGHGOMtHk8j9Vos8crXkEP38SqPSK2V3/skh9AslFQV0crXGhnHX4Oax9PRzy4I17+avW0Newd0zgeTyisxHQTSNIdRT/8AyyveC0SAPa+jn0ncHQsZDS3EEHt6pvn2hV3HTXQjLa+qHpIURcizZJ/ws+fDQV6xWhro96WbUCfwdFaht5byutXnlu9e0T7y0D/XNUMHbvoMrSWsmnA92k1jb4FeNtp1D/CE58BhWFG+7h2HXyqb4bg/ospGLudv2/PnocN/siPSOk0gA0soI8QshQxyQkgU78H0VrC295x+3pj5FrT+iyUMd6xk3gu8MwMKC7ijcRjsSPUr3ZCW84yF4RxXrYi6REecDVdRx3oEH3+neOoMARUsjjzu1x35dV6tj0n921wBPVVMjumd56c//CCuI21wJD3wnwLWYUFlfqSoruG7nSxMzJLSSsZnqSw4XyT0GV9iVkNRNbaqNkjjK+F7WAbd4tIH3Xx2WlvdcMOGxHmioREQEREBERAREQEREBERAREQEREBERAREQEREBERAREQEREBERAREQEREBERAREQEREBERAREQVA4Y4/JXVNcq+kA93raiH+iUhWh+AeqdAiMlJxFeJdpLjO/wDqOVauuVY85dO4nxOFbHmoRV427V8fwVLx6YVw3iG7BukVryPMBYtAgzMfFd6iPdrD4btBVR4uvjjvWn/I0fosIUHNBmf9Kb1n/fn/AOVv9lSeJLv1rHEf0j+yxB5qsbjdVGYZxbeYsaaofONqrPF98JyK0D0jaFgSqmoM+zjbiBjsiv8A/ttV7H7ReJ2RYbXM28YWrU+qqbyKDbR7TOKmYxXR/OFquGe1fiyMgirpz6wD+60koeYQdAi9snFUUg1GhkHXVARn6Fes/to4qlyIm0EBHVsJcT/mK5y/mpBw4HxUG51ntO4vr4nQvvL4mOGCII2xnHhkDK0t2dRz4r0Hxqh/xlFUoiICIiAiIgIiICIiAiIgIiICIiAiIgIoRBKKFKAiIgIiICIiAiIgIiICIiAiIg/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051720" y="160338"/>
            <a:ext cx="4762500" cy="3171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8186766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78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A0875C-100B-491E-9EA7-19203892B042}" type="slidenum">
              <a:rPr lang="en-US" altLang="zh-CN"/>
              <a:t>14</a:t>
            </a:fld>
          </a:p>
        </p:txBody>
      </p:sp>
      <p:sp>
        <p:nvSpPr>
          <p:cNvPr id="23040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2483768" y="3579862"/>
            <a:ext cx="5029200" cy="651272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</a:pPr>
            <a:r>
              <a:rPr lang="en-US" altLang="zh-CN" sz="2800"/>
              <a:t>The panda is </a:t>
            </a:r>
            <a:r>
              <a:rPr lang="zh-CN" altLang="en-US" sz="2800" u="sng"/>
              <a:t>本地的</a:t>
            </a:r>
            <a:r>
              <a:rPr lang="en-US" altLang="zh-CN" sz="2800"/>
              <a:t>to West China. </a:t>
            </a:r>
          </a:p>
        </p:txBody>
      </p:sp>
      <p:pic>
        <p:nvPicPr>
          <p:cNvPr id="230405" name="Picture 5" descr="20116122122266882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057400" y="195486"/>
            <a:ext cx="4114800" cy="3214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0406" name="Text Box 6"/>
          <p:cNvSpPr txBox="1">
            <a:spLocks noChangeArrowheads="1"/>
          </p:cNvSpPr>
          <p:nvPr/>
        </p:nvSpPr>
        <p:spPr bwMode="auto">
          <a:xfrm>
            <a:off x="4572000" y="3403824"/>
            <a:ext cx="144780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857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solidFill>
                  <a:srgbClr val="FF0000"/>
                </a:solidFill>
              </a:rPr>
              <a:t>native</a:t>
            </a:r>
          </a:p>
        </p:txBody>
      </p:sp>
    </p:spTree>
    <p:extLst>
      <p:ext uri="{BB962C8B-B14F-4D97-AF65-F5344CB8AC3E}">
        <p14:creationId xmlns:p14="http://schemas.microsoft.com/office/powerpoint/2010/main" val="228698657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4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04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04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7583" y="35611"/>
            <a:ext cx="2896439" cy="38001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251520" y="4155926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err="1" smtClean="0"/>
              <a:t>A___________book</a:t>
            </a:r>
            <a:endParaRPr lang="zh-CN" altLang="en-US"/>
          </a:p>
        </p:txBody>
      </p:sp>
      <p:sp>
        <p:nvSpPr>
          <p:cNvPr id="3" name="TextBox 2"/>
          <p:cNvSpPr txBox="1"/>
          <p:nvPr/>
        </p:nvSpPr>
        <p:spPr>
          <a:xfrm>
            <a:off x="467544" y="3978354"/>
            <a:ext cx="20522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smtClean="0">
                <a:solidFill>
                  <a:srgbClr val="FF0000"/>
                </a:solidFill>
              </a:rPr>
              <a:t>reference</a:t>
            </a:r>
            <a:endParaRPr lang="zh-CN" altLang="en-US" sz="2400">
              <a:solidFill>
                <a:srgbClr val="FF0000"/>
              </a:solidFill>
            </a:endParaRPr>
          </a:p>
        </p:txBody>
      </p:sp>
      <p:pic>
        <p:nvPicPr>
          <p:cNvPr id="9220" name="Picture 4" descr="https://ss2.bdstatic.com/70cFvnSh_Q1YnxGkpoWK1HF6hhy/it/u=1746654026,3275132272&amp;fm=26&amp;gp=0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32040" y="339502"/>
            <a:ext cx="3960440" cy="2970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5292080" y="3651870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smtClean="0"/>
              <a:t>bone</a:t>
            </a:r>
            <a:endParaRPr lang="zh-CN" altLang="en-US" sz="2800"/>
          </a:p>
        </p:txBody>
      </p:sp>
    </p:spTree>
    <p:extLst>
      <p:ext uri="{BB962C8B-B14F-4D97-AF65-F5344CB8AC3E}">
        <p14:creationId xmlns:p14="http://schemas.microsoft.com/office/powerpoint/2010/main" val="1730802545"/>
      </p:ext>
    </p:ext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https://d.book118.com/048062043135006044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E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E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6">
      <vt:lpstr>Arial</vt:lpstr>
      <vt:lpstr>Calibri</vt:lpstr>
      <vt:lpstr>宋体</vt:lpstr>
      <vt:lpstr>Times New Roman</vt:lpstr>
      <vt:lpstr>华文细黑</vt:lpstr>
      <vt:lpstr>Courier New</vt:lpstr>
      <vt:lpstr>Verdana</vt:lpstr>
      <vt:lpstr>方正正中黑简体</vt:lpstr>
      <vt:lpstr>Comic Sans MS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2024-09-25T05:21:33.747</cp:lastPrinted>
  <dcterms:created xsi:type="dcterms:W3CDTF">2024-09-24T21:21:33Z</dcterms:created>
  <dcterms:modified xsi:type="dcterms:W3CDTF">2024-09-24T21:21:35Z</dcterms:modified>
</cp:coreProperties>
</file>