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76F7F2-8E49-4421-8AB8-A011B1C21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6FD578-0716-466F-B8FF-49944B891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60D642-0F80-4444-A5F0-9D108F6DC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353EEF-F25D-4D6F-AC9A-8108D0575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8F2844-BA6B-49B4-9D03-2CD29C23A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52B44A-3C35-4D75-A2B8-9076BF1FD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CDB82B-8862-4B3E-95C5-7FE586541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3FD822-4D80-4568-907F-979D71AD6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E388F3-A45E-42D4-B695-177204FF5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2ACBF-145F-454A-A59D-E9DB33650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C0DD1-C528-407D-BBE6-C11BAF0DF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071056057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2903" y="542407"/>
            <a:ext cx="1459097" cy="3923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882015" y="2957769"/>
            <a:ext cx="341606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rgbClr val="FFFFFF">
                    <a:alpha val="31000"/>
                  </a:srgb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59207" y="20715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咳嗽防治常识培训课件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75687" y="4281643"/>
            <a:ext cx="22383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77067" y="4281643"/>
            <a:ext cx="20193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0"/>
            <a:ext cx="12192000" cy="68489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39506" y="296929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641" y="1276914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01415" y="834288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0555" y="1806496"/>
            <a:ext cx="5326684" cy="47545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咳嗽基本概念及分类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咳嗽原因分析与诊断方法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药物治疗策略及注意事项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非药物治疗手段探讨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总结回顾与展望未来进展方向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441" y="1251402"/>
            <a:ext cx="3253071" cy="462145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咳嗽基本概念及分类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081" r="70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812" r="338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咳嗽是一种反射性防御动作，通过咳嗽可以清除呼吸道分泌物及气道内异物。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咳嗽感受器受到刺激后，通过传入神经将冲动传至延髓咳嗽中枢，再通过传出神经作用于效应器，引起咳嗽动作。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病程小于3周，常见于普通感冒、急性支气管炎等。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急性咳嗽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亚急性咳嗽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慢性咳嗽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50" r="18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病程在3-8周之间，常见于感染后咳嗽、细菌性鼻窦炎等。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病程大于8周，常见于咳嗽变异性哮喘、鼻后滴流综合征等。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咳嗽就是感冒，吃点感冒药就好了。实际上，咳嗽可能是多种疾病的表现，需要针对病因进行治疗。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咳嗽时使用止咳药即可。实际上，对于某些类型的咳嗽，如伴有痰液的咳嗽，需要使用化痰药而非止咳药。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咳嗽是一种症状，需要明确病因后进行治疗。在治疗过程中，需要遵医嘱按时服药，同时注意保持良好的生活习惯和环境卫生。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正确认识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常见误区与正确认识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咳嗽原因分析与诊断方法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如感冒、流感等病毒引起的咳嗽，通常伴随发热、头痛、乏力等症状。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917" r="391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病毒感染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如支气管炎、肺炎等细菌引起的咳嗽，多伴有黄痰、高热等症状。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细菌感染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由结核分枝杆菌引起的咳嗽，长期低热、盗汗、消瘦等为其典型表现。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结核感染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感染性咳嗽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过敏性咳嗽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过敏性鼻炎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由过敏原如花粉、尘螨等引起的咳嗽，伴有鼻塞、流涕、打喷嚏等症状。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支气管哮喘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一种以慢性气道炎症和气道高反应性为特征的异质性疾病，咳嗽为其主要症状之一。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药物过敏性咳嗽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某些药物如阿司匹林等可能引发咳嗽，多为干咳，停药后症状逐渐消失。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以咳嗽为唯一或主要症状的特殊类型哮喘，夜间及凌晨咳嗽为其重要特征。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一种以气道嗜酸粒细胞浸润为特征的非哮喘性支气管炎，主要表现为慢性刺激性咳嗽。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气道高反应性咳嗽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嗜酸粒细胞性支气管炎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咳嗽变异性哮喘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支气管异物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异物吸入支气管内，刺激支气管黏膜引起咳嗽，多伴有呼吸困难、喘息等症状。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慢性咽炎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咽部黏膜的慢性炎症，常表现为咽部不适、异物感、痒感等，引起刺激性咳嗽。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肺部肿瘤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肺部肿瘤压迫或侵犯气管、支气管时，可引起咳嗽，多为刺激性干咳，伴有咯血、胸痛等症状。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其他原因引起咳嗽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药物治疗策略及注意事项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过敏性咳嗽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针对过敏性咳嗽，应使用抗过敏药物，如扑尔敏、氯雷他定等。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对于干咳，应选择具有镇咳作用的药物，如右美沙芬、可待因等。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湿咳时，应选用祛痰药，如氨溴索、溴己新等，以促进痰液排出。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针对不同类型咳嗽药物选择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止咳药物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在使用止咳药物时，应按照医生的建议和药物说明书上的剂量进行使用，避免过量使用或长期使用。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抗生素仅对细菌感染引起的咳嗽有效，对于病毒性感冒引起的咳嗽无效。在使用抗生素时，应遵循医生的指导，按时按量服用，避免滥用。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正确使用止咳药物和抗生素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https://d.book118.com/048071056057006034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4F4"/>
      </a:lt1>
      <a:dk2>
        <a:srgbClr val="040226"/>
      </a:dk2>
      <a:lt2>
        <a:srgbClr val="FFFFFF"/>
      </a:lt2>
      <a:accent1>
        <a:srgbClr val="312C7F"/>
      </a:accent1>
      <a:accent2>
        <a:srgbClr val="5C55C6"/>
      </a:accent2>
      <a:accent3>
        <a:srgbClr val="5577C6"/>
      </a:accent3>
      <a:accent4>
        <a:srgbClr val="605E9D"/>
      </a:accent4>
      <a:accent5>
        <a:srgbClr val="738ECA"/>
      </a:accent5>
      <a:accent6>
        <a:srgbClr val="658BE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2024-09-12T20:56:02.622</cp:lastPrinted>
  <dcterms:created xsi:type="dcterms:W3CDTF">2024-09-12T12:56:02Z</dcterms:created>
  <dcterms:modified xsi:type="dcterms:W3CDTF">2024-09-12T12:56:04Z</dcterms:modified>
</cp:coreProperties>
</file>