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474A1DB-97ED-4E7E-9FF6-ED83316BBE3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1" name="PlaceHolder 1"/>
          <p:cNvSpPr>
            <a:spLocks noGrp="1"/>
          </p:cNvSpPr>
          <p:nvPr>
            <p:ph type="sldImg"/>
          </p:nvPr>
        </p:nvSpPr>
        <p:spPr>
          <a:xfrm>
            <a:off x="685800" y="1143000"/>
            <a:ext cx="5486040" cy="3085920"/>
          </a:xfrm>
          <a:prstGeom prst="rect">
            <a:avLst/>
          </a:prstGeom>
          <a:ln w="0">
            <a:noFill/>
          </a:ln>
        </p:spPr>
      </p:sp>
      <p:sp>
        <p:nvSpPr>
          <p:cNvPr id="41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4" name="PlaceHolder 1"/>
          <p:cNvSpPr>
            <a:spLocks noGrp="1"/>
          </p:cNvSpPr>
          <p:nvPr>
            <p:ph type="sldImg"/>
          </p:nvPr>
        </p:nvSpPr>
        <p:spPr>
          <a:xfrm>
            <a:off x="685800" y="1143000"/>
            <a:ext cx="5486040" cy="3085920"/>
          </a:xfrm>
          <a:prstGeom prst="rect">
            <a:avLst/>
          </a:prstGeom>
          <a:ln w="0">
            <a:noFill/>
          </a:ln>
        </p:spPr>
      </p:sp>
      <p:sp>
        <p:nvSpPr>
          <p:cNvPr id="41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7" name="PlaceHolder 1"/>
          <p:cNvSpPr>
            <a:spLocks noGrp="1"/>
          </p:cNvSpPr>
          <p:nvPr>
            <p:ph type="sldImg"/>
          </p:nvPr>
        </p:nvSpPr>
        <p:spPr>
          <a:xfrm>
            <a:off x="685800" y="1143000"/>
            <a:ext cx="5486040" cy="3085920"/>
          </a:xfrm>
          <a:prstGeom prst="rect">
            <a:avLst/>
          </a:prstGeom>
          <a:ln w="0">
            <a:noFill/>
          </a:ln>
        </p:spPr>
      </p:sp>
      <p:sp>
        <p:nvSpPr>
          <p:cNvPr id="41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 name="PlaceHolder 1"/>
          <p:cNvSpPr>
            <a:spLocks noGrp="1"/>
          </p:cNvSpPr>
          <p:nvPr>
            <p:ph type="sldImg"/>
          </p:nvPr>
        </p:nvSpPr>
        <p:spPr>
          <a:xfrm>
            <a:off x="685800" y="1143000"/>
            <a:ext cx="5486040" cy="3085920"/>
          </a:xfrm>
          <a:prstGeom prst="rect">
            <a:avLst/>
          </a:prstGeom>
          <a:ln w="0">
            <a:noFill/>
          </a:ln>
        </p:spPr>
      </p:sp>
      <p:sp>
        <p:nvSpPr>
          <p:cNvPr id="42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3" name="PlaceHolder 1"/>
          <p:cNvSpPr>
            <a:spLocks noGrp="1"/>
          </p:cNvSpPr>
          <p:nvPr>
            <p:ph type="sldImg"/>
          </p:nvPr>
        </p:nvSpPr>
        <p:spPr>
          <a:xfrm>
            <a:off x="685800" y="1143000"/>
            <a:ext cx="5486040" cy="3085920"/>
          </a:xfrm>
          <a:prstGeom prst="rect">
            <a:avLst/>
          </a:prstGeom>
          <a:ln w="0">
            <a:noFill/>
          </a:ln>
        </p:spPr>
      </p:sp>
      <p:sp>
        <p:nvSpPr>
          <p:cNvPr id="42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sldImg"/>
          </p:nvPr>
        </p:nvSpPr>
        <p:spPr>
          <a:xfrm>
            <a:off x="685800" y="1143000"/>
            <a:ext cx="5486040" cy="3085920"/>
          </a:xfrm>
          <a:prstGeom prst="rect">
            <a:avLst/>
          </a:prstGeom>
          <a:ln w="0">
            <a:noFill/>
          </a:ln>
        </p:spPr>
      </p:sp>
      <p:sp>
        <p:nvSpPr>
          <p:cNvPr id="42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9" name="PlaceHolder 1"/>
          <p:cNvSpPr>
            <a:spLocks noGrp="1"/>
          </p:cNvSpPr>
          <p:nvPr>
            <p:ph type="sldImg"/>
          </p:nvPr>
        </p:nvSpPr>
        <p:spPr>
          <a:xfrm>
            <a:off x="685800" y="1143000"/>
            <a:ext cx="5486040" cy="3085920"/>
          </a:xfrm>
          <a:prstGeom prst="rect">
            <a:avLst/>
          </a:prstGeom>
          <a:ln w="0">
            <a:noFill/>
          </a:ln>
        </p:spPr>
      </p:sp>
      <p:sp>
        <p:nvSpPr>
          <p:cNvPr id="43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45E293-986D-4EA9-BCBF-C1604C409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3EB355-3EBC-44EE-AF7E-DDF386D093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7DD863-8144-4768-B35B-710400FACE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DCB6F9-12D5-4445-930B-8454AAA22C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EAA581-4E5A-4904-B85D-C2C123277A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1B284F-611C-49E5-ADED-BB3739CF02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39F6BA-099C-47BD-9190-FBEA8611BC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AD0061-1499-4A2D-B7EB-0209D538BE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551B33-C964-4FF7-A4DB-CA087F8EF5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AC2B21-B9DE-458E-963A-45BE1E131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A2DB6A-C9CF-410C-ACEA-92C3AEFF0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801D896-9FF7-474F-9147-6C62C8439BD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DFCBA24-7106-4582-8AA3-DAFF20C7EF3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0206603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陶瓷工艺中的艺术表现形式</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陶瓷工艺的历史</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陶瓷的材料与工艺</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陶瓷的装饰与图案</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陶瓷的艺术表现形式</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陶瓷的展示与欣赏</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陶瓷工艺的未来展望</a:t>
            </a:r>
            <a:endParaRPr lang="en-US" sz="2400" b="0" strike="noStrike" spc="-1">
              <a:solidFill>
                <a:srgbClr val="FFFFFF"/>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7</a:t>
            </a:r>
            <a:r>
              <a:rPr lang="zh-CN" sz="2400" b="0" strike="noStrike" spc="-1">
                <a:solidFill>
                  <a:schemeClr val="accent1"/>
                </a:solidFill>
                <a:latin typeface="微软雅黑"/>
                <a:ea typeface="微软雅黑"/>
              </a:rPr>
              <a:t>章  总结</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陶瓷工艺的历史</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陶瓷的起源</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陶瓷是人类最早使用的材料之一，起源于新石器时代。早期陶瓷器主要用于储存、烹饪和礼仪用途。</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古代陶瓷工艺</a:t>
            </a:r>
            <a:endParaRPr lang="en-US" sz="3600" b="0" strike="noStrike" spc="-1">
              <a:solidFill>
                <a:schemeClr val="dk1"/>
              </a:solidFill>
              <a:latin typeface="Arial"/>
            </a:endParaRPr>
          </a:p>
        </p:txBody>
      </p:sp>
      <p:sp>
        <p:nvSpPr>
          <p:cNvPr id="86"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唐宋瓷、窑变、青花瓷</a:t>
            </a:r>
            <a:endParaRPr lang="en-US" sz="1400" b="0" strike="noStrike" spc="-1">
              <a:solidFill>
                <a:srgbClr val="FFFFFF"/>
              </a:solidFill>
              <a:latin typeface="Arial"/>
            </a:endParaRPr>
          </a:p>
        </p:txBody>
      </p:sp>
      <p:sp>
        <p:nvSpPr>
          <p:cNvPr id="8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中国陶瓷</a:t>
            </a:r>
            <a:endParaRPr lang="en-US" sz="2000" b="0" strike="noStrike" spc="-1">
              <a:solidFill>
                <a:srgbClr val="FFFFFF"/>
              </a:solidFill>
              <a:latin typeface="Arial"/>
            </a:endParaRPr>
          </a:p>
        </p:txBody>
      </p:sp>
      <p:sp>
        <p:nvSpPr>
          <p:cNvPr id="8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彩绘陶器、沉睡陶器、大理石陶器</a:t>
            </a:r>
            <a:endParaRPr lang="en-US" sz="1400" b="0" strike="noStrike" spc="-1">
              <a:solidFill>
                <a:srgbClr val="FFFFFF"/>
              </a:solidFill>
              <a:latin typeface="Arial"/>
            </a:endParaRPr>
          </a:p>
        </p:txBody>
      </p:sp>
      <p:sp>
        <p:nvSpPr>
          <p:cNvPr id="9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罗马陶瓷</a:t>
            </a:r>
            <a:endParaRPr lang="en-US" sz="2000" b="0" strike="noStrike" spc="-1">
              <a:solidFill>
                <a:srgbClr val="FFFFFF"/>
              </a:solidFill>
              <a:latin typeface="Arial"/>
            </a:endParaRPr>
          </a:p>
        </p:txBody>
      </p:sp>
      <p:sp>
        <p:nvSpPr>
          <p:cNvPr id="9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黑陶、红陶、白陶</a:t>
            </a:r>
            <a:endParaRPr lang="en-US" sz="1400" b="0" strike="noStrike" spc="-1">
              <a:solidFill>
                <a:srgbClr val="FFFFFF"/>
              </a:solidFill>
              <a:latin typeface="Arial"/>
            </a:endParaRPr>
          </a:p>
        </p:txBody>
      </p:sp>
      <p:sp>
        <p:nvSpPr>
          <p:cNvPr id="9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希腊陶瓷</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陶瓷的传播与交流</a:t>
            </a:r>
            <a:endParaRPr lang="en-US" sz="2200" b="0" strike="noStrike" spc="-1">
              <a:solidFill>
                <a:srgbClr val="000000"/>
              </a:solidFill>
              <a:latin typeface="Arial"/>
            </a:endParaRPr>
          </a:p>
        </p:txBody>
      </p:sp>
      <p:sp>
        <p:nvSpPr>
          <p:cNvPr id="9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丝绸之路的开通促进了东西方陶瓷文化的交流。陶瓷艺术在不同国家和地区的传播对世界陶瓷工艺的发展产生了深远影响。</a:t>
            </a:r>
            <a:endParaRPr lang="en-US" sz="1400" b="0" strike="noStrike" spc="-1">
              <a:solidFill>
                <a:srgbClr val="000000"/>
              </a:solidFill>
              <a:latin typeface="Arial"/>
            </a:endParaRPr>
          </a:p>
        </p:txBody>
      </p:sp>
      <p:sp>
        <p:nvSpPr>
          <p:cNvPr id="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00"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创新技术</a:t>
            </a:r>
            <a:endParaRPr lang="en-US" sz="1800" b="0" strike="noStrike" spc="-1">
              <a:solidFill>
                <a:srgbClr val="FFFFFF"/>
              </a:solidFill>
              <a:latin typeface="Arial"/>
            </a:endParaRPr>
          </a:p>
        </p:txBody>
      </p:sp>
      <p:sp>
        <p:nvSpPr>
          <p:cNvPr id="103"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数字设计</a:t>
            </a:r>
            <a:endParaRPr lang="en-US" sz="1200" b="0" strike="noStrike" spc="-1">
              <a:solidFill>
                <a:srgbClr val="FFFFFF"/>
              </a:solidFill>
              <a:latin typeface="Arial"/>
            </a:endParaRPr>
          </a:p>
          <a:p>
            <a:r>
              <a:rPr lang="zh-CN" sz="1200" b="0" strike="noStrike" spc="-1">
                <a:solidFill>
                  <a:schemeClr val="dk1">
                    <a:lumMod val="85000"/>
                    <a:lumOff val="15000"/>
                  </a:schemeClr>
                </a:solidFill>
                <a:latin typeface="微软雅黑"/>
                <a:ea typeface="微软雅黑"/>
              </a:rPr>
              <a:t>新材料应用</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工艺复兴</a:t>
            </a:r>
            <a:endParaRPr lang="en-US" sz="1200" b="0" strike="noStrike" spc="-1">
              <a:solidFill>
                <a:srgbClr val="FFFFFF"/>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艺术表现</a:t>
            </a:r>
            <a:endParaRPr lang="en-US" sz="1800" b="0" strike="noStrike" spc="-1">
              <a:solidFill>
                <a:srgbClr val="FFFFFF"/>
              </a:solidFill>
              <a:latin typeface="Arial"/>
            </a:endParaRPr>
          </a:p>
        </p:txBody>
      </p:sp>
      <p:sp>
        <p:nvSpPr>
          <p:cNvPr id="106"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现代主义</a:t>
            </a:r>
            <a:endParaRPr lang="en-US" sz="1200" b="0" strike="noStrike" spc="-1">
              <a:solidFill>
                <a:srgbClr val="FFFFFF"/>
              </a:solidFill>
              <a:latin typeface="Arial"/>
            </a:endParaRPr>
          </a:p>
          <a:p>
            <a:r>
              <a:rPr lang="zh-CN" sz="1200" b="0" strike="noStrike" spc="-1">
                <a:solidFill>
                  <a:schemeClr val="dk1">
                    <a:lumMod val="85000"/>
                    <a:lumOff val="15000"/>
                  </a:schemeClr>
                </a:solidFill>
                <a:latin typeface="微软雅黑"/>
                <a:ea typeface="微软雅黑"/>
              </a:rPr>
              <a:t>抽象表现</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实验陶瓷</a:t>
            </a:r>
            <a:endParaRPr lang="en-US" sz="1200" b="0" strike="noStrike" spc="-1">
              <a:solidFill>
                <a:srgbClr val="FFFFFF"/>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市场前景</a:t>
            </a:r>
            <a:endParaRPr lang="en-US" sz="1800" b="0" strike="noStrike" spc="-1">
              <a:solidFill>
                <a:srgbClr val="FFFFFF"/>
              </a:solidFill>
              <a:latin typeface="Arial"/>
            </a:endParaRPr>
          </a:p>
        </p:txBody>
      </p:sp>
      <p:sp>
        <p:nvSpPr>
          <p:cNvPr id="109"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收藏投资</a:t>
            </a:r>
            <a:endParaRPr lang="en-US" sz="1200" b="0" strike="noStrike" spc="-1">
              <a:solidFill>
                <a:srgbClr val="FFFFFF"/>
              </a:solidFill>
              <a:latin typeface="Arial"/>
            </a:endParaRPr>
          </a:p>
          <a:p>
            <a:r>
              <a:rPr lang="zh-CN" sz="1200" b="0" strike="noStrike" spc="-1">
                <a:solidFill>
                  <a:schemeClr val="dk1">
                    <a:lumMod val="85000"/>
                    <a:lumOff val="15000"/>
                  </a:schemeClr>
                </a:solidFill>
                <a:latin typeface="微软雅黑"/>
                <a:ea typeface="微软雅黑"/>
              </a:rPr>
              <a:t>文化创意</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国际交流</a:t>
            </a:r>
            <a:endParaRPr lang="en-US" sz="1200" b="0" strike="noStrike" spc="-1">
              <a:solidFill>
                <a:srgbClr val="FFFFFF"/>
              </a:solidFill>
              <a:latin typeface="Arial"/>
            </a:endParaRPr>
          </a:p>
        </p:txBody>
      </p:sp>
      <p:sp>
        <p:nvSpPr>
          <p:cNvPr id="1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陶瓷工艺的传统与创新</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传统价值</a:t>
            </a:r>
            <a:endParaRPr lang="en-US" sz="1800" b="0" strike="noStrike" spc="-1">
              <a:solidFill>
                <a:srgbClr val="FFFFFF"/>
              </a:solidFill>
              <a:latin typeface="Arial"/>
            </a:endParaRPr>
          </a:p>
        </p:txBody>
      </p:sp>
      <p:sp>
        <p:nvSpPr>
          <p:cNvPr id="113"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历史传统</a:t>
            </a:r>
            <a:endParaRPr lang="en-US" sz="1200" b="0" strike="noStrike" spc="-1">
              <a:solidFill>
                <a:srgbClr val="FFFFFF"/>
              </a:solidFill>
              <a:latin typeface="Arial"/>
            </a:endParaRPr>
          </a:p>
          <a:p>
            <a:r>
              <a:rPr lang="zh-CN" sz="1200" b="0" strike="noStrike" spc="-1">
                <a:solidFill>
                  <a:schemeClr val="dk1">
                    <a:lumMod val="85000"/>
                    <a:lumOff val="15000"/>
                  </a:schemeClr>
                </a:solidFill>
                <a:latin typeface="微软雅黑"/>
                <a:ea typeface="微软雅黑"/>
              </a:rPr>
              <a:t>文化传承</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技艺传习</a:t>
            </a:r>
            <a:endParaRPr lang="en-US" sz="12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陶瓷的魅力</a:t>
            </a:r>
            <a:endParaRPr lang="en-US" sz="3600" b="0" strike="noStrike" spc="-1">
              <a:solidFill>
                <a:schemeClr val="dk1"/>
              </a:solidFill>
              <a:latin typeface="Arial"/>
            </a:endParaRPr>
          </a:p>
        </p:txBody>
      </p:sp>
      <p:sp>
        <p:nvSpPr>
          <p:cNvPr id="11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光泽、纹理、色彩</a:t>
            </a:r>
            <a:endParaRPr lang="en-US" sz="1400" b="0" strike="noStrike" spc="-1">
              <a:solidFill>
                <a:srgbClr val="FFFFFF"/>
              </a:solidFill>
              <a:latin typeface="Arial"/>
            </a:endParaRPr>
          </a:p>
        </p:txBody>
      </p:sp>
      <p:sp>
        <p:nvSpPr>
          <p:cNvPr id="11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独特质感</a:t>
            </a:r>
            <a:endParaRPr lang="en-US" sz="2000" b="0" strike="noStrike" spc="-1">
              <a:solidFill>
                <a:srgbClr val="FFFFFF"/>
              </a:solidFill>
              <a:latin typeface="Arial"/>
            </a:endParaRPr>
          </a:p>
        </p:txBody>
      </p:sp>
      <p:sp>
        <p:nvSpPr>
          <p:cNvPr id="11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民俗传统、宗教祭祀、艺术创作</a:t>
            </a:r>
            <a:endParaRPr lang="en-US" sz="1400" b="0" strike="noStrike" spc="-1">
              <a:solidFill>
                <a:srgbClr val="FFFFFF"/>
              </a:solidFill>
              <a:latin typeface="Arial"/>
            </a:endParaRPr>
          </a:p>
        </p:txBody>
      </p:sp>
      <p:sp>
        <p:nvSpPr>
          <p:cNvPr id="12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文化内涵</a:t>
            </a:r>
            <a:endParaRPr lang="en-US" sz="2000" b="0" strike="noStrike" spc="-1">
              <a:solidFill>
                <a:srgbClr val="FFFFFF"/>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制作、装饰、烧制</a:t>
            </a:r>
            <a:endParaRPr lang="en-US" sz="1400" b="0" strike="noStrike" spc="-1">
              <a:solidFill>
                <a:srgbClr val="FFFFFF"/>
              </a:solidFill>
              <a:latin typeface="Arial"/>
            </a:endParaRPr>
          </a:p>
        </p:txBody>
      </p:sp>
      <p:sp>
        <p:nvSpPr>
          <p:cNvPr id="12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工艺精湛</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陶瓷的材料与工艺</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陶瓷工艺的创新发展</a:t>
            </a:r>
            <a:endParaRPr lang="en-US" sz="2200" b="0" strike="noStrike" spc="-1">
              <a:solidFill>
                <a:srgbClr val="000000"/>
              </a:solidFill>
              <a:latin typeface="Arial"/>
            </a:endParaRPr>
          </a:p>
        </p:txBody>
      </p:sp>
      <p:sp>
        <p:nvSpPr>
          <p:cNvPr id="12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一些陶瓷艺术家尝试结合传统工艺与当代艺术理念，创作出富有现代感的作品。利用</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打印等新技术，陶瓷工艺在艺术表现形式上有了新突破。这些创新的作品融合了传统工艺和现代科技，呈现出独特的艺术美感。</a:t>
            </a:r>
            <a:endParaRPr lang="en-US" sz="1400" b="0" strike="noStrike" spc="-1">
              <a:solidFill>
                <a:srgbClr val="000000"/>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31"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陶瓷材料的分类</a:t>
            </a:r>
            <a:endParaRPr lang="en-US" sz="3600" b="0" strike="noStrike" spc="-1">
              <a:solidFill>
                <a:schemeClr val="dk1"/>
              </a:solidFill>
              <a:latin typeface="Arial"/>
            </a:endParaRPr>
          </a:p>
        </p:txBody>
      </p:sp>
      <p:sp>
        <p:nvSpPr>
          <p:cNvPr id="13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用于制作陶器的主要原料之一</a:t>
            </a:r>
            <a:endParaRPr lang="en-US" sz="1400" b="0" strike="noStrike" spc="-1">
              <a:solidFill>
                <a:srgbClr val="000000"/>
              </a:solidFill>
              <a:latin typeface="Arial"/>
            </a:endParaRPr>
          </a:p>
        </p:txBody>
      </p:sp>
      <p:sp>
        <p:nvSpPr>
          <p:cNvPr id="13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陶土</a:t>
            </a:r>
            <a:endParaRPr lang="en-US" sz="1800" b="0" strike="noStrike" spc="-1">
              <a:solidFill>
                <a:srgbClr val="000000"/>
              </a:solidFill>
              <a:latin typeface="Arial"/>
            </a:endParaRPr>
          </a:p>
        </p:txBody>
      </p:sp>
      <p:sp>
        <p:nvSpPr>
          <p:cNvPr id="13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用于陶瓷表面装饰或保护的涂料</a:t>
            </a:r>
            <a:endParaRPr lang="en-US" sz="1400" b="0" strike="noStrike" spc="-1">
              <a:solidFill>
                <a:srgbClr val="000000"/>
              </a:solidFill>
              <a:latin typeface="Arial"/>
            </a:endParaRPr>
          </a:p>
        </p:txBody>
      </p:sp>
      <p:sp>
        <p:nvSpPr>
          <p:cNvPr id="13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釉料</a:t>
            </a:r>
            <a:endParaRPr lang="en-US" sz="1800" b="0" strike="noStrike" spc="-1">
              <a:solidFill>
                <a:srgbClr val="000000"/>
              </a:solidFill>
              <a:latin typeface="Arial"/>
            </a:endParaRPr>
          </a:p>
        </p:txBody>
      </p:sp>
      <p:sp>
        <p:nvSpPr>
          <p:cNvPr id="13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常见于建筑装饰中的陶瓷制品</a:t>
            </a:r>
            <a:endParaRPr lang="en-US" sz="1400" b="0" strike="noStrike" spc="-1">
              <a:solidFill>
                <a:srgbClr val="000000"/>
              </a:solidFill>
              <a:latin typeface="Arial"/>
            </a:endParaRPr>
          </a:p>
        </p:txBody>
      </p:sp>
      <p:sp>
        <p:nvSpPr>
          <p:cNvPr id="13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瓷砖</a:t>
            </a:r>
            <a:endParaRPr lang="en-US" sz="1800" b="0" strike="noStrike" spc="-1">
              <a:solidFill>
                <a:srgbClr val="000000"/>
              </a:solidFill>
              <a:latin typeface="Arial"/>
            </a:endParaRPr>
          </a:p>
        </p:txBody>
      </p:sp>
      <p:sp>
        <p:nvSpPr>
          <p:cNvPr id="13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传统手工陶瓷工艺</a:t>
            </a:r>
            <a:endParaRPr lang="en-US" sz="3600" b="0" strike="noStrike" spc="-1">
              <a:solidFill>
                <a:schemeClr val="dk1"/>
              </a:solidFill>
              <a:latin typeface="Arial"/>
            </a:endParaRPr>
          </a:p>
        </p:txBody>
      </p:sp>
      <p:sp>
        <p:nvSpPr>
          <p:cNvPr id="142"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将陶土按照设计要求制成坯体</a:t>
            </a:r>
            <a:endParaRPr lang="en-US" sz="1400" b="0" strike="noStrike" spc="-1">
              <a:solidFill>
                <a:srgbClr val="000000"/>
              </a:solidFill>
              <a:latin typeface="Arial"/>
            </a:endParaRPr>
          </a:p>
        </p:txBody>
      </p:sp>
      <p:sp>
        <p:nvSpPr>
          <p:cNvPr id="143"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制胎</a:t>
            </a:r>
            <a:endParaRPr lang="en-US" sz="1800" b="0" strike="noStrike" spc="-1">
              <a:solidFill>
                <a:srgbClr val="000000"/>
              </a:solidFill>
              <a:latin typeface="Arial"/>
            </a:endParaRPr>
          </a:p>
        </p:txBody>
      </p:sp>
      <p:sp>
        <p:nvSpPr>
          <p:cNvPr id="14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将陶器零件粘合成完整作品</a:t>
            </a:r>
            <a:endParaRPr lang="en-US" sz="1400" b="0" strike="noStrike" spc="-1">
              <a:solidFill>
                <a:srgbClr val="000000"/>
              </a:solidFill>
              <a:latin typeface="Arial"/>
            </a:endParaRPr>
          </a:p>
        </p:txBody>
      </p:sp>
      <p:sp>
        <p:nvSpPr>
          <p:cNvPr id="145"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粘合</a:t>
            </a:r>
            <a:endParaRPr lang="en-US" sz="1800" b="0" strike="noStrike" spc="-1">
              <a:solidFill>
                <a:srgbClr val="000000"/>
              </a:solidFill>
              <a:latin typeface="Arial"/>
            </a:endParaRPr>
          </a:p>
        </p:txBody>
      </p:sp>
      <p:sp>
        <p:nvSpPr>
          <p:cNvPr id="146"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通过雕刻、绘画等方式装饰陶瓷表面</a:t>
            </a:r>
            <a:endParaRPr lang="en-US" sz="1400" b="0" strike="noStrike" spc="-1">
              <a:solidFill>
                <a:srgbClr val="000000"/>
              </a:solidFill>
              <a:latin typeface="Arial"/>
            </a:endParaRPr>
          </a:p>
        </p:txBody>
      </p:sp>
      <p:sp>
        <p:nvSpPr>
          <p:cNvPr id="147"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修饰</a:t>
            </a:r>
            <a:endParaRPr lang="en-US" sz="1800" b="0" strike="noStrike" spc="-1">
              <a:solidFill>
                <a:srgbClr val="000000"/>
              </a:solidFill>
              <a:latin typeface="Arial"/>
            </a:endParaRPr>
          </a:p>
        </p:txBody>
      </p:sp>
      <p:sp>
        <p:nvSpPr>
          <p:cNvPr id="14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9"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现代陶瓷生产工艺</a:t>
            </a:r>
            <a:endParaRPr lang="en-US" sz="3600" b="0" strike="noStrike" spc="-1">
              <a:solidFill>
                <a:schemeClr val="dk1"/>
              </a:solidFill>
              <a:latin typeface="Arial"/>
            </a:endParaRPr>
          </a:p>
        </p:txBody>
      </p:sp>
      <p:sp>
        <p:nvSpPr>
          <p:cNvPr id="151"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使用机器完成陶瓷生产的工序</a:t>
            </a:r>
            <a:endParaRPr lang="en-US" sz="1400" b="0" strike="noStrike" spc="-1">
              <a:solidFill>
                <a:srgbClr val="000000"/>
              </a:solidFill>
              <a:latin typeface="Arial"/>
            </a:endParaRPr>
          </a:p>
        </p:txBody>
      </p:sp>
      <p:sp>
        <p:nvSpPr>
          <p:cNvPr id="152"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机器化生产线</a:t>
            </a:r>
            <a:endParaRPr lang="en-US" sz="1800" b="0" strike="noStrike" spc="-1">
              <a:solidFill>
                <a:srgbClr val="000000"/>
              </a:solidFill>
              <a:latin typeface="Arial"/>
            </a:endParaRPr>
          </a:p>
        </p:txBody>
      </p:sp>
      <p:sp>
        <p:nvSpPr>
          <p:cNvPr id="153"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自动控制技术提升生产效率</a:t>
            </a:r>
            <a:endParaRPr lang="en-US" sz="1400" b="0" strike="noStrike" spc="-1">
              <a:solidFill>
                <a:srgbClr val="000000"/>
              </a:solidFill>
              <a:latin typeface="Arial"/>
            </a:endParaRPr>
          </a:p>
        </p:txBody>
      </p:sp>
      <p:sp>
        <p:nvSpPr>
          <p:cNvPr id="154"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自动化设备</a:t>
            </a:r>
            <a:endParaRPr lang="en-US" sz="1800" b="0" strike="noStrike" spc="-1">
              <a:solidFill>
                <a:srgbClr val="000000"/>
              </a:solidFill>
              <a:latin typeface="Arial"/>
            </a:endParaRPr>
          </a:p>
        </p:txBody>
      </p:sp>
      <p:sp>
        <p:nvSpPr>
          <p:cNvPr id="155"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通过计算机辅助设计陶瓷产品</a:t>
            </a:r>
            <a:endParaRPr lang="en-US" sz="1400" b="0" strike="noStrike" spc="-1">
              <a:solidFill>
                <a:srgbClr val="000000"/>
              </a:solidFill>
              <a:latin typeface="Arial"/>
            </a:endParaRPr>
          </a:p>
        </p:txBody>
      </p:sp>
      <p:sp>
        <p:nvSpPr>
          <p:cNvPr id="156"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数字化设计</a:t>
            </a:r>
            <a:endParaRPr lang="en-US" sz="1800" b="0" strike="noStrike" spc="-1">
              <a:solidFill>
                <a:srgbClr val="000000"/>
              </a:solidFill>
              <a:latin typeface="Arial"/>
            </a:endParaRPr>
          </a:p>
        </p:txBody>
      </p:sp>
      <p:sp>
        <p:nvSpPr>
          <p:cNvPr id="157"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8"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传统手工陶瓷工艺</a:t>
            </a:r>
            <a:endParaRPr lang="en-US" sz="2200" b="0" strike="noStrike" spc="-1">
              <a:solidFill>
                <a:srgbClr val="000000"/>
              </a:solidFill>
              <a:latin typeface="Arial"/>
            </a:endParaRPr>
          </a:p>
        </p:txBody>
      </p:sp>
      <p:sp>
        <p:nvSpPr>
          <p:cNvPr id="16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传统手工陶瓷工艺是一种精细而繁复的制作方法，需要经过多道工序才能完成一件作品。匠人们通过多年的经验积累和技艺传承，创造出许多优秀的陶瓷作品。这些作品代表了陶瓷工艺的精髓，体现了文化传统与艺术价值。</a:t>
            </a:r>
            <a:endParaRPr lang="en-US" sz="14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3"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利用新技术</a:t>
            </a:r>
            <a:endParaRPr lang="en-US" sz="1800" b="0" strike="noStrike" spc="-1">
              <a:solidFill>
                <a:srgbClr val="FFFFFF"/>
              </a:solidFill>
              <a:latin typeface="Arial"/>
            </a:endParaRPr>
          </a:p>
        </p:txBody>
      </p:sp>
      <p:sp>
        <p:nvSpPr>
          <p:cNvPr id="166"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数字化设计</a:t>
            </a:r>
            <a:endParaRPr lang="en-US" sz="1200" b="0" strike="noStrike" spc="-1">
              <a:solidFill>
                <a:srgbClr val="FFFFFF"/>
              </a:solidFill>
              <a:latin typeface="Arial"/>
            </a:endParaRPr>
          </a:p>
        </p:txBody>
      </p:sp>
      <p:sp>
        <p:nvSpPr>
          <p:cNvPr id="16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跨界合作</a:t>
            </a:r>
            <a:endParaRPr lang="en-US" sz="1800" b="0" strike="noStrike" spc="-1">
              <a:solidFill>
                <a:srgbClr val="FFFFFF"/>
              </a:solidFill>
              <a:latin typeface="Arial"/>
            </a:endParaRPr>
          </a:p>
        </p:txBody>
      </p:sp>
      <p:sp>
        <p:nvSpPr>
          <p:cNvPr id="169"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艺术家</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科技公司</a:t>
            </a:r>
            <a:endParaRPr lang="en-US" sz="1200" b="0" strike="noStrike" spc="-1">
              <a:solidFill>
                <a:srgbClr val="FFFFFF"/>
              </a:solidFill>
              <a:latin typeface="Arial"/>
            </a:endParaRPr>
          </a:p>
        </p:txBody>
      </p:sp>
      <p:sp>
        <p:nvSpPr>
          <p:cNvPr id="17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展览与推广</a:t>
            </a:r>
            <a:endParaRPr lang="en-US" sz="1800" b="0" strike="noStrike" spc="-1">
              <a:solidFill>
                <a:srgbClr val="FFFFFF"/>
              </a:solidFill>
              <a:latin typeface="Arial"/>
            </a:endParaRPr>
          </a:p>
        </p:txBody>
      </p:sp>
      <p:sp>
        <p:nvSpPr>
          <p:cNvPr id="172"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陶瓷艺术展览</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社交媒体宣传</a:t>
            </a:r>
            <a:endParaRPr lang="en-US" sz="1200" b="0" strike="noStrike" spc="-1">
              <a:solidFill>
                <a:srgbClr val="FFFFFF"/>
              </a:solidFill>
              <a:latin typeface="Arial"/>
            </a:endParaRPr>
          </a:p>
        </p:txBody>
      </p:sp>
      <p:sp>
        <p:nvSpPr>
          <p:cNvPr id="17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陶瓷工艺的创新发展</a:t>
            </a:r>
            <a:endParaRPr lang="en-US" sz="3600" b="0" strike="noStrike" spc="-1">
              <a:solidFill>
                <a:schemeClr val="dk1"/>
              </a:solidFill>
              <a:latin typeface="Arial"/>
            </a:endParaRPr>
          </a:p>
        </p:txBody>
      </p:sp>
      <p:sp>
        <p:nvSpPr>
          <p:cNvPr id="17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结合传统与现代</a:t>
            </a:r>
            <a:endParaRPr lang="en-US" sz="1800" b="0" strike="noStrike" spc="-1">
              <a:solidFill>
                <a:srgbClr val="FFFFFF"/>
              </a:solidFill>
              <a:latin typeface="Arial"/>
            </a:endParaRPr>
          </a:p>
        </p:txBody>
      </p:sp>
      <p:sp>
        <p:nvSpPr>
          <p:cNvPr id="176"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传统工艺</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当代艺术理念</a:t>
            </a:r>
            <a:endParaRPr lang="en-US" sz="12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陶瓷工艺的创新发展</a:t>
            </a:r>
            <a:endParaRPr lang="en-US" sz="3600" b="0" strike="noStrike" spc="-1">
              <a:solidFill>
                <a:schemeClr val="dk1"/>
              </a:solidFill>
              <a:latin typeface="Arial"/>
            </a:endParaRPr>
          </a:p>
        </p:txBody>
      </p:sp>
      <p:sp>
        <p:nvSpPr>
          <p:cNvPr id="178"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结合传统与现代</a:t>
            </a:r>
            <a:endParaRPr lang="en-US" sz="1400" b="0" strike="noStrike" spc="-1">
              <a:solidFill>
                <a:srgbClr val="000000"/>
              </a:solidFill>
              <a:latin typeface="Arial"/>
            </a:endParaRPr>
          </a:p>
        </p:txBody>
      </p:sp>
      <p:sp>
        <p:nvSpPr>
          <p:cNvPr id="179"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艺术家作品</a:t>
            </a:r>
            <a:endParaRPr lang="en-US" sz="1800" b="0" strike="noStrike" spc="-1">
              <a:solidFill>
                <a:srgbClr val="000000"/>
              </a:solidFill>
              <a:latin typeface="Arial"/>
            </a:endParaRPr>
          </a:p>
        </p:txBody>
      </p:sp>
      <p:sp>
        <p:nvSpPr>
          <p:cNvPr id="180"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跨学科探讨陶瓷工艺</a:t>
            </a:r>
            <a:endParaRPr lang="en-US" sz="1400" b="0" strike="noStrike" spc="-1">
              <a:solidFill>
                <a:srgbClr val="000000"/>
              </a:solidFill>
              <a:latin typeface="Arial"/>
            </a:endParaRPr>
          </a:p>
        </p:txBody>
      </p:sp>
      <p:sp>
        <p:nvSpPr>
          <p:cNvPr id="181"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学术研究成果</a:t>
            </a:r>
            <a:endParaRPr lang="en-US" sz="1800" b="0" strike="noStrike" spc="-1">
              <a:solidFill>
                <a:srgbClr val="000000"/>
              </a:solidFill>
              <a:latin typeface="Arial"/>
            </a:endParaRPr>
          </a:p>
        </p:txBody>
      </p:sp>
      <p:sp>
        <p:nvSpPr>
          <p:cNvPr id="182"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数字化、智能化</a:t>
            </a:r>
            <a:endParaRPr lang="en-US" sz="1400" b="0" strike="noStrike" spc="-1">
              <a:solidFill>
                <a:srgbClr val="000000"/>
              </a:solidFill>
              <a:latin typeface="Arial"/>
            </a:endParaRPr>
          </a:p>
        </p:txBody>
      </p:sp>
      <p:sp>
        <p:nvSpPr>
          <p:cNvPr id="183"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产业发展方向</a:t>
            </a:r>
            <a:endParaRPr lang="en-US" sz="1800" b="0" strike="noStrike" spc="-1">
              <a:solidFill>
                <a:srgbClr val="000000"/>
              </a:solidFill>
              <a:latin typeface="Arial"/>
            </a:endParaRPr>
          </a:p>
        </p:txBody>
      </p:sp>
      <p:sp>
        <p:nvSpPr>
          <p:cNvPr id="184"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5"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陶瓷工艺的创新发展</a:t>
            </a:r>
            <a:endParaRPr lang="en-US" sz="3600" b="0" strike="noStrike" spc="-1">
              <a:solidFill>
                <a:schemeClr val="dk1"/>
              </a:solidFill>
              <a:latin typeface="Arial"/>
            </a:endParaRPr>
          </a:p>
        </p:txBody>
      </p:sp>
      <p:sp>
        <p:nvSpPr>
          <p:cNvPr id="187"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随着科技的进步和艺术的发展，陶瓷工艺也在不断创新。从传统手工制作到现代工业化生产，陶瓷艺术展现出多样化和变革性的特点。艺术家们通过不懈努力和实践，探索出更具创意和表现力的陶瓷形式。</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陶瓷的装饰与图案</a:t>
            </a:r>
            <a:endParaRPr lang="en-US" sz="3600" b="0" strike="noStrike" spc="-1">
              <a:solidFill>
                <a:schemeClr val="dk1"/>
              </a:solidFill>
              <a:latin typeface="Arial"/>
            </a:endParaRPr>
          </a:p>
        </p:txBody>
      </p:sp>
      <p:sp>
        <p:nvSpPr>
          <p:cNvPr id="1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传统陶瓷的装饰</a:t>
            </a:r>
            <a:endParaRPr lang="en-US" sz="2200" b="0" strike="noStrike" spc="-1">
              <a:solidFill>
                <a:srgbClr val="000000"/>
              </a:solidFill>
              <a:latin typeface="Arial"/>
            </a:endParaRPr>
          </a:p>
        </p:txBody>
      </p:sp>
      <p:sp>
        <p:nvSpPr>
          <p:cNvPr id="19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中国汝窑、景德镇等地的传统陶瓷器以青花、釉下彩等装饰技法著称。不同的装饰风格反映了当地文化和艺术特色。</a:t>
            </a:r>
            <a:endParaRPr lang="en-US" sz="1400" b="0" strike="noStrike" spc="-1">
              <a:solidFill>
                <a:srgbClr val="000000"/>
              </a:solidFill>
              <a:latin typeface="Arial"/>
            </a:endParaRPr>
          </a:p>
        </p:txBody>
      </p:sp>
      <p:sp>
        <p:nvSpPr>
          <p:cNvPr id="1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95"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现代陶瓷的图案设计</a:t>
            </a:r>
            <a:endParaRPr lang="en-US" sz="3600" b="0" strike="noStrike" spc="-1">
              <a:solidFill>
                <a:schemeClr val="dk1"/>
              </a:solidFill>
              <a:latin typeface="Arial"/>
            </a:endParaRPr>
          </a:p>
        </p:txBody>
      </p:sp>
      <p:sp>
        <p:nvSpPr>
          <p:cNvPr id="197"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强调个人风格</a:t>
            </a:r>
            <a:endParaRPr lang="en-US" sz="1400" b="0" strike="noStrike" spc="-1">
              <a:solidFill>
                <a:srgbClr val="000000"/>
              </a:solidFill>
              <a:latin typeface="Arial"/>
            </a:endParaRPr>
          </a:p>
        </p:txBody>
      </p:sp>
      <p:sp>
        <p:nvSpPr>
          <p:cNvPr id="19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个性化设计</a:t>
            </a:r>
            <a:endParaRPr lang="en-US" sz="1800" b="0" strike="noStrike" spc="-1">
              <a:solidFill>
                <a:srgbClr val="000000"/>
              </a:solidFill>
              <a:latin typeface="Arial"/>
            </a:endParaRPr>
          </a:p>
        </p:txBody>
      </p:sp>
      <p:sp>
        <p:nvSpPr>
          <p:cNvPr id="199"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注重艺术表现</a:t>
            </a:r>
            <a:endParaRPr lang="en-US" sz="1400" b="0" strike="noStrike" spc="-1">
              <a:solidFill>
                <a:srgbClr val="000000"/>
              </a:solidFill>
              <a:latin typeface="Arial"/>
            </a:endParaRPr>
          </a:p>
        </p:txBody>
      </p:sp>
      <p:sp>
        <p:nvSpPr>
          <p:cNvPr id="200"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艺术性</a:t>
            </a:r>
            <a:endParaRPr lang="en-US" sz="1800" b="0" strike="noStrike" spc="-1">
              <a:solidFill>
                <a:srgbClr val="000000"/>
              </a:solidFill>
              <a:latin typeface="Arial"/>
            </a:endParaRPr>
          </a:p>
        </p:txBody>
      </p:sp>
      <p:sp>
        <p:nvSpPr>
          <p:cNvPr id="20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图案设计灵感广泛</a:t>
            </a:r>
            <a:endParaRPr lang="en-US" sz="1400" b="0" strike="noStrike" spc="-1">
              <a:solidFill>
                <a:srgbClr val="000000"/>
              </a:solidFill>
              <a:latin typeface="Arial"/>
            </a:endParaRPr>
          </a:p>
        </p:txBody>
      </p:sp>
      <p:sp>
        <p:nvSpPr>
          <p:cNvPr id="20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多样丰富</a:t>
            </a:r>
            <a:endParaRPr lang="en-US" sz="1800" b="0" strike="noStrike" spc="-1">
              <a:solidFill>
                <a:srgbClr val="000000"/>
              </a:solidFill>
              <a:latin typeface="Arial"/>
            </a:endParaRPr>
          </a:p>
        </p:txBody>
      </p:sp>
      <p:sp>
        <p:nvSpPr>
          <p:cNvPr id="203"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04"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陶瓷雕刻工艺</a:t>
            </a:r>
            <a:endParaRPr lang="en-US" sz="3600" b="0" strike="noStrike" spc="-1">
              <a:solidFill>
                <a:schemeClr val="dk1"/>
              </a:solidFill>
              <a:latin typeface="Arial"/>
            </a:endParaRPr>
          </a:p>
        </p:txBody>
      </p:sp>
      <p:sp>
        <p:nvSpPr>
          <p:cNvPr id="206"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需要精湛技艺</a:t>
            </a:r>
            <a:endParaRPr lang="en-US" sz="1400" b="0" strike="noStrike" spc="-1">
              <a:solidFill>
                <a:srgbClr val="FFFFFF"/>
              </a:solidFill>
              <a:latin typeface="Arial"/>
            </a:endParaRPr>
          </a:p>
        </p:txBody>
      </p:sp>
      <p:sp>
        <p:nvSpPr>
          <p:cNvPr id="20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技术要求高</a:t>
            </a:r>
            <a:endParaRPr lang="en-US" sz="2000" b="0" strike="noStrike" spc="-1">
              <a:solidFill>
                <a:srgbClr val="FFFFFF"/>
              </a:solidFill>
              <a:latin typeface="Arial"/>
            </a:endParaRPr>
          </a:p>
        </p:txBody>
      </p:sp>
      <p:sp>
        <p:nvSpPr>
          <p:cNvPr id="20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1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创意无限</a:t>
            </a:r>
            <a:endParaRPr lang="en-US" sz="1400" b="0" strike="noStrike" spc="-1">
              <a:solidFill>
                <a:srgbClr val="FFFFFF"/>
              </a:solidFill>
              <a:latin typeface="Arial"/>
            </a:endParaRPr>
          </a:p>
        </p:txBody>
      </p:sp>
      <p:sp>
        <p:nvSpPr>
          <p:cNvPr id="21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风格多样</a:t>
            </a:r>
            <a:endParaRPr lang="en-US" sz="2000" b="0" strike="noStrike" spc="-1">
              <a:solidFill>
                <a:srgbClr val="FFFFFF"/>
              </a:solidFill>
              <a:latin typeface="Arial"/>
            </a:endParaRPr>
          </a:p>
        </p:txBody>
      </p:sp>
      <p:sp>
        <p:nvSpPr>
          <p:cNvPr id="2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展现艺术性</a:t>
            </a:r>
            <a:endParaRPr lang="en-US" sz="1400" b="0" strike="noStrike" spc="-1">
              <a:solidFill>
                <a:srgbClr val="FFFFFF"/>
              </a:solidFill>
              <a:latin typeface="Arial"/>
            </a:endParaRPr>
          </a:p>
        </p:txBody>
      </p:sp>
      <p:sp>
        <p:nvSpPr>
          <p:cNvPr id="21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重要表现形式</a:t>
            </a:r>
            <a:endParaRPr lang="en-US" sz="20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镂空</a:t>
            </a:r>
            <a:endParaRPr lang="en-US" sz="1800" b="0" strike="noStrike" spc="-1">
              <a:solidFill>
                <a:srgbClr val="FFFFFF"/>
              </a:solidFill>
              <a:latin typeface="Arial"/>
            </a:endParaRPr>
          </a:p>
        </p:txBody>
      </p:sp>
      <p:sp>
        <p:nvSpPr>
          <p:cNvPr id="218"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独特设计</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提升空间感</a:t>
            </a:r>
            <a:endParaRPr lang="en-US" sz="1200" b="0" strike="noStrike" spc="-1">
              <a:solidFill>
                <a:srgbClr val="FFFFFF"/>
              </a:solidFill>
              <a:latin typeface="Arial"/>
            </a:endParaRPr>
          </a:p>
        </p:txBody>
      </p:sp>
      <p:sp>
        <p:nvSpPr>
          <p:cNvPr id="21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贴花</a:t>
            </a:r>
            <a:endParaRPr lang="en-US" sz="1800" b="0" strike="noStrike" spc="-1">
              <a:solidFill>
                <a:srgbClr val="FFFFFF"/>
              </a:solidFill>
              <a:latin typeface="Arial"/>
            </a:endParaRPr>
          </a:p>
        </p:txBody>
      </p:sp>
      <p:sp>
        <p:nvSpPr>
          <p:cNvPr id="221"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丰富色彩</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增加层次感</a:t>
            </a:r>
            <a:endParaRPr lang="en-US" sz="1200" b="0" strike="noStrike" spc="-1">
              <a:solidFill>
                <a:srgbClr val="FFFFFF"/>
              </a:solidFill>
              <a:latin typeface="Arial"/>
            </a:endParaRPr>
          </a:p>
        </p:txBody>
      </p:sp>
      <p:sp>
        <p:nvSpPr>
          <p:cNvPr id="22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FFFFFF"/>
              </a:solidFill>
              <a:latin typeface="Arial"/>
            </a:endParaRPr>
          </a:p>
        </p:txBody>
      </p:sp>
      <p:sp>
        <p:nvSpPr>
          <p:cNvPr id="224"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FFFFFF"/>
              </a:solidFill>
              <a:latin typeface="Arial"/>
            </a:endParaRPr>
          </a:p>
        </p:txBody>
      </p:sp>
      <p:sp>
        <p:nvSpPr>
          <p:cNvPr id="22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装饰与图案的表现手法</a:t>
            </a:r>
            <a:endParaRPr lang="en-US" sz="3600" b="0" strike="noStrike" spc="-1">
              <a:solidFill>
                <a:schemeClr val="dk1"/>
              </a:solidFill>
              <a:latin typeface="Arial"/>
            </a:endParaRPr>
          </a:p>
        </p:txBody>
      </p:sp>
      <p:sp>
        <p:nvSpPr>
          <p:cNvPr id="22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釉面</a:t>
            </a:r>
            <a:endParaRPr lang="en-US" sz="1800" b="0" strike="noStrike" spc="-1">
              <a:solidFill>
                <a:srgbClr val="FFFFFF"/>
              </a:solidFill>
              <a:latin typeface="Arial"/>
            </a:endParaRPr>
          </a:p>
        </p:txBody>
      </p:sp>
      <p:sp>
        <p:nvSpPr>
          <p:cNvPr id="228"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提升视觉效果</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增加光泽感</a:t>
            </a:r>
            <a:endParaRPr lang="en-US" sz="12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9"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230"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陶瓷的装饰与图案是陶瓷艺术中不可或缺的部分，传统与现代相互融合，展现出丰富多彩的艺术表现形式。通过不同的手法和设计，陶瓷作品传达着艺术家独特的创意和情感。</a:t>
            </a:r>
            <a:endParaRPr lang="en-US" sz="16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3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3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陶瓷的艺术表现形式</a:t>
            </a:r>
            <a:endParaRPr lang="en-US" sz="3600" b="0" strike="noStrike" spc="-1">
              <a:solidFill>
                <a:schemeClr val="dk1"/>
              </a:solidFill>
              <a:latin typeface="Arial"/>
            </a:endParaRPr>
          </a:p>
        </p:txBody>
      </p:sp>
      <p:sp>
        <p:nvSpPr>
          <p:cNvPr id="2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https://d.book118.com/048102066036006047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161</Paragraphs>
  <Slides>25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陶瓷工艺中的艺术表现形式</vt:lpstr>
      <vt:lpstr>目录</vt:lpstr>
      <vt:lpstr>第一章 陶瓷工艺的历史</vt:lpstr>
      <vt:lpstr> </vt:lpstr>
      <vt:lpstr>古代陶瓷工艺</vt:lpstr>
      <vt:lpstr> </vt:lpstr>
      <vt:lpstr>陶瓷工艺的传统与创新</vt:lpstr>
      <vt:lpstr>陶瓷的魅力</vt:lpstr>
      <vt:lpstr>第2章 陶瓷的材料与工艺</vt:lpstr>
      <vt:lpstr> </vt:lpstr>
      <vt:lpstr>陶瓷材料的分类</vt:lpstr>
      <vt:lpstr>传统手工陶瓷工艺</vt:lpstr>
      <vt:lpstr>现代陶瓷生产工艺</vt:lpstr>
      <vt:lpstr> </vt:lpstr>
      <vt:lpstr>陶瓷工艺的创新发展</vt:lpstr>
      <vt:lpstr>陶瓷工艺的创新发展</vt:lpstr>
      <vt:lpstr>陶瓷工艺的创新发展</vt:lpstr>
      <vt:lpstr>第3章 陶瓷的装饰与图案</vt:lpstr>
      <vt:lpstr> </vt:lpstr>
      <vt:lpstr>现代陶瓷的图案设计</vt:lpstr>
      <vt:lpstr>陶瓷雕刻工艺</vt:lpstr>
      <vt:lpstr>装饰与图案的表现手法</vt:lpstr>
      <vt:lpstr>结语</vt:lpstr>
      <vt:lpstr>第4章 陶瓷的艺术表现形式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2024-09-28T12:03:19.122</cp:lastPrinted>
  <dcterms:created xsi:type="dcterms:W3CDTF">2024-09-28T04:03:19Z</dcterms:created>
  <dcterms:modified xsi:type="dcterms:W3CDTF">2024-09-28T04:03:21Z</dcterms:modified>
</cp:coreProperties>
</file>