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4421E-FA31-4602-8F3E-62B23F41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89130-1DED-4365-A860-3ADC0FC2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7D13B-30CD-48FE-A5C7-CB2EFA1EF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3D49A-2DAF-4D0D-ABB8-7850F03B5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28778-8223-46A7-8B98-96E53364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CC3E4-ABD4-4AEE-8607-ABAC15924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CE72F-0F15-41FA-B210-BC622B5C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88799-F501-4551-AC59-4AE8B534A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076A6-D11E-47AE-B11A-71AE9E0B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D3C04-818B-4357-B1A4-D0BF975B9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FE14E-54DE-4D62-899D-75E82671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41" r:id="rId2"/>
    <p:sldLayoutId id="2147493242" r:id="rId3"/>
    <p:sldLayoutId id="2147493243" r:id="rId4"/>
    <p:sldLayoutId id="2147493244" r:id="rId5"/>
    <p:sldLayoutId id="2147493245" r:id="rId6"/>
    <p:sldLayoutId id="2147493246" r:id="rId7"/>
    <p:sldLayoutId id="2147493247" r:id="rId8"/>
    <p:sldLayoutId id="2147493248" r:id="rId9"/>
    <p:sldLayoutId id="2147493249" r:id="rId10"/>
    <p:sldLayoutId id="21474932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11057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培养幼儿的心理发展能力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了解幼儿心理发展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2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培养幼儿的心理发展能力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促进幼儿心理发展的教育方法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6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关注幼儿心理发展的注意事项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了解幼儿心理发展</a:t>
            </a:r>
            <a:endParaRPr lang="zh-CN" altLang="en-US"/>
          </a:p>
        </p:txBody>
      </p:sp>
      <p:sp>
        <p:nvSpPr>
          <p:cNvPr id="10488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幼儿心理发展阶段</a:t>
            </a:r>
            <a:endParaRPr lang="zh-CN" altLang="en-US"/>
          </a:p>
        </p:txBody>
      </p:sp>
      <p:sp>
        <p:nvSpPr>
          <p:cNvPr id="1048840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感知运动阶段（0-2岁）：通过感官和动作来认识世界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2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前运算阶段（2-7岁）：开始使用符号和语言，但思维具有自我中心性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4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具体运算阶段（7-11岁）：能够进行逻辑运算，但需要具体事物支持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46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形式运算阶段（11岁以上）：能够进行抽象思维和逻辑推理，解决问题更加灵活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幼儿心理发展的特点</a:t>
            </a:r>
            <a:endParaRPr lang="zh-CN" altLang="en-US"/>
          </a:p>
        </p:txBody>
      </p:sp>
      <p:sp>
        <p:nvSpPr>
          <p:cNvPr id="1048882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社会性发展：幼儿开始建立人际关系，学习社交技巧和规则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认知发展：幼儿通过观察、模仿和学习来认识世界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情绪发展：幼儿开始体验各种情绪，如快乐、悲伤、愤怒等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语言发展：幼儿开始学习语言，理解和表达语言意义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幼儿心理发展的影响因素</a:t>
            </a:r>
            <a:endParaRPr lang="zh-CN" altLang="en-US"/>
          </a:p>
        </p:txBody>
      </p:sp>
      <p:sp>
        <p:nvSpPr>
          <p:cNvPr id="1048948" name="矩形 3"/>
          <p:cNvSpPr/>
          <p:nvPr>
            <p:custDataLst>
              <p:tags r:id="rId2"/>
            </p:custDataLst>
          </p:nvPr>
        </p:nvSpPr>
        <p:spPr>
          <a:xfrm>
            <a:off x="1850472" y="1893785"/>
            <a:ext cx="4407237" cy="111261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3"/>
          <p:cNvSpPr/>
          <p:nvPr>
            <p:custDataLst>
              <p:tags r:id="rId3"/>
            </p:custDataLst>
          </p:nvPr>
        </p:nvSpPr>
        <p:spPr>
          <a:xfrm>
            <a:off x="1524000" y="1893785"/>
            <a:ext cx="159213" cy="111261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"/>
          <p:cNvSpPr txBox="1"/>
          <p:nvPr>
            <p:custDataLst>
              <p:tags r:id="rId4"/>
            </p:custDataLst>
          </p:nvPr>
        </p:nvSpPr>
        <p:spPr>
          <a:xfrm>
            <a:off x="2018881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家庭环境：父母的教育方式、家庭氛围、家庭成员之间的关系等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39"/>
          <p:cNvSpPr/>
          <p:nvPr>
            <p:custDataLst>
              <p:tags r:id="rId5"/>
            </p:custDataLst>
          </p:nvPr>
        </p:nvSpPr>
        <p:spPr>
          <a:xfrm>
            <a:off x="1850472" y="3214618"/>
            <a:ext cx="4407237" cy="111261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5"/>
          <p:cNvSpPr/>
          <p:nvPr>
            <p:custDataLst>
              <p:tags r:id="rId6"/>
            </p:custDataLst>
          </p:nvPr>
        </p:nvSpPr>
        <p:spPr>
          <a:xfrm>
            <a:off x="1524000" y="3214618"/>
            <a:ext cx="159213" cy="111261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1"/>
          <p:cNvSpPr txBox="1"/>
          <p:nvPr>
            <p:custDataLst>
              <p:tags r:id="rId7"/>
            </p:custDataLst>
          </p:nvPr>
        </p:nvSpPr>
        <p:spPr>
          <a:xfrm>
            <a:off x="2018881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学校教育：教师的教育理念、教学方法、师生关系等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12"/>
          <p:cNvSpPr/>
          <p:nvPr>
            <p:custDataLst>
              <p:tags r:id="rId8"/>
            </p:custDataLst>
          </p:nvPr>
        </p:nvSpPr>
        <p:spPr>
          <a:xfrm>
            <a:off x="1850472" y="4535451"/>
            <a:ext cx="4407237" cy="111261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7"/>
          <p:cNvSpPr/>
          <p:nvPr>
            <p:custDataLst>
              <p:tags r:id="rId9"/>
            </p:custDataLst>
          </p:nvPr>
        </p:nvSpPr>
        <p:spPr>
          <a:xfrm>
            <a:off x="1524000" y="4535451"/>
            <a:ext cx="159213" cy="111261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19"/>
          <p:cNvSpPr txBox="1"/>
          <p:nvPr>
            <p:custDataLst>
              <p:tags r:id="rId10"/>
            </p:custDataLst>
          </p:nvPr>
        </p:nvSpPr>
        <p:spPr>
          <a:xfrm>
            <a:off x="2018881" y="4631438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同伴关系：与同龄人的交往、友谊、竞争等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9"/>
          <p:cNvSpPr/>
          <p:nvPr>
            <p:custDataLst>
              <p:tags r:id="rId11"/>
            </p:custDataLst>
          </p:nvPr>
        </p:nvSpPr>
        <p:spPr>
          <a:xfrm>
            <a:off x="6946426" y="1893785"/>
            <a:ext cx="4407237" cy="111261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6"/>
          <p:cNvSpPr/>
          <p:nvPr>
            <p:custDataLst>
              <p:tags r:id="rId12"/>
            </p:custDataLst>
          </p:nvPr>
        </p:nvSpPr>
        <p:spPr>
          <a:xfrm>
            <a:off x="6619954" y="1893785"/>
            <a:ext cx="159213" cy="111261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27"/>
          <p:cNvSpPr txBox="1"/>
          <p:nvPr>
            <p:custDataLst>
              <p:tags r:id="rId13"/>
            </p:custDataLst>
          </p:nvPr>
        </p:nvSpPr>
        <p:spPr>
          <a:xfrm>
            <a:off x="7114835" y="1989773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社会环境：社会文化、价值观、社会期望等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64"/>
          <p:cNvSpPr/>
          <p:nvPr>
            <p:custDataLst>
              <p:tags r:id="rId14"/>
            </p:custDataLst>
          </p:nvPr>
        </p:nvSpPr>
        <p:spPr>
          <a:xfrm>
            <a:off x="6946426" y="3214618"/>
            <a:ext cx="4407237" cy="111261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65"/>
          <p:cNvSpPr/>
          <p:nvPr>
            <p:custDataLst>
              <p:tags r:id="rId15"/>
            </p:custDataLst>
          </p:nvPr>
        </p:nvSpPr>
        <p:spPr>
          <a:xfrm>
            <a:off x="6619954" y="3214618"/>
            <a:ext cx="159213" cy="111261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66"/>
          <p:cNvSpPr txBox="1"/>
          <p:nvPr>
            <p:custDataLst>
              <p:tags r:id="rId16"/>
            </p:custDataLst>
          </p:nvPr>
        </p:nvSpPr>
        <p:spPr>
          <a:xfrm>
            <a:off x="7114835" y="3310605"/>
            <a:ext cx="4139739" cy="92041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个人因素：幼儿的性格、兴趣、能力、自我意识等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培养幼儿的心理发展能力</a:t>
            </a:r>
            <a:endParaRPr lang="zh-CN" altLang="en-US"/>
          </a:p>
        </p:txBody>
      </p:sp>
      <p:sp>
        <p:nvSpPr>
          <p:cNvPr id="10490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培养幼儿的认知能力</a:t>
            </a:r>
            <a:endParaRPr lang="zh-CN" altLang="en-US"/>
          </a:p>
        </p:txBody>
      </p:sp>
      <p:sp>
        <p:nvSpPr>
          <p:cNvPr id="1049040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认知能力的重要性：影响幼儿的学习能力、解决问题能力和创新能力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培养方法：通过游戏、阅读、观察等方式，激发幼儿的好奇心和探索欲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注意力训练：培养幼儿的专注力和持久力，提高学习效果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记忆力训练：通过重复、联想等方式，提高幼儿的记忆力和思维能力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培养幼儿的语言表达能力</a:t>
            </a:r>
            <a:endParaRPr lang="zh-CN" altLang="en-US"/>
          </a:p>
        </p:txBody>
      </p:sp>
      <p:sp>
        <p:nvSpPr>
          <p:cNvPr id="104909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鼓励幼儿多说话，多表达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鼓励幼儿与他人交流，提高语言表达能力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引导幼儿正确使用语言，避免使用过于复杂或过于简单的语言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提供丰富的语言环境，如阅读、讲故事、唱歌等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培养幼儿的社交能力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建立良好的亲子关系，为幼儿提供安全的社交环境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鼓励幼儿参与集体活动，培养他们的合作精神和团队意识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教导幼儿基本的社交技巧，如分享、轮流、等待等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引导幼儿理解和尊重他人的感受，培养他们的同理心和共情能力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培养幼儿的创造力</a:t>
            </a:r>
            <a:endParaRPr lang="zh-CN" altLang="en-US"/>
          </a:p>
        </p:txBody>
      </p:sp>
      <p:sp>
        <p:nvSpPr>
          <p:cNvPr id="104921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引导孩子思考：引导孩子思考问题的不同角度，培养他们的创新思维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提供丰富的环境：让孩子接触各种事物，激发他们的好奇心和探索欲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鼓励孩子提问：鼓励孩子提出问题，引导他们思考问题的答案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鼓励孩子尝试：鼓励孩子尝试新的事物，培养他们的勇气和自信心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https://d.book118.com/048111057114006024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2"/>
  <p:tag name="KSO_WM_UNIT_INDEX" val="1_2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2"/>
  <p:tag name="KSO_WM_UNIT_INDEX" val="1_3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2"/>
  <p:tag name="KSO_WM_UNIT_INDEX" val="1_4_2"/>
  <p:tag name="KSO_WM_UNIT_LAYERLEVEL" val="1_1_1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YPE" val="l_h_a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Wingdings</vt:lpstr>
      <vt:lpstr>Office Theme</vt:lpstr>
      <vt:lpstr>培养幼儿的心理发展能力</vt:lpstr>
      <vt:lpstr>目录</vt:lpstr>
      <vt:lpstr>了解幼儿心理发展</vt:lpstr>
      <vt:lpstr>幼儿心理发展阶段</vt:lpstr>
      <vt:lpstr>幼儿心理发展的特点</vt:lpstr>
      <vt:lpstr>幼儿心理发展的影响因素</vt:lpstr>
      <vt:lpstr>培养幼儿的心理发展能力</vt:lpstr>
      <vt:lpstr>培养幼儿的认知能力</vt:lpstr>
      <vt:lpstr>培养幼儿的语言表达能力</vt:lpstr>
      <vt:lpstr>培养幼儿的社交能力</vt:lpstr>
      <vt:lpstr>培养幼儿的创造力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2024-09-01T00:33:12.909</cp:lastPrinted>
  <dcterms:created xsi:type="dcterms:W3CDTF">2024-08-31T16:33:12Z</dcterms:created>
  <dcterms:modified xsi:type="dcterms:W3CDTF">2024-08-31T16:33:15Z</dcterms:modified>
</cp:coreProperties>
</file>