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9B3C5-1708-4113-821F-D8BF2FA0B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3928C-CA34-4B65-91F2-2CDD62D5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55AA6-3AFC-4C47-80B1-47830AF7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9C3AD-253F-4DA0-B86A-21F71AE9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EB4D7-DB9C-4B01-99AE-200B8C3CA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E9A37-8AA3-41D4-86AA-388030DBB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FB30C-A94E-437E-8FB4-116A85CF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B6E7C-0D10-46E6-9888-E6BAA919F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BF91C-0175-40E6-88CC-70F01452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CC282-94BE-4649-A854-84A21EE2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B15EA-0D65-4BC4-8B73-DAD19B614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7001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94400" y="2324100"/>
            <a:ext cx="5757040" cy="4104245"/>
          </a:xfrm>
          <a:prstGeom prst="rect">
            <a:avLst/>
          </a:prstGeom>
        </p:spPr>
      </p:pic>
      <p:sp>
        <p:nvSpPr>
          <p:cNvPr id="3" name="textbox 3"/>
          <p:cNvSpPr/>
          <p:nvPr/>
        </p:nvSpPr>
        <p:spPr>
          <a:xfrm>
            <a:off x="1208738" y="1117160"/>
            <a:ext cx="5273675" cy="739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8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心血管药行业报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  <p:sp>
        <p:nvSpPr>
          <p:cNvPr id="4" name="path"/>
          <p:cNvSpPr/>
          <p:nvPr/>
        </p:nvSpPr>
        <p:spPr>
          <a:xfrm>
            <a:off x="10959927" y="429653"/>
            <a:ext cx="791511" cy="791507"/>
          </a:xfrm>
          <a:custGeom>
            <a:rect l="0" t="0" r="0" b="0"/>
            <a:pathLst>
              <a:path w="1246" h="1246">
                <a:moveTo>
                  <a:pt x="37" y="37"/>
                </a:moveTo>
                <a:cubicBezTo>
                  <a:pt x="684" y="37"/>
                  <a:pt x="1208" y="561"/>
                  <a:pt x="1208" y="1208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path"/>
          <p:cNvSpPr/>
          <p:nvPr/>
        </p:nvSpPr>
        <p:spPr>
          <a:xfrm>
            <a:off x="440560" y="429653"/>
            <a:ext cx="791507" cy="791509"/>
          </a:xfrm>
          <a:custGeom>
            <a:rect l="0" t="0" r="0" b="0"/>
            <a:pathLst>
              <a:path w="1246" h="1246">
                <a:moveTo>
                  <a:pt x="37" y="1208"/>
                </a:moveTo>
                <a:cubicBezTo>
                  <a:pt x="37" y="561"/>
                  <a:pt x="561" y="37"/>
                  <a:pt x="1208" y="37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path"/>
          <p:cNvSpPr/>
          <p:nvPr/>
        </p:nvSpPr>
        <p:spPr>
          <a:xfrm>
            <a:off x="440560" y="5636837"/>
            <a:ext cx="791508" cy="791507"/>
          </a:xfrm>
          <a:custGeom>
            <a:rect l="0" t="0" r="0" b="0"/>
            <a:pathLst>
              <a:path w="1246" h="1246">
                <a:moveTo>
                  <a:pt x="1208" y="1208"/>
                </a:moveTo>
                <a:cubicBezTo>
                  <a:pt x="561" y="1208"/>
                  <a:pt x="37" y="684"/>
                  <a:pt x="37" y="37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rect"/>
          <p:cNvSpPr/>
          <p:nvPr/>
        </p:nvSpPr>
        <p:spPr>
          <a:xfrm>
            <a:off x="1208256" y="6380720"/>
            <a:ext cx="9775486" cy="476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rect"/>
          <p:cNvSpPr/>
          <p:nvPr/>
        </p:nvSpPr>
        <p:spPr>
          <a:xfrm>
            <a:off x="1208255" y="429653"/>
            <a:ext cx="9775486" cy="476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703814" y="1197349"/>
            <a:ext cx="47625" cy="4463301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440560" y="1197349"/>
            <a:ext cx="47625" cy="4463300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path"/>
          <p:cNvSpPr/>
          <p:nvPr/>
        </p:nvSpPr>
        <p:spPr>
          <a:xfrm>
            <a:off x="1221802" y="4523252"/>
            <a:ext cx="365760" cy="365760"/>
          </a:xfrm>
          <a:custGeom>
            <a:rect l="0" t="0" r="0" b="0"/>
            <a:pathLst>
              <a:path w="576" h="576">
                <a:moveTo>
                  <a:pt x="0" y="288"/>
                </a:moveTo>
                <a:cubicBezTo>
                  <a:pt x="0" y="128"/>
                  <a:pt x="128" y="0"/>
                  <a:pt x="288" y="0"/>
                </a:cubicBezTo>
                <a:lnTo>
                  <a:pt x="288" y="0"/>
                </a:lnTo>
                <a:lnTo>
                  <a:pt x="288" y="0"/>
                </a:lnTo>
                <a:lnTo>
                  <a:pt x="288" y="0"/>
                </a:lnTo>
                <a:cubicBezTo>
                  <a:pt x="447" y="0"/>
                  <a:pt x="576" y="128"/>
                  <a:pt x="576" y="287"/>
                </a:cubicBezTo>
                <a:lnTo>
                  <a:pt x="576" y="287"/>
                </a:lnTo>
                <a:cubicBezTo>
                  <a:pt x="576" y="287"/>
                  <a:pt x="576" y="288"/>
                  <a:pt x="576" y="288"/>
                </a:cubicBezTo>
                <a:lnTo>
                  <a:pt x="576" y="288"/>
                </a:lnTo>
                <a:lnTo>
                  <a:pt x="576" y="287"/>
                </a:lnTo>
                <a:lnTo>
                  <a:pt x="576" y="287"/>
                </a:lnTo>
                <a:cubicBezTo>
                  <a:pt x="576" y="447"/>
                  <a:pt x="447" y="576"/>
                  <a:pt x="288" y="576"/>
                </a:cubicBezTo>
                <a:lnTo>
                  <a:pt x="288" y="576"/>
                </a:lnTo>
                <a:cubicBezTo>
                  <a:pt x="128" y="576"/>
                  <a:pt x="0" y="447"/>
                  <a:pt x="0" y="288"/>
                </a:cubicBezTo>
                <a:lnTo>
                  <a:pt x="0" y="288"/>
                </a:lnTo>
                <a:close/>
                <a:moveTo>
                  <a:pt x="144" y="288"/>
                </a:moveTo>
                <a:cubicBezTo>
                  <a:pt x="144" y="367"/>
                  <a:pt x="208" y="432"/>
                  <a:pt x="288" y="432"/>
                </a:cubicBezTo>
                <a:lnTo>
                  <a:pt x="288" y="432"/>
                </a:lnTo>
                <a:lnTo>
                  <a:pt x="288" y="431"/>
                </a:lnTo>
                <a:lnTo>
                  <a:pt x="288" y="431"/>
                </a:lnTo>
                <a:cubicBezTo>
                  <a:pt x="367" y="431"/>
                  <a:pt x="432" y="367"/>
                  <a:pt x="432" y="287"/>
                </a:cubicBezTo>
                <a:lnTo>
                  <a:pt x="432" y="287"/>
                </a:lnTo>
                <a:lnTo>
                  <a:pt x="432" y="287"/>
                </a:lnTo>
                <a:lnTo>
                  <a:pt x="432" y="287"/>
                </a:lnTo>
                <a:cubicBezTo>
                  <a:pt x="432" y="208"/>
                  <a:pt x="367" y="143"/>
                  <a:pt x="288" y="143"/>
                </a:cubicBezTo>
                <a:lnTo>
                  <a:pt x="288" y="143"/>
                </a:lnTo>
                <a:cubicBezTo>
                  <a:pt x="288" y="143"/>
                  <a:pt x="288" y="143"/>
                  <a:pt x="288" y="143"/>
                </a:cubicBezTo>
                <a:lnTo>
                  <a:pt x="288" y="143"/>
                </a:lnTo>
                <a:lnTo>
                  <a:pt x="288" y="143"/>
                </a:lnTo>
                <a:lnTo>
                  <a:pt x="288" y="143"/>
                </a:lnTo>
                <a:cubicBezTo>
                  <a:pt x="208" y="143"/>
                  <a:pt x="144" y="208"/>
                  <a:pt x="144" y="287"/>
                </a:cubicBezTo>
                <a:lnTo>
                  <a:pt x="144" y="288"/>
                </a:lnTo>
                <a:close/>
              </a:path>
            </a:pathLst>
          </a:custGeom>
          <a:solidFill>
            <a:srgbClr val="2A88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ath"/>
          <p:cNvSpPr/>
          <p:nvPr/>
        </p:nvSpPr>
        <p:spPr>
          <a:xfrm>
            <a:off x="1221802" y="5065667"/>
            <a:ext cx="365760" cy="365760"/>
          </a:xfrm>
          <a:custGeom>
            <a:rect l="0" t="0" r="0" b="0"/>
            <a:pathLst>
              <a:path w="576" h="576">
                <a:moveTo>
                  <a:pt x="0" y="288"/>
                </a:moveTo>
                <a:cubicBezTo>
                  <a:pt x="0" y="128"/>
                  <a:pt x="128" y="0"/>
                  <a:pt x="288" y="0"/>
                </a:cubicBezTo>
                <a:lnTo>
                  <a:pt x="288" y="0"/>
                </a:lnTo>
                <a:lnTo>
                  <a:pt x="288" y="0"/>
                </a:lnTo>
                <a:lnTo>
                  <a:pt x="288" y="0"/>
                </a:lnTo>
                <a:cubicBezTo>
                  <a:pt x="447" y="0"/>
                  <a:pt x="576" y="128"/>
                  <a:pt x="576" y="288"/>
                </a:cubicBezTo>
                <a:lnTo>
                  <a:pt x="576" y="288"/>
                </a:lnTo>
                <a:cubicBezTo>
                  <a:pt x="576" y="288"/>
                  <a:pt x="576" y="288"/>
                  <a:pt x="576" y="288"/>
                </a:cubicBezTo>
                <a:lnTo>
                  <a:pt x="576" y="288"/>
                </a:lnTo>
                <a:lnTo>
                  <a:pt x="576" y="288"/>
                </a:lnTo>
                <a:lnTo>
                  <a:pt x="576" y="288"/>
                </a:lnTo>
                <a:cubicBezTo>
                  <a:pt x="576" y="447"/>
                  <a:pt x="447" y="576"/>
                  <a:pt x="288" y="576"/>
                </a:cubicBezTo>
                <a:lnTo>
                  <a:pt x="288" y="576"/>
                </a:lnTo>
                <a:cubicBezTo>
                  <a:pt x="128" y="576"/>
                  <a:pt x="0" y="447"/>
                  <a:pt x="0" y="288"/>
                </a:cubicBezTo>
                <a:lnTo>
                  <a:pt x="0" y="288"/>
                </a:lnTo>
                <a:close/>
                <a:moveTo>
                  <a:pt x="144" y="288"/>
                </a:moveTo>
                <a:cubicBezTo>
                  <a:pt x="144" y="367"/>
                  <a:pt x="208" y="432"/>
                  <a:pt x="288" y="432"/>
                </a:cubicBezTo>
                <a:lnTo>
                  <a:pt x="288" y="432"/>
                </a:lnTo>
                <a:lnTo>
                  <a:pt x="288" y="431"/>
                </a:lnTo>
                <a:lnTo>
                  <a:pt x="288" y="431"/>
                </a:lnTo>
                <a:cubicBezTo>
                  <a:pt x="367" y="431"/>
                  <a:pt x="432" y="367"/>
                  <a:pt x="432" y="287"/>
                </a:cubicBezTo>
                <a:lnTo>
                  <a:pt x="432" y="287"/>
                </a:lnTo>
                <a:lnTo>
                  <a:pt x="432" y="287"/>
                </a:lnTo>
                <a:lnTo>
                  <a:pt x="432" y="287"/>
                </a:lnTo>
                <a:cubicBezTo>
                  <a:pt x="432" y="208"/>
                  <a:pt x="367" y="143"/>
                  <a:pt x="288" y="143"/>
                </a:cubicBezTo>
                <a:lnTo>
                  <a:pt x="288" y="143"/>
                </a:lnTo>
                <a:cubicBezTo>
                  <a:pt x="288" y="143"/>
                  <a:pt x="288" y="143"/>
                  <a:pt x="288" y="143"/>
                </a:cubicBezTo>
                <a:lnTo>
                  <a:pt x="288" y="143"/>
                </a:lnTo>
                <a:lnTo>
                  <a:pt x="288" y="143"/>
                </a:lnTo>
                <a:lnTo>
                  <a:pt x="288" y="143"/>
                </a:lnTo>
                <a:cubicBezTo>
                  <a:pt x="208" y="143"/>
                  <a:pt x="144" y="208"/>
                  <a:pt x="144" y="287"/>
                </a:cubicBezTo>
                <a:lnTo>
                  <a:pt x="144" y="288"/>
                </a:lnTo>
                <a:close/>
              </a:path>
            </a:pathLst>
          </a:custGeom>
          <a:solidFill>
            <a:srgbClr val="2A88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textbox 14"/>
          <p:cNvSpPr/>
          <p:nvPr/>
        </p:nvSpPr>
        <p:spPr>
          <a:xfrm>
            <a:off x="5472398" y="1580395"/>
            <a:ext cx="5699125" cy="3649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4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概述与发展趋势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66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法规及标准解读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2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管药物研发进展与技术创新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0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管药物市场需求分析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1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管药物生产供应链剖析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80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策略、渠道拓展及品牌建设探讨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：未来心血管药行业挑战与机遇并存</a:t>
            </a:r>
            <a:endParaRPr lang="Microsoft YaHei" altLang="Microsoft YaHei" sz="24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16" name="textbox 16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17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textbox 25"/>
          <p:cNvSpPr/>
          <p:nvPr/>
        </p:nvSpPr>
        <p:spPr>
          <a:xfrm>
            <a:off x="1205195" y="1115418"/>
            <a:ext cx="4691379" cy="4792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3303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1151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3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algn="l" rtl="0" eaLnBrk="0">
              <a:lnSpc>
                <a:spcPct val="8535"/>
              </a:lnSpc>
            </a:pPr>
            <a:endParaRPr lang="Arial" altLang="Arial" sz="100"/>
          </a:p>
          <a:p>
            <a:pPr marL="45246" algn="l" rtl="0" eaLnBrk="0">
              <a:lnSpc>
                <a:spcPct val="85000"/>
              </a:lnSpc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27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90DA3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90DA3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90DA3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" name="textbox 33"/>
          <p:cNvSpPr/>
          <p:nvPr/>
        </p:nvSpPr>
        <p:spPr>
          <a:xfrm>
            <a:off x="7865319" y="1527228"/>
            <a:ext cx="3277234" cy="425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13795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66113" indent="571" algn="l" rtl="0" eaLnBrk="0">
              <a:lnSpc>
                <a:spcPct val="186000"/>
              </a:lnSpc>
              <a:spcBef>
                <a:spcPts val="45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药是指主要用于治疗心血管系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统疾病的药物，包括高血压、冠心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心绞痛、心肌梗死、心力衰竭等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510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7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66685" indent="-380" algn="l" rtl="0" eaLnBrk="0">
              <a:lnSpc>
                <a:spcPct val="186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用机制和药物性质，心血管药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降压药、抗心绞痛药、抗心律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失常药、抗心力衰竭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</p:txBody>
      </p:sp>
      <p:sp>
        <p:nvSpPr>
          <p:cNvPr id="34" name="textbox 34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定义及分类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5" name="picture 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1401483" y="5083106"/>
            <a:ext cx="9357994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21844" algn="l" rtl="0" eaLnBrk="0">
              <a:lnSpc>
                <a:spcPct val="83000"/>
              </a:lnSpc>
            </a:pPr>
            <a:r>
              <a:rPr sz="1500" spc="-1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随着人口老龄化加剧</a:t>
            </a:r>
            <a:r>
              <a:rPr sz="1500" spc="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和心血管疾病发病率不断上升，心血管药物市场需求不断增长。此外，新药研发和技术创新</a:t>
            </a:r>
            <a:endParaRPr lang="Microsoft YaHei" altLang="Microsoft YaHei" sz="1500"/>
          </a:p>
          <a:p>
            <a:pPr marL="12700" algn="l" rtl="0" eaLnBrk="0">
              <a:lnSpc>
                <a:spcPts val="2695"/>
              </a:lnSpc>
            </a:pPr>
            <a:r>
              <a:rPr sz="1500" spc="-9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也推动了市场规模的扩</a:t>
            </a:r>
            <a:r>
              <a:rPr sz="1500" spc="-7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500" spc="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7" name="textbox 57"/>
          <p:cNvSpPr/>
          <p:nvPr/>
        </p:nvSpPr>
        <p:spPr>
          <a:xfrm>
            <a:off x="1413675" y="2388483"/>
            <a:ext cx="9319894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全球心血管药物市场规模庞大，并呈逐年上升趋势。根据市场调研数据，心血管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药物市场规模已达数百亿美元，</a:t>
            </a:r>
            <a:endParaRPr lang="Microsoft YaHei" altLang="Microsoft YaHei" sz="1500"/>
          </a:p>
          <a:p>
            <a:pPr marL="13652" algn="l" rtl="0" eaLnBrk="0">
              <a:lnSpc>
                <a:spcPts val="2694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预计未来几年将持续增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8" name="textbox 58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79" name="picture 7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80" name="picture 8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81" name="textbox 81"/>
          <p:cNvSpPr/>
          <p:nvPr/>
        </p:nvSpPr>
        <p:spPr>
          <a:xfrm>
            <a:off x="1403099" y="4348676"/>
            <a:ext cx="104457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0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</a:t>
            </a:r>
            <a:endParaRPr lang="Microsoft YaHei" altLang="Microsoft YaHei" sz="2000"/>
          </a:p>
        </p:txBody>
      </p:sp>
      <p:sp>
        <p:nvSpPr>
          <p:cNvPr id="82" name="textbox 82"/>
          <p:cNvSpPr/>
          <p:nvPr/>
        </p:nvSpPr>
        <p:spPr>
          <a:xfrm>
            <a:off x="1420407" y="1629604"/>
            <a:ext cx="1039494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textbox 84"/>
          <p:cNvSpPr/>
          <p:nvPr/>
        </p:nvSpPr>
        <p:spPr>
          <a:xfrm>
            <a:off x="1308721" y="4215450"/>
            <a:ext cx="7569200" cy="969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7"/>
              </a:lnSpc>
            </a:pPr>
            <a:endParaRPr lang="Arial" altLang="Arial" sz="100"/>
          </a:p>
          <a:p>
            <a:pPr marL="185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endParaRPr lang="Microsoft YaHei" altLang="Microsoft YaHei" sz="2300"/>
          </a:p>
          <a:p>
            <a:pPr marL="12700" indent="1885" algn="l" rtl="0" eaLnBrk="0">
              <a:lnSpc>
                <a:spcPct val="156000"/>
              </a:lnSpc>
              <a:spcBef>
                <a:spcPts val="3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全球心血管药物市场的主要厂商包括辉瑞、默克、诺华、赛诺菲、阿斯利康等。这些企业在心血管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物领域拥有多个重磅产品，并在全球范围内开展销售和推广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85" name="textbox 85"/>
          <p:cNvSpPr/>
          <p:nvPr/>
        </p:nvSpPr>
        <p:spPr>
          <a:xfrm>
            <a:off x="3688047" y="1668207"/>
            <a:ext cx="7567294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149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2300"/>
          </a:p>
          <a:p>
            <a:pPr marL="12700" indent="514" algn="l" rtl="0" eaLnBrk="0">
              <a:lnSpc>
                <a:spcPct val="156000"/>
              </a:lnSpc>
              <a:spcBef>
                <a:spcPts val="2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心血管药物市场竞争激烈，国际大型制药企业占据主导地位。这些企业拥有强大的研发实力和丰富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产品线，通过不断创新和并购扩大市场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额。</a:t>
            </a:r>
            <a:endParaRPr lang="Microsoft YaHei" altLang="Microsoft YaHei" sz="1300"/>
          </a:p>
        </p:txBody>
      </p:sp>
      <p:sp>
        <p:nvSpPr>
          <p:cNvPr id="86" name="textbox 86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与主要厂商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7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2173693"/>
            <a:ext cx="4713073" cy="4684306"/>
          </a:xfrm>
          <a:prstGeom prst="rect">
            <a:avLst/>
          </a:prstGeom>
        </p:spPr>
      </p:pic>
      <p:sp>
        <p:nvSpPr>
          <p:cNvPr id="113" name="textbox 113"/>
          <p:cNvSpPr/>
          <p:nvPr/>
        </p:nvSpPr>
        <p:spPr>
          <a:xfrm>
            <a:off x="5247209" y="1781532"/>
            <a:ext cx="6177279" cy="23964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2"/>
              </a:lnSpc>
            </a:pPr>
            <a:endParaRPr lang="Arial" altLang="Arial" sz="100"/>
          </a:p>
          <a:p>
            <a:pPr marL="13423" indent="180" algn="l" rtl="0" eaLnBrk="0">
              <a:lnSpc>
                <a:spcPct val="79000"/>
              </a:lnSpc>
            </a:pP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创新药物研发：随着科技的不断进步，心血管药物的研发将更</a:t>
            </a:r>
            <a:r>
              <a:rPr sz="14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注重创新性和 </a:t>
            </a: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个性化治疗。基因疗法、细胞疗法等新兴技术有望为心血管药</a:t>
            </a:r>
            <a:r>
              <a:rPr sz="14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研发带来新的 </a:t>
            </a:r>
            <a:r>
              <a:rPr sz="14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</a:t>
            </a:r>
            <a:r>
              <a:rPr sz="14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marL="13966" indent="-1266" algn="l" rtl="0" eaLnBrk="0">
              <a:lnSpc>
                <a:spcPct val="84000"/>
              </a:lnSpc>
              <a:spcBef>
                <a:spcPts val="17"/>
              </a:spcBef>
            </a:pP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精准医疗与个体化治疗：精准医疗的发展将推动心血管药物的个体化治疗</a:t>
            </a:r>
            <a:r>
              <a:rPr sz="130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 </a:t>
            </a: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过对患者基因、生活方式等信息的综合分析，医生可以为患者制定更加精</a:t>
            </a:r>
            <a:r>
              <a:rPr sz="13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 </a:t>
            </a:r>
            <a:r>
              <a:rPr sz="1300" spc="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治疗方案，提高治疗效果和患者生活质量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marL="13423" indent="-723" algn="l" rtl="0" eaLnBrk="0">
              <a:lnSpc>
                <a:spcPct val="84000"/>
              </a:lnSpc>
              <a:spcBef>
                <a:spcPts val="33"/>
              </a:spcBef>
            </a:pPr>
            <a:r>
              <a:rPr sz="1300" spc="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数字化与智能化技术应用：数字化和智能化技术将在心血管药物研发、生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</a:t>
            </a: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销售等各个环节发挥重要作用。例如，利用人工智能技术对大规模医疗数</a:t>
            </a:r>
            <a:r>
              <a:rPr sz="130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 </a:t>
            </a: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行分析和挖掘，可以加速新药研发和临床试验过程；智能制药技术可以提</a:t>
            </a:r>
            <a:r>
              <a:rPr sz="130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 </a:t>
            </a:r>
            <a:r>
              <a:rPr sz="1300" spc="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产效率和质量；数字化营销手段可以更加精准地触达目标患者群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marL="14328" indent="9953" algn="l" rtl="0" eaLnBrk="0">
              <a:lnSpc>
                <a:spcPct val="81000"/>
              </a:lnSpc>
              <a:spcBef>
                <a:spcPts val="8"/>
              </a:spcBef>
            </a:pP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国际合作与政策影响：国际间的合作和政策环境对心血</a:t>
            </a:r>
            <a:r>
              <a:rPr sz="14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药物行业的发展具有 </a:t>
            </a: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重要影响。各国政府和相关机构需要加强合作，共同应对心血</a:t>
            </a:r>
            <a:r>
              <a:rPr sz="14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疾病带来的挑 </a:t>
            </a:r>
            <a:r>
              <a:rPr sz="14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战。同时，政策制定者需要关注行业发展趋势，制定合理的政</a:t>
            </a:r>
            <a:r>
              <a:rPr sz="14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法规，推动心 </a:t>
            </a:r>
            <a:r>
              <a:rPr sz="1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</a:t>
            </a:r>
            <a:r>
              <a:rPr sz="1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管药物行业的健康发展。</a:t>
            </a:r>
            <a:endParaRPr lang="Microsoft YaHei" altLang="Microsoft YaHei" sz="1400"/>
          </a:p>
        </p:txBody>
      </p:sp>
      <p:sp>
        <p:nvSpPr>
          <p:cNvPr id="114" name="textbox 114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5" name="textbox 135"/>
          <p:cNvSpPr/>
          <p:nvPr/>
        </p:nvSpPr>
        <p:spPr>
          <a:xfrm>
            <a:off x="5052309" y="1845619"/>
            <a:ext cx="81280" cy="1870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7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40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endParaRPr lang="Arial" altLang="Arial" sz="14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430"/>
              </a:spcBef>
            </a:pPr>
            <a:r>
              <a:rPr sz="140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endParaRPr lang="Arial" altLang="Arial" sz="14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430"/>
              </a:spcBef>
            </a:pPr>
            <a:r>
              <a:rPr sz="140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endParaRPr lang="Arial" altLang="Arial" sz="14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12700" algn="l" rtl="0" eaLnBrk="0">
              <a:lnSpc>
                <a:spcPct val="81000"/>
              </a:lnSpc>
              <a:spcBef>
                <a:spcPts val="2"/>
              </a:spcBef>
            </a:pPr>
            <a:r>
              <a:rPr sz="1400" spc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endParaRPr lang="Arial" altLang="Arial"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7" name="textbox 137"/>
          <p:cNvSpPr/>
          <p:nvPr/>
        </p:nvSpPr>
        <p:spPr>
          <a:xfrm>
            <a:off x="1204223" y="1119304"/>
            <a:ext cx="4692650" cy="478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4275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1144"/>
              </a:spcBef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政策法规及标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准解读</a:t>
            </a:r>
            <a:endParaRPr lang="Microsoft YaHei" altLang="Microsoft YaHei" sz="3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marL="46218" algn="l" rtl="0" eaLnBrk="0">
              <a:lnSpc>
                <a:spcPct val="85000"/>
              </a:lnSpc>
              <a:spcBef>
                <a:spcPts val="5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39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822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2" name="textbox 142"/>
          <p:cNvSpPr/>
          <p:nvPr/>
        </p:nvSpPr>
        <p:spPr>
          <a:xfrm>
            <a:off x="1173876" y="1651263"/>
            <a:ext cx="4406265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43"/>
              </a:lnSpc>
            </a:pPr>
            <a:endParaRPr lang="Arial" altLang="Arial" sz="100"/>
          </a:p>
          <a:p>
            <a:pPr marL="15138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药品管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理法</a:t>
            </a:r>
            <a:endParaRPr lang="Microsoft YaHei" altLang="Microsoft YaHei" sz="1800"/>
          </a:p>
          <a:p>
            <a:pPr marL="14033" indent="380" algn="l" rtl="0" eaLnBrk="0">
              <a:lnSpc>
                <a:spcPct val="122000"/>
              </a:lnSpc>
              <a:spcBef>
                <a:spcPts val="1232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对药品研制、生产、经营、使用等全过程进行规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保障公众用药安全。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5138" algn="l" rtl="0" eaLnBrk="0">
              <a:lnSpc>
                <a:spcPct val="91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药品注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册管理办法</a:t>
            </a:r>
            <a:endParaRPr lang="Microsoft YaHei" altLang="Microsoft YaHei" sz="1800"/>
          </a:p>
          <a:p>
            <a:pPr marL="17272" indent="-2476" algn="l" rtl="0" eaLnBrk="0">
              <a:lnSpc>
                <a:spcPct val="122000"/>
              </a:lnSpc>
              <a:spcBef>
                <a:spcPts val="123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品注册申请、审批、监管等程序和要求，确保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药品质量和安全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27025" algn="l" rtl="0" eaLnBrk="0">
              <a:lnSpc>
                <a:spcPct val="91000"/>
              </a:lnSpc>
              <a:spcBef>
                <a:spcPts val="549"/>
              </a:spcBef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医保目录调</a:t>
            </a: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endParaRPr lang="Microsoft YaHei" altLang="Microsoft YaHei" sz="18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535"/>
              </a:lnSpc>
            </a:pPr>
            <a:endParaRPr lang="Arial" altLang="Arial" sz="100"/>
          </a:p>
          <a:p>
            <a:pPr marL="14795" indent="-2095" algn="l" rtl="0" eaLnBrk="0">
              <a:lnSpc>
                <a:spcPct val="12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更多优质心血管药品纳入医保目录，减轻患者经济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负担。</a:t>
            </a:r>
            <a:endParaRPr lang="Microsoft YaHei" altLang="Microsoft YaHei" sz="1500"/>
          </a:p>
        </p:txBody>
      </p:sp>
      <p:sp>
        <p:nvSpPr>
          <p:cNvPr id="143" name="textbox 143"/>
          <p:cNvSpPr/>
          <p:nvPr/>
        </p:nvSpPr>
        <p:spPr>
          <a:xfrm>
            <a:off x="1227303" y="377123"/>
            <a:ext cx="3052445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国家相关政策法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4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6286093" y="2110110"/>
            <a:ext cx="5089917" cy="3272552"/>
            <a:chExt cx="5089917" cy="3272552"/>
          </a:xfrm>
        </p:grpSpPr>
        <p:sp>
          <p:nvSpPr>
            <p:cNvPr id="168" name="path"/>
            <p:cNvSpPr/>
            <p:nvPr/>
          </p:nvSpPr>
          <p:spPr>
            <a:xfrm>
              <a:off x="0" y="371452"/>
              <a:ext cx="1951095" cy="1897901"/>
            </a:xfrm>
            <a:custGeom>
              <a:rect l="0" t="0" r="0" b="0"/>
              <a:pathLst>
                <a:path w="3072" h="2988">
                  <a:moveTo>
                    <a:pt x="1395" y="888"/>
                  </a:moveTo>
                  <a:cubicBezTo>
                    <a:pt x="1067" y="964"/>
                    <a:pt x="862" y="1291"/>
                    <a:pt x="938" y="1619"/>
                  </a:cubicBezTo>
                  <a:lnTo>
                    <a:pt x="938" y="1619"/>
                  </a:lnTo>
                  <a:cubicBezTo>
                    <a:pt x="1014" y="1948"/>
                    <a:pt x="1342" y="2152"/>
                    <a:pt x="1670" y="2076"/>
                  </a:cubicBezTo>
                  <a:lnTo>
                    <a:pt x="1670" y="2076"/>
                  </a:lnTo>
                  <a:cubicBezTo>
                    <a:pt x="1998" y="2000"/>
                    <a:pt x="2202" y="1672"/>
                    <a:pt x="2126" y="1344"/>
                  </a:cubicBezTo>
                  <a:lnTo>
                    <a:pt x="2126" y="1344"/>
                  </a:lnTo>
                  <a:cubicBezTo>
                    <a:pt x="2050" y="1016"/>
                    <a:pt x="1723" y="812"/>
                    <a:pt x="1395" y="888"/>
                  </a:cubicBezTo>
                  <a:moveTo>
                    <a:pt x="1138" y="318"/>
                  </a:moveTo>
                  <a:lnTo>
                    <a:pt x="1322" y="276"/>
                  </a:lnTo>
                  <a:lnTo>
                    <a:pt x="1322" y="276"/>
                  </a:lnTo>
                  <a:cubicBezTo>
                    <a:pt x="1370" y="265"/>
                    <a:pt x="1417" y="294"/>
                    <a:pt x="1428" y="342"/>
                  </a:cubicBezTo>
                  <a:lnTo>
                    <a:pt x="1428" y="342"/>
                  </a:lnTo>
                  <a:lnTo>
                    <a:pt x="1487" y="596"/>
                  </a:lnTo>
                  <a:lnTo>
                    <a:pt x="1510" y="594"/>
                  </a:lnTo>
                  <a:lnTo>
                    <a:pt x="1510" y="594"/>
                  </a:lnTo>
                  <a:cubicBezTo>
                    <a:pt x="1658" y="590"/>
                    <a:pt x="1801" y="624"/>
                    <a:pt x="1928" y="687"/>
                  </a:cubicBezTo>
                  <a:lnTo>
                    <a:pt x="1928" y="687"/>
                  </a:lnTo>
                  <a:lnTo>
                    <a:pt x="1951" y="700"/>
                  </a:lnTo>
                  <a:lnTo>
                    <a:pt x="2156" y="461"/>
                  </a:lnTo>
                  <a:lnTo>
                    <a:pt x="2156" y="461"/>
                  </a:lnTo>
                  <a:cubicBezTo>
                    <a:pt x="2172" y="442"/>
                    <a:pt x="2194" y="432"/>
                    <a:pt x="2217" y="430"/>
                  </a:cubicBezTo>
                  <a:lnTo>
                    <a:pt x="2217" y="430"/>
                  </a:lnTo>
                  <a:cubicBezTo>
                    <a:pt x="2239" y="429"/>
                    <a:pt x="2263" y="436"/>
                    <a:pt x="2281" y="452"/>
                  </a:cubicBezTo>
                  <a:lnTo>
                    <a:pt x="2281" y="452"/>
                  </a:lnTo>
                  <a:lnTo>
                    <a:pt x="2425" y="575"/>
                  </a:lnTo>
                  <a:lnTo>
                    <a:pt x="2425" y="575"/>
                  </a:lnTo>
                  <a:cubicBezTo>
                    <a:pt x="2462" y="607"/>
                    <a:pt x="2466" y="663"/>
                    <a:pt x="2434" y="700"/>
                  </a:cubicBezTo>
                  <a:lnTo>
                    <a:pt x="2434" y="700"/>
                  </a:lnTo>
                  <a:lnTo>
                    <a:pt x="2232" y="936"/>
                  </a:lnTo>
                  <a:lnTo>
                    <a:pt x="2252" y="961"/>
                  </a:lnTo>
                  <a:lnTo>
                    <a:pt x="2252" y="961"/>
                  </a:lnTo>
                  <a:cubicBezTo>
                    <a:pt x="2302" y="1031"/>
                    <a:pt x="2343" y="1109"/>
                    <a:pt x="2373" y="1194"/>
                  </a:cubicBezTo>
                  <a:lnTo>
                    <a:pt x="2373" y="1194"/>
                  </a:lnTo>
                  <a:lnTo>
                    <a:pt x="2375" y="1204"/>
                  </a:lnTo>
                  <a:lnTo>
                    <a:pt x="2686" y="1132"/>
                  </a:lnTo>
                  <a:lnTo>
                    <a:pt x="2686" y="1132"/>
                  </a:lnTo>
                  <a:cubicBezTo>
                    <a:pt x="2734" y="1121"/>
                    <a:pt x="2782" y="1151"/>
                    <a:pt x="2793" y="1199"/>
                  </a:cubicBezTo>
                  <a:lnTo>
                    <a:pt x="2793" y="1199"/>
                  </a:lnTo>
                  <a:lnTo>
                    <a:pt x="2835" y="1383"/>
                  </a:lnTo>
                  <a:lnTo>
                    <a:pt x="2835" y="1383"/>
                  </a:lnTo>
                  <a:cubicBezTo>
                    <a:pt x="2846" y="1431"/>
                    <a:pt x="2817" y="1479"/>
                    <a:pt x="2769" y="1490"/>
                  </a:cubicBezTo>
                  <a:lnTo>
                    <a:pt x="2769" y="1490"/>
                  </a:lnTo>
                  <a:lnTo>
                    <a:pt x="2415" y="1572"/>
                  </a:lnTo>
                  <a:lnTo>
                    <a:pt x="2407" y="1634"/>
                  </a:lnTo>
                  <a:lnTo>
                    <a:pt x="2407" y="1634"/>
                  </a:lnTo>
                  <a:cubicBezTo>
                    <a:pt x="2393" y="1719"/>
                    <a:pt x="2365" y="1801"/>
                    <a:pt x="2327" y="1878"/>
                  </a:cubicBezTo>
                  <a:lnTo>
                    <a:pt x="2327" y="1878"/>
                  </a:lnTo>
                  <a:lnTo>
                    <a:pt x="2306" y="1916"/>
                  </a:lnTo>
                  <a:lnTo>
                    <a:pt x="2516" y="2060"/>
                  </a:lnTo>
                  <a:lnTo>
                    <a:pt x="2516" y="2060"/>
                  </a:lnTo>
                  <a:cubicBezTo>
                    <a:pt x="2556" y="2087"/>
                    <a:pt x="2567" y="2142"/>
                    <a:pt x="2539" y="2183"/>
                  </a:cubicBezTo>
                  <a:lnTo>
                    <a:pt x="2539" y="2183"/>
                  </a:lnTo>
                  <a:lnTo>
                    <a:pt x="2433" y="2339"/>
                  </a:lnTo>
                  <a:lnTo>
                    <a:pt x="2433" y="2339"/>
                  </a:lnTo>
                  <a:cubicBezTo>
                    <a:pt x="2405" y="2380"/>
                    <a:pt x="2350" y="2390"/>
                    <a:pt x="2309" y="2363"/>
                  </a:cubicBezTo>
                  <a:lnTo>
                    <a:pt x="2309" y="2363"/>
                  </a:lnTo>
                  <a:lnTo>
                    <a:pt x="2062" y="2194"/>
                  </a:lnTo>
                  <a:lnTo>
                    <a:pt x="2054" y="2201"/>
                  </a:lnTo>
                  <a:lnTo>
                    <a:pt x="2054" y="2201"/>
                  </a:lnTo>
                  <a:cubicBezTo>
                    <a:pt x="2007" y="2235"/>
                    <a:pt x="1957" y="2264"/>
                    <a:pt x="1903" y="2289"/>
                  </a:cubicBezTo>
                  <a:lnTo>
                    <a:pt x="1903" y="2289"/>
                  </a:lnTo>
                  <a:lnTo>
                    <a:pt x="1881" y="2298"/>
                  </a:lnTo>
                  <a:lnTo>
                    <a:pt x="1946" y="2576"/>
                  </a:lnTo>
                  <a:lnTo>
                    <a:pt x="1946" y="2576"/>
                  </a:lnTo>
                  <a:cubicBezTo>
                    <a:pt x="1957" y="2623"/>
                    <a:pt x="1927" y="2671"/>
                    <a:pt x="1879" y="2682"/>
                  </a:cubicBezTo>
                  <a:lnTo>
                    <a:pt x="1879" y="2682"/>
                  </a:lnTo>
                  <a:lnTo>
                    <a:pt x="1695" y="2725"/>
                  </a:lnTo>
                  <a:lnTo>
                    <a:pt x="1695" y="2725"/>
                  </a:lnTo>
                  <a:cubicBezTo>
                    <a:pt x="1647" y="2736"/>
                    <a:pt x="1599" y="2706"/>
                    <a:pt x="1588" y="2658"/>
                  </a:cubicBezTo>
                  <a:lnTo>
                    <a:pt x="1588" y="2658"/>
                  </a:lnTo>
                  <a:lnTo>
                    <a:pt x="1521" y="2369"/>
                  </a:lnTo>
                  <a:lnTo>
                    <a:pt x="1466" y="2368"/>
                  </a:lnTo>
                  <a:lnTo>
                    <a:pt x="1466" y="2368"/>
                  </a:lnTo>
                  <a:cubicBezTo>
                    <a:pt x="1379" y="2361"/>
                    <a:pt x="1295" y="2342"/>
                    <a:pt x="1215" y="2311"/>
                  </a:cubicBezTo>
                  <a:lnTo>
                    <a:pt x="1215" y="2311"/>
                  </a:lnTo>
                  <a:lnTo>
                    <a:pt x="1151" y="2283"/>
                  </a:lnTo>
                  <a:lnTo>
                    <a:pt x="944" y="2538"/>
                  </a:lnTo>
                  <a:lnTo>
                    <a:pt x="944" y="2538"/>
                  </a:lnTo>
                  <a:cubicBezTo>
                    <a:pt x="914" y="2576"/>
                    <a:pt x="858" y="2582"/>
                    <a:pt x="820" y="2551"/>
                  </a:cubicBezTo>
                  <a:lnTo>
                    <a:pt x="820" y="2551"/>
                  </a:lnTo>
                  <a:lnTo>
                    <a:pt x="673" y="2432"/>
                  </a:lnTo>
                  <a:lnTo>
                    <a:pt x="673" y="2432"/>
                  </a:lnTo>
                  <a:cubicBezTo>
                    <a:pt x="635" y="2401"/>
                    <a:pt x="629" y="2345"/>
                    <a:pt x="660" y="2307"/>
                  </a:cubicBezTo>
                  <a:lnTo>
                    <a:pt x="660" y="2307"/>
                  </a:lnTo>
                  <a:lnTo>
                    <a:pt x="860" y="2061"/>
                  </a:lnTo>
                  <a:lnTo>
                    <a:pt x="813" y="2003"/>
                  </a:lnTo>
                  <a:lnTo>
                    <a:pt x="779" y="1950"/>
                  </a:lnTo>
                  <a:lnTo>
                    <a:pt x="426" y="2032"/>
                  </a:lnTo>
                  <a:lnTo>
                    <a:pt x="426" y="2032"/>
                  </a:lnTo>
                  <a:cubicBezTo>
                    <a:pt x="379" y="2043"/>
                    <a:pt x="331" y="2013"/>
                    <a:pt x="320" y="1966"/>
                  </a:cubicBezTo>
                  <a:lnTo>
                    <a:pt x="320" y="1966"/>
                  </a:lnTo>
                  <a:lnTo>
                    <a:pt x="277" y="1781"/>
                  </a:lnTo>
                  <a:lnTo>
                    <a:pt x="277" y="1781"/>
                  </a:lnTo>
                  <a:cubicBezTo>
                    <a:pt x="266" y="1734"/>
                    <a:pt x="296" y="1686"/>
                    <a:pt x="344" y="1675"/>
                  </a:cubicBezTo>
                  <a:lnTo>
                    <a:pt x="344" y="1675"/>
                  </a:lnTo>
                  <a:lnTo>
                    <a:pt x="653" y="1603"/>
                  </a:lnTo>
                  <a:lnTo>
                    <a:pt x="651" y="1593"/>
                  </a:lnTo>
                  <a:lnTo>
                    <a:pt x="651" y="1593"/>
                  </a:lnTo>
                  <a:cubicBezTo>
                    <a:pt x="640" y="1503"/>
                    <a:pt x="642" y="1415"/>
                    <a:pt x="657" y="1330"/>
                  </a:cubicBezTo>
                  <a:lnTo>
                    <a:pt x="657" y="1330"/>
                  </a:lnTo>
                  <a:lnTo>
                    <a:pt x="676" y="1249"/>
                  </a:lnTo>
                  <a:lnTo>
                    <a:pt x="423" y="1095"/>
                  </a:lnTo>
                  <a:lnTo>
                    <a:pt x="423" y="1095"/>
                  </a:lnTo>
                  <a:cubicBezTo>
                    <a:pt x="381" y="1070"/>
                    <a:pt x="368" y="1015"/>
                    <a:pt x="394" y="973"/>
                  </a:cubicBezTo>
                  <a:lnTo>
                    <a:pt x="394" y="973"/>
                  </a:lnTo>
                  <a:lnTo>
                    <a:pt x="492" y="812"/>
                  </a:lnTo>
                  <a:lnTo>
                    <a:pt x="492" y="812"/>
                  </a:lnTo>
                  <a:cubicBezTo>
                    <a:pt x="505" y="791"/>
                    <a:pt x="525" y="777"/>
                    <a:pt x="547" y="772"/>
                  </a:cubicBezTo>
                  <a:lnTo>
                    <a:pt x="547" y="772"/>
                  </a:lnTo>
                  <a:cubicBezTo>
                    <a:pt x="569" y="766"/>
                    <a:pt x="593" y="769"/>
                    <a:pt x="614" y="782"/>
                  </a:cubicBezTo>
                  <a:lnTo>
                    <a:pt x="614" y="782"/>
                  </a:lnTo>
                  <a:lnTo>
                    <a:pt x="844" y="922"/>
                  </a:lnTo>
                  <a:lnTo>
                    <a:pt x="883" y="877"/>
                  </a:lnTo>
                  <a:lnTo>
                    <a:pt x="883" y="877"/>
                  </a:lnTo>
                  <a:cubicBezTo>
                    <a:pt x="941" y="814"/>
                    <a:pt x="1008" y="759"/>
                    <a:pt x="1084" y="715"/>
                  </a:cubicBezTo>
                  <a:lnTo>
                    <a:pt x="1084" y="715"/>
                  </a:lnTo>
                  <a:lnTo>
                    <a:pt x="1133" y="690"/>
                  </a:lnTo>
                  <a:lnTo>
                    <a:pt x="1071" y="425"/>
                  </a:lnTo>
                  <a:lnTo>
                    <a:pt x="1071" y="425"/>
                  </a:lnTo>
                  <a:cubicBezTo>
                    <a:pt x="1060" y="377"/>
                    <a:pt x="1090" y="329"/>
                    <a:pt x="1138" y="318"/>
                  </a:cubicBezTo>
                </a:path>
                <a:path w="3072" h="2988">
                  <a:moveTo>
                    <a:pt x="1244" y="1561"/>
                  </a:moveTo>
                  <a:cubicBezTo>
                    <a:pt x="1207" y="1400"/>
                    <a:pt x="1307" y="1240"/>
                    <a:pt x="1468" y="1202"/>
                  </a:cubicBezTo>
                  <a:lnTo>
                    <a:pt x="1468" y="1202"/>
                  </a:lnTo>
                  <a:lnTo>
                    <a:pt x="1468" y="1202"/>
                  </a:lnTo>
                  <a:lnTo>
                    <a:pt x="1468" y="1202"/>
                  </a:lnTo>
                  <a:cubicBezTo>
                    <a:pt x="1629" y="1165"/>
                    <a:pt x="1790" y="1265"/>
                    <a:pt x="1827" y="1426"/>
                  </a:cubicBezTo>
                  <a:lnTo>
                    <a:pt x="1827" y="1426"/>
                  </a:lnTo>
                  <a:cubicBezTo>
                    <a:pt x="1827" y="1426"/>
                    <a:pt x="1827" y="1426"/>
                    <a:pt x="1827" y="1426"/>
                  </a:cubicBezTo>
                  <a:lnTo>
                    <a:pt x="1827" y="1426"/>
                  </a:lnTo>
                  <a:lnTo>
                    <a:pt x="1827" y="1426"/>
                  </a:lnTo>
                  <a:lnTo>
                    <a:pt x="1827" y="1426"/>
                  </a:lnTo>
                  <a:cubicBezTo>
                    <a:pt x="1865" y="1587"/>
                    <a:pt x="1764" y="1748"/>
                    <a:pt x="1603" y="1786"/>
                  </a:cubicBezTo>
                  <a:lnTo>
                    <a:pt x="1603" y="1786"/>
                  </a:lnTo>
                  <a:lnTo>
                    <a:pt x="1603" y="1786"/>
                  </a:lnTo>
                  <a:lnTo>
                    <a:pt x="1603" y="1786"/>
                  </a:lnTo>
                  <a:cubicBezTo>
                    <a:pt x="1442" y="1823"/>
                    <a:pt x="1282" y="1723"/>
                    <a:pt x="1244" y="1561"/>
                  </a:cubicBezTo>
                  <a:lnTo>
                    <a:pt x="1244" y="1561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719686" y="0"/>
              <a:ext cx="3370230" cy="3224117"/>
            </a:xfrm>
            <a:custGeom>
              <a:rect l="0" t="0" r="0" b="0"/>
              <a:pathLst>
                <a:path w="5307" h="5077">
                  <a:moveTo>
                    <a:pt x="2652" y="1259"/>
                  </a:moveTo>
                  <a:cubicBezTo>
                    <a:pt x="1960" y="1259"/>
                    <a:pt x="1398" y="1820"/>
                    <a:pt x="1398" y="2513"/>
                  </a:cubicBezTo>
                  <a:lnTo>
                    <a:pt x="1398" y="2513"/>
                  </a:lnTo>
                  <a:cubicBezTo>
                    <a:pt x="1398" y="3205"/>
                    <a:pt x="1960" y="3766"/>
                    <a:pt x="2652" y="3766"/>
                  </a:cubicBezTo>
                  <a:lnTo>
                    <a:pt x="2652" y="3766"/>
                  </a:lnTo>
                  <a:cubicBezTo>
                    <a:pt x="3344" y="3766"/>
                    <a:pt x="3905" y="3205"/>
                    <a:pt x="3905" y="2513"/>
                  </a:cubicBezTo>
                  <a:lnTo>
                    <a:pt x="3905" y="2513"/>
                  </a:lnTo>
                  <a:cubicBezTo>
                    <a:pt x="3905" y="1820"/>
                    <a:pt x="3344" y="1259"/>
                    <a:pt x="2652" y="1259"/>
                  </a:cubicBezTo>
                  <a:moveTo>
                    <a:pt x="2401" y="0"/>
                  </a:moveTo>
                  <a:lnTo>
                    <a:pt x="2790" y="0"/>
                  </a:lnTo>
                  <a:lnTo>
                    <a:pt x="2790" y="0"/>
                  </a:lnTo>
                  <a:cubicBezTo>
                    <a:pt x="2891" y="0"/>
                    <a:pt x="2972" y="81"/>
                    <a:pt x="2972" y="182"/>
                  </a:cubicBezTo>
                  <a:lnTo>
                    <a:pt x="2972" y="182"/>
                  </a:lnTo>
                  <a:lnTo>
                    <a:pt x="2972" y="717"/>
                  </a:lnTo>
                  <a:lnTo>
                    <a:pt x="3020" y="724"/>
                  </a:lnTo>
                  <a:lnTo>
                    <a:pt x="3020" y="724"/>
                  </a:lnTo>
                  <a:cubicBezTo>
                    <a:pt x="3317" y="785"/>
                    <a:pt x="3588" y="918"/>
                    <a:pt x="3813" y="1104"/>
                  </a:cubicBezTo>
                  <a:lnTo>
                    <a:pt x="3813" y="1104"/>
                  </a:lnTo>
                  <a:lnTo>
                    <a:pt x="3853" y="1141"/>
                  </a:lnTo>
                  <a:lnTo>
                    <a:pt x="4375" y="757"/>
                  </a:lnTo>
                  <a:lnTo>
                    <a:pt x="4375" y="757"/>
                  </a:lnTo>
                  <a:cubicBezTo>
                    <a:pt x="4415" y="728"/>
                    <a:pt x="4464" y="717"/>
                    <a:pt x="4510" y="724"/>
                  </a:cubicBezTo>
                  <a:lnTo>
                    <a:pt x="4510" y="724"/>
                  </a:lnTo>
                  <a:cubicBezTo>
                    <a:pt x="4556" y="731"/>
                    <a:pt x="4600" y="756"/>
                    <a:pt x="4629" y="796"/>
                  </a:cubicBezTo>
                  <a:lnTo>
                    <a:pt x="4629" y="796"/>
                  </a:lnTo>
                  <a:lnTo>
                    <a:pt x="4860" y="1110"/>
                  </a:lnTo>
                  <a:lnTo>
                    <a:pt x="4860" y="1110"/>
                  </a:lnTo>
                  <a:cubicBezTo>
                    <a:pt x="4920" y="1191"/>
                    <a:pt x="4902" y="1305"/>
                    <a:pt x="4821" y="1365"/>
                  </a:cubicBezTo>
                  <a:lnTo>
                    <a:pt x="4821" y="1365"/>
                  </a:lnTo>
                  <a:lnTo>
                    <a:pt x="4306" y="1743"/>
                  </a:lnTo>
                  <a:lnTo>
                    <a:pt x="4334" y="1802"/>
                  </a:lnTo>
                  <a:lnTo>
                    <a:pt x="4334" y="1802"/>
                  </a:lnTo>
                  <a:cubicBezTo>
                    <a:pt x="4403" y="1966"/>
                    <a:pt x="4449" y="2142"/>
                    <a:pt x="4468" y="2326"/>
                  </a:cubicBezTo>
                  <a:lnTo>
                    <a:pt x="4468" y="2326"/>
                  </a:lnTo>
                  <a:lnTo>
                    <a:pt x="4469" y="2348"/>
                  </a:lnTo>
                  <a:lnTo>
                    <a:pt x="5125" y="2348"/>
                  </a:lnTo>
                  <a:lnTo>
                    <a:pt x="5125" y="2348"/>
                  </a:lnTo>
                  <a:cubicBezTo>
                    <a:pt x="5225" y="2348"/>
                    <a:pt x="5307" y="2429"/>
                    <a:pt x="5307" y="2530"/>
                  </a:cubicBezTo>
                  <a:lnTo>
                    <a:pt x="5307" y="2530"/>
                  </a:lnTo>
                  <a:lnTo>
                    <a:pt x="5307" y="2919"/>
                  </a:lnTo>
                  <a:lnTo>
                    <a:pt x="5307" y="2919"/>
                  </a:lnTo>
                  <a:cubicBezTo>
                    <a:pt x="5307" y="3020"/>
                    <a:pt x="5225" y="3101"/>
                    <a:pt x="5125" y="3101"/>
                  </a:cubicBezTo>
                  <a:lnTo>
                    <a:pt x="5125" y="3101"/>
                  </a:lnTo>
                  <a:lnTo>
                    <a:pt x="4378" y="3101"/>
                  </a:lnTo>
                  <a:lnTo>
                    <a:pt x="4334" y="3223"/>
                  </a:lnTo>
                  <a:lnTo>
                    <a:pt x="4334" y="3223"/>
                  </a:lnTo>
                  <a:cubicBezTo>
                    <a:pt x="4265" y="3387"/>
                    <a:pt x="4172" y="3538"/>
                    <a:pt x="4060" y="3674"/>
                  </a:cubicBezTo>
                  <a:lnTo>
                    <a:pt x="4060" y="3674"/>
                  </a:lnTo>
                  <a:lnTo>
                    <a:pt x="3999" y="3741"/>
                  </a:lnTo>
                  <a:lnTo>
                    <a:pt x="4354" y="4126"/>
                  </a:lnTo>
                  <a:lnTo>
                    <a:pt x="4354" y="4126"/>
                  </a:lnTo>
                  <a:cubicBezTo>
                    <a:pt x="4422" y="4200"/>
                    <a:pt x="4417" y="4315"/>
                    <a:pt x="4343" y="4383"/>
                  </a:cubicBezTo>
                  <a:lnTo>
                    <a:pt x="4343" y="4383"/>
                  </a:lnTo>
                  <a:lnTo>
                    <a:pt x="4057" y="4647"/>
                  </a:lnTo>
                  <a:lnTo>
                    <a:pt x="4057" y="4647"/>
                  </a:lnTo>
                  <a:cubicBezTo>
                    <a:pt x="3983" y="4715"/>
                    <a:pt x="3868" y="4711"/>
                    <a:pt x="3800" y="4637"/>
                  </a:cubicBezTo>
                  <a:lnTo>
                    <a:pt x="3800" y="4637"/>
                  </a:lnTo>
                  <a:lnTo>
                    <a:pt x="3383" y="4185"/>
                  </a:lnTo>
                  <a:lnTo>
                    <a:pt x="3362" y="4194"/>
                  </a:lnTo>
                  <a:lnTo>
                    <a:pt x="3362" y="4194"/>
                  </a:lnTo>
                  <a:cubicBezTo>
                    <a:pt x="3253" y="4241"/>
                    <a:pt x="3139" y="4276"/>
                    <a:pt x="3020" y="4301"/>
                  </a:cubicBezTo>
                  <a:lnTo>
                    <a:pt x="3020" y="4301"/>
                  </a:lnTo>
                  <a:lnTo>
                    <a:pt x="2972" y="4308"/>
                  </a:lnTo>
                  <a:lnTo>
                    <a:pt x="2972" y="4895"/>
                  </a:lnTo>
                  <a:lnTo>
                    <a:pt x="2972" y="4895"/>
                  </a:lnTo>
                  <a:cubicBezTo>
                    <a:pt x="2972" y="4995"/>
                    <a:pt x="2891" y="5077"/>
                    <a:pt x="2790" y="5077"/>
                  </a:cubicBezTo>
                  <a:lnTo>
                    <a:pt x="2790" y="5077"/>
                  </a:lnTo>
                  <a:lnTo>
                    <a:pt x="2401" y="5077"/>
                  </a:lnTo>
                  <a:lnTo>
                    <a:pt x="2401" y="5077"/>
                  </a:lnTo>
                  <a:cubicBezTo>
                    <a:pt x="2300" y="5077"/>
                    <a:pt x="2219" y="4995"/>
                    <a:pt x="2219" y="4895"/>
                  </a:cubicBezTo>
                  <a:lnTo>
                    <a:pt x="2219" y="4895"/>
                  </a:lnTo>
                  <a:lnTo>
                    <a:pt x="2219" y="4284"/>
                  </a:lnTo>
                  <a:lnTo>
                    <a:pt x="2109" y="4256"/>
                  </a:lnTo>
                  <a:lnTo>
                    <a:pt x="2109" y="4256"/>
                  </a:lnTo>
                  <a:cubicBezTo>
                    <a:pt x="1938" y="4202"/>
                    <a:pt x="1777" y="4125"/>
                    <a:pt x="1631" y="4026"/>
                  </a:cubicBezTo>
                  <a:lnTo>
                    <a:pt x="1631" y="4026"/>
                  </a:lnTo>
                  <a:lnTo>
                    <a:pt x="1517" y="3941"/>
                  </a:lnTo>
                  <a:lnTo>
                    <a:pt x="985" y="4356"/>
                  </a:lnTo>
                  <a:lnTo>
                    <a:pt x="985" y="4356"/>
                  </a:lnTo>
                  <a:cubicBezTo>
                    <a:pt x="905" y="4417"/>
                    <a:pt x="791" y="4403"/>
                    <a:pt x="729" y="4324"/>
                  </a:cubicBezTo>
                  <a:lnTo>
                    <a:pt x="729" y="4324"/>
                  </a:lnTo>
                  <a:lnTo>
                    <a:pt x="490" y="4017"/>
                  </a:lnTo>
                  <a:lnTo>
                    <a:pt x="490" y="4017"/>
                  </a:lnTo>
                  <a:cubicBezTo>
                    <a:pt x="428" y="3937"/>
                    <a:pt x="442" y="3823"/>
                    <a:pt x="521" y="3761"/>
                  </a:cubicBezTo>
                  <a:lnTo>
                    <a:pt x="521" y="3761"/>
                  </a:lnTo>
                  <a:lnTo>
                    <a:pt x="1036" y="3360"/>
                  </a:lnTo>
                  <a:lnTo>
                    <a:pt x="970" y="3223"/>
                  </a:lnTo>
                  <a:lnTo>
                    <a:pt x="926" y="3101"/>
                  </a:lnTo>
                  <a:lnTo>
                    <a:pt x="182" y="3101"/>
                  </a:lnTo>
                  <a:lnTo>
                    <a:pt x="182" y="3101"/>
                  </a:lnTo>
                  <a:cubicBezTo>
                    <a:pt x="81" y="3101"/>
                    <a:pt x="0" y="3020"/>
                    <a:pt x="0" y="2919"/>
                  </a:cubicBezTo>
                  <a:lnTo>
                    <a:pt x="0" y="2919"/>
                  </a:lnTo>
                  <a:lnTo>
                    <a:pt x="0" y="2530"/>
                  </a:lnTo>
                  <a:lnTo>
                    <a:pt x="0" y="2530"/>
                  </a:lnTo>
                  <a:cubicBezTo>
                    <a:pt x="0" y="2429"/>
                    <a:pt x="81" y="2348"/>
                    <a:pt x="182" y="2348"/>
                  </a:cubicBezTo>
                  <a:lnTo>
                    <a:pt x="182" y="2348"/>
                  </a:lnTo>
                  <a:lnTo>
                    <a:pt x="835" y="2348"/>
                  </a:lnTo>
                  <a:lnTo>
                    <a:pt x="836" y="2326"/>
                  </a:lnTo>
                  <a:lnTo>
                    <a:pt x="836" y="2326"/>
                  </a:lnTo>
                  <a:cubicBezTo>
                    <a:pt x="855" y="2142"/>
                    <a:pt x="901" y="1966"/>
                    <a:pt x="970" y="1802"/>
                  </a:cubicBezTo>
                  <a:lnTo>
                    <a:pt x="970" y="1802"/>
                  </a:lnTo>
                  <a:lnTo>
                    <a:pt x="1044" y="1648"/>
                  </a:lnTo>
                  <a:lnTo>
                    <a:pt x="610" y="1224"/>
                  </a:lnTo>
                  <a:lnTo>
                    <a:pt x="610" y="1224"/>
                  </a:lnTo>
                  <a:cubicBezTo>
                    <a:pt x="538" y="1153"/>
                    <a:pt x="537" y="1038"/>
                    <a:pt x="607" y="966"/>
                  </a:cubicBezTo>
                  <a:lnTo>
                    <a:pt x="607" y="966"/>
                  </a:lnTo>
                  <a:lnTo>
                    <a:pt x="880" y="688"/>
                  </a:lnTo>
                  <a:lnTo>
                    <a:pt x="880" y="688"/>
                  </a:lnTo>
                  <a:cubicBezTo>
                    <a:pt x="915" y="652"/>
                    <a:pt x="961" y="633"/>
                    <a:pt x="1008" y="633"/>
                  </a:cubicBezTo>
                  <a:lnTo>
                    <a:pt x="1008" y="633"/>
                  </a:lnTo>
                  <a:cubicBezTo>
                    <a:pt x="1055" y="632"/>
                    <a:pt x="1101" y="650"/>
                    <a:pt x="1137" y="685"/>
                  </a:cubicBezTo>
                  <a:lnTo>
                    <a:pt x="1137" y="685"/>
                  </a:lnTo>
                  <a:lnTo>
                    <a:pt x="1533" y="1072"/>
                  </a:lnTo>
                  <a:lnTo>
                    <a:pt x="1631" y="999"/>
                  </a:lnTo>
                  <a:lnTo>
                    <a:pt x="1631" y="999"/>
                  </a:lnTo>
                  <a:cubicBezTo>
                    <a:pt x="1777" y="901"/>
                    <a:pt x="1938" y="823"/>
                    <a:pt x="2109" y="769"/>
                  </a:cubicBezTo>
                  <a:lnTo>
                    <a:pt x="2109" y="769"/>
                  </a:lnTo>
                  <a:lnTo>
                    <a:pt x="2219" y="741"/>
                  </a:lnTo>
                  <a:lnTo>
                    <a:pt x="2219" y="182"/>
                  </a:lnTo>
                  <a:lnTo>
                    <a:pt x="2219" y="182"/>
                  </a:lnTo>
                  <a:cubicBezTo>
                    <a:pt x="2219" y="81"/>
                    <a:pt x="2300" y="0"/>
                    <a:pt x="2401" y="0"/>
                  </a:cubicBezTo>
                </a:path>
                <a:path w="5307" h="5077">
                  <a:moveTo>
                    <a:pt x="2131" y="2630"/>
                  </a:moveTo>
                  <a:cubicBezTo>
                    <a:pt x="2065" y="2342"/>
                    <a:pt x="2244" y="2054"/>
                    <a:pt x="2532" y="1988"/>
                  </a:cubicBezTo>
                  <a:lnTo>
                    <a:pt x="2532" y="1988"/>
                  </a:lnTo>
                  <a:lnTo>
                    <a:pt x="2532" y="1988"/>
                  </a:lnTo>
                  <a:lnTo>
                    <a:pt x="2532" y="1988"/>
                  </a:lnTo>
                  <a:cubicBezTo>
                    <a:pt x="2821" y="1921"/>
                    <a:pt x="3108" y="2100"/>
                    <a:pt x="3175" y="2389"/>
                  </a:cubicBezTo>
                  <a:lnTo>
                    <a:pt x="3175" y="2389"/>
                  </a:lnTo>
                  <a:cubicBezTo>
                    <a:pt x="3175" y="2389"/>
                    <a:pt x="3175" y="2389"/>
                    <a:pt x="3175" y="2389"/>
                  </a:cubicBezTo>
                  <a:lnTo>
                    <a:pt x="3175" y="2389"/>
                  </a:lnTo>
                  <a:lnTo>
                    <a:pt x="3175" y="2389"/>
                  </a:lnTo>
                  <a:lnTo>
                    <a:pt x="3175" y="2389"/>
                  </a:lnTo>
                  <a:cubicBezTo>
                    <a:pt x="3242" y="2677"/>
                    <a:pt x="3062" y="2965"/>
                    <a:pt x="2774" y="3031"/>
                  </a:cubicBezTo>
                  <a:lnTo>
                    <a:pt x="2774" y="3031"/>
                  </a:lnTo>
                  <a:cubicBezTo>
                    <a:pt x="2486" y="3098"/>
                    <a:pt x="2198" y="2919"/>
                    <a:pt x="2131" y="2630"/>
                  </a:cubicBezTo>
                  <a:lnTo>
                    <a:pt x="2131" y="2630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950782" y="2295097"/>
              <a:ext cx="1021746" cy="977455"/>
            </a:xfrm>
            <a:custGeom>
              <a:rect l="0" t="0" r="0" b="0"/>
              <a:pathLst>
                <a:path w="1609" h="1539">
                  <a:moveTo>
                    <a:pt x="804" y="381"/>
                  </a:moveTo>
                  <a:cubicBezTo>
                    <a:pt x="594" y="381"/>
                    <a:pt x="424" y="552"/>
                    <a:pt x="424" y="761"/>
                  </a:cubicBezTo>
                  <a:lnTo>
                    <a:pt x="424" y="761"/>
                  </a:lnTo>
                  <a:cubicBezTo>
                    <a:pt x="424" y="971"/>
                    <a:pt x="594" y="1141"/>
                    <a:pt x="804" y="1141"/>
                  </a:cubicBezTo>
                  <a:lnTo>
                    <a:pt x="804" y="1141"/>
                  </a:lnTo>
                  <a:cubicBezTo>
                    <a:pt x="1014" y="1141"/>
                    <a:pt x="1184" y="971"/>
                    <a:pt x="1184" y="761"/>
                  </a:cubicBezTo>
                  <a:lnTo>
                    <a:pt x="1184" y="761"/>
                  </a:lnTo>
                  <a:cubicBezTo>
                    <a:pt x="1184" y="552"/>
                    <a:pt x="1014" y="381"/>
                    <a:pt x="804" y="381"/>
                  </a:cubicBezTo>
                  <a:moveTo>
                    <a:pt x="727" y="0"/>
                  </a:moveTo>
                  <a:lnTo>
                    <a:pt x="846" y="0"/>
                  </a:lnTo>
                  <a:lnTo>
                    <a:pt x="846" y="0"/>
                  </a:lnTo>
                  <a:cubicBezTo>
                    <a:pt x="876" y="0"/>
                    <a:pt x="901" y="24"/>
                    <a:pt x="901" y="55"/>
                  </a:cubicBezTo>
                  <a:lnTo>
                    <a:pt x="901" y="55"/>
                  </a:lnTo>
                  <a:lnTo>
                    <a:pt x="901" y="217"/>
                  </a:lnTo>
                  <a:lnTo>
                    <a:pt x="915" y="219"/>
                  </a:lnTo>
                  <a:lnTo>
                    <a:pt x="915" y="219"/>
                  </a:lnTo>
                  <a:cubicBezTo>
                    <a:pt x="1005" y="238"/>
                    <a:pt x="1087" y="278"/>
                    <a:pt x="1156" y="334"/>
                  </a:cubicBezTo>
                  <a:lnTo>
                    <a:pt x="1156" y="334"/>
                  </a:lnTo>
                  <a:lnTo>
                    <a:pt x="1168" y="345"/>
                  </a:lnTo>
                  <a:lnTo>
                    <a:pt x="1326" y="229"/>
                  </a:lnTo>
                  <a:lnTo>
                    <a:pt x="1326" y="229"/>
                  </a:lnTo>
                  <a:cubicBezTo>
                    <a:pt x="1338" y="220"/>
                    <a:pt x="1353" y="217"/>
                    <a:pt x="1367" y="219"/>
                  </a:cubicBezTo>
                  <a:lnTo>
                    <a:pt x="1367" y="219"/>
                  </a:lnTo>
                  <a:cubicBezTo>
                    <a:pt x="1381" y="221"/>
                    <a:pt x="1394" y="229"/>
                    <a:pt x="1403" y="241"/>
                  </a:cubicBezTo>
                  <a:lnTo>
                    <a:pt x="1403" y="241"/>
                  </a:lnTo>
                  <a:lnTo>
                    <a:pt x="1473" y="336"/>
                  </a:lnTo>
                  <a:lnTo>
                    <a:pt x="1473" y="336"/>
                  </a:lnTo>
                  <a:cubicBezTo>
                    <a:pt x="1491" y="361"/>
                    <a:pt x="1486" y="395"/>
                    <a:pt x="1461" y="413"/>
                  </a:cubicBezTo>
                  <a:lnTo>
                    <a:pt x="1461" y="413"/>
                  </a:lnTo>
                  <a:lnTo>
                    <a:pt x="1305" y="528"/>
                  </a:lnTo>
                  <a:lnTo>
                    <a:pt x="1314" y="546"/>
                  </a:lnTo>
                  <a:lnTo>
                    <a:pt x="1314" y="546"/>
                  </a:lnTo>
                  <a:cubicBezTo>
                    <a:pt x="1335" y="596"/>
                    <a:pt x="1348" y="649"/>
                    <a:pt x="1354" y="705"/>
                  </a:cubicBezTo>
                  <a:lnTo>
                    <a:pt x="1354" y="705"/>
                  </a:lnTo>
                  <a:lnTo>
                    <a:pt x="1354" y="711"/>
                  </a:lnTo>
                  <a:lnTo>
                    <a:pt x="1553" y="711"/>
                  </a:lnTo>
                  <a:lnTo>
                    <a:pt x="1553" y="711"/>
                  </a:lnTo>
                  <a:cubicBezTo>
                    <a:pt x="1584" y="711"/>
                    <a:pt x="1609" y="736"/>
                    <a:pt x="1609" y="767"/>
                  </a:cubicBezTo>
                  <a:lnTo>
                    <a:pt x="1609" y="767"/>
                  </a:lnTo>
                  <a:lnTo>
                    <a:pt x="1609" y="885"/>
                  </a:lnTo>
                  <a:lnTo>
                    <a:pt x="1609" y="885"/>
                  </a:lnTo>
                  <a:cubicBezTo>
                    <a:pt x="1609" y="915"/>
                    <a:pt x="1584" y="940"/>
                    <a:pt x="1553" y="940"/>
                  </a:cubicBezTo>
                  <a:lnTo>
                    <a:pt x="1553" y="940"/>
                  </a:lnTo>
                  <a:lnTo>
                    <a:pt x="1327" y="940"/>
                  </a:lnTo>
                  <a:lnTo>
                    <a:pt x="1314" y="977"/>
                  </a:lnTo>
                  <a:lnTo>
                    <a:pt x="1314" y="977"/>
                  </a:lnTo>
                  <a:cubicBezTo>
                    <a:pt x="1293" y="1026"/>
                    <a:pt x="1264" y="1072"/>
                    <a:pt x="1231" y="1113"/>
                  </a:cubicBezTo>
                  <a:lnTo>
                    <a:pt x="1231" y="1113"/>
                  </a:lnTo>
                  <a:lnTo>
                    <a:pt x="1212" y="1134"/>
                  </a:lnTo>
                  <a:lnTo>
                    <a:pt x="1320" y="1250"/>
                  </a:lnTo>
                  <a:lnTo>
                    <a:pt x="1320" y="1250"/>
                  </a:lnTo>
                  <a:cubicBezTo>
                    <a:pt x="1340" y="1273"/>
                    <a:pt x="1339" y="1308"/>
                    <a:pt x="1316" y="1328"/>
                  </a:cubicBezTo>
                  <a:lnTo>
                    <a:pt x="1316" y="1328"/>
                  </a:lnTo>
                  <a:lnTo>
                    <a:pt x="1230" y="1409"/>
                  </a:lnTo>
                  <a:lnTo>
                    <a:pt x="1230" y="1409"/>
                  </a:lnTo>
                  <a:cubicBezTo>
                    <a:pt x="1207" y="1429"/>
                    <a:pt x="1172" y="1428"/>
                    <a:pt x="1152" y="1405"/>
                  </a:cubicBezTo>
                  <a:lnTo>
                    <a:pt x="1152" y="1405"/>
                  </a:lnTo>
                  <a:lnTo>
                    <a:pt x="1025" y="1268"/>
                  </a:lnTo>
                  <a:lnTo>
                    <a:pt x="1019" y="1271"/>
                  </a:lnTo>
                  <a:lnTo>
                    <a:pt x="1019" y="1271"/>
                  </a:lnTo>
                  <a:cubicBezTo>
                    <a:pt x="986" y="1285"/>
                    <a:pt x="951" y="1296"/>
                    <a:pt x="915" y="1304"/>
                  </a:cubicBezTo>
                  <a:lnTo>
                    <a:pt x="915" y="1304"/>
                  </a:lnTo>
                  <a:lnTo>
                    <a:pt x="901" y="1306"/>
                  </a:lnTo>
                  <a:lnTo>
                    <a:pt x="901" y="1484"/>
                  </a:lnTo>
                  <a:lnTo>
                    <a:pt x="901" y="1484"/>
                  </a:lnTo>
                  <a:cubicBezTo>
                    <a:pt x="901" y="1514"/>
                    <a:pt x="876" y="1539"/>
                    <a:pt x="846" y="1539"/>
                  </a:cubicBezTo>
                  <a:lnTo>
                    <a:pt x="846" y="1539"/>
                  </a:lnTo>
                  <a:lnTo>
                    <a:pt x="727" y="1539"/>
                  </a:lnTo>
                  <a:lnTo>
                    <a:pt x="727" y="1539"/>
                  </a:lnTo>
                  <a:cubicBezTo>
                    <a:pt x="697" y="1539"/>
                    <a:pt x="672" y="1514"/>
                    <a:pt x="672" y="1484"/>
                  </a:cubicBezTo>
                  <a:lnTo>
                    <a:pt x="672" y="1484"/>
                  </a:lnTo>
                  <a:lnTo>
                    <a:pt x="672" y="1298"/>
                  </a:lnTo>
                  <a:lnTo>
                    <a:pt x="639" y="1290"/>
                  </a:lnTo>
                  <a:lnTo>
                    <a:pt x="639" y="1290"/>
                  </a:lnTo>
                  <a:cubicBezTo>
                    <a:pt x="587" y="1274"/>
                    <a:pt x="538" y="1250"/>
                    <a:pt x="494" y="1220"/>
                  </a:cubicBezTo>
                  <a:lnTo>
                    <a:pt x="494" y="1220"/>
                  </a:lnTo>
                  <a:lnTo>
                    <a:pt x="460" y="1194"/>
                  </a:lnTo>
                  <a:lnTo>
                    <a:pt x="298" y="1320"/>
                  </a:lnTo>
                  <a:lnTo>
                    <a:pt x="298" y="1320"/>
                  </a:lnTo>
                  <a:cubicBezTo>
                    <a:pt x="274" y="1339"/>
                    <a:pt x="239" y="1335"/>
                    <a:pt x="221" y="1311"/>
                  </a:cubicBezTo>
                  <a:lnTo>
                    <a:pt x="221" y="1311"/>
                  </a:lnTo>
                  <a:lnTo>
                    <a:pt x="148" y="1217"/>
                  </a:lnTo>
                  <a:lnTo>
                    <a:pt x="148" y="1217"/>
                  </a:lnTo>
                  <a:cubicBezTo>
                    <a:pt x="129" y="1193"/>
                    <a:pt x="134" y="1159"/>
                    <a:pt x="158" y="1140"/>
                  </a:cubicBezTo>
                  <a:lnTo>
                    <a:pt x="158" y="1140"/>
                  </a:lnTo>
                  <a:lnTo>
                    <a:pt x="314" y="1018"/>
                  </a:lnTo>
                  <a:lnTo>
                    <a:pt x="294" y="977"/>
                  </a:lnTo>
                  <a:lnTo>
                    <a:pt x="280" y="940"/>
                  </a:lnTo>
                  <a:lnTo>
                    <a:pt x="55" y="940"/>
                  </a:lnTo>
                  <a:lnTo>
                    <a:pt x="55" y="940"/>
                  </a:lnTo>
                  <a:cubicBezTo>
                    <a:pt x="24" y="940"/>
                    <a:pt x="0" y="915"/>
                    <a:pt x="0" y="885"/>
                  </a:cubicBezTo>
                  <a:lnTo>
                    <a:pt x="0" y="885"/>
                  </a:lnTo>
                  <a:lnTo>
                    <a:pt x="0" y="767"/>
                  </a:lnTo>
                  <a:lnTo>
                    <a:pt x="0" y="767"/>
                  </a:lnTo>
                  <a:cubicBezTo>
                    <a:pt x="0" y="736"/>
                    <a:pt x="24" y="711"/>
                    <a:pt x="55" y="711"/>
                  </a:cubicBezTo>
                  <a:lnTo>
                    <a:pt x="55" y="711"/>
                  </a:lnTo>
                  <a:lnTo>
                    <a:pt x="253" y="711"/>
                  </a:lnTo>
                  <a:lnTo>
                    <a:pt x="253" y="705"/>
                  </a:lnTo>
                  <a:lnTo>
                    <a:pt x="253" y="705"/>
                  </a:lnTo>
                  <a:cubicBezTo>
                    <a:pt x="259" y="649"/>
                    <a:pt x="273" y="596"/>
                    <a:pt x="294" y="546"/>
                  </a:cubicBezTo>
                  <a:lnTo>
                    <a:pt x="294" y="546"/>
                  </a:lnTo>
                  <a:lnTo>
                    <a:pt x="316" y="499"/>
                  </a:lnTo>
                  <a:lnTo>
                    <a:pt x="185" y="371"/>
                  </a:lnTo>
                  <a:lnTo>
                    <a:pt x="185" y="371"/>
                  </a:lnTo>
                  <a:cubicBezTo>
                    <a:pt x="163" y="349"/>
                    <a:pt x="162" y="314"/>
                    <a:pt x="184" y="293"/>
                  </a:cubicBezTo>
                  <a:lnTo>
                    <a:pt x="184" y="293"/>
                  </a:lnTo>
                  <a:lnTo>
                    <a:pt x="266" y="208"/>
                  </a:lnTo>
                  <a:lnTo>
                    <a:pt x="266" y="208"/>
                  </a:lnTo>
                  <a:cubicBezTo>
                    <a:pt x="277" y="197"/>
                    <a:pt x="291" y="192"/>
                    <a:pt x="305" y="192"/>
                  </a:cubicBezTo>
                  <a:lnTo>
                    <a:pt x="305" y="192"/>
                  </a:lnTo>
                  <a:cubicBezTo>
                    <a:pt x="319" y="191"/>
                    <a:pt x="334" y="197"/>
                    <a:pt x="344" y="207"/>
                  </a:cubicBezTo>
                  <a:lnTo>
                    <a:pt x="344" y="207"/>
                  </a:lnTo>
                  <a:lnTo>
                    <a:pt x="464" y="325"/>
                  </a:lnTo>
                  <a:lnTo>
                    <a:pt x="494" y="303"/>
                  </a:lnTo>
                  <a:lnTo>
                    <a:pt x="494" y="303"/>
                  </a:lnTo>
                  <a:cubicBezTo>
                    <a:pt x="538" y="273"/>
                    <a:pt x="587" y="249"/>
                    <a:pt x="639" y="233"/>
                  </a:cubicBezTo>
                  <a:lnTo>
                    <a:pt x="639" y="233"/>
                  </a:lnTo>
                  <a:lnTo>
                    <a:pt x="672" y="224"/>
                  </a:lnTo>
                  <a:lnTo>
                    <a:pt x="672" y="55"/>
                  </a:lnTo>
                  <a:lnTo>
                    <a:pt x="672" y="55"/>
                  </a:lnTo>
                  <a:cubicBezTo>
                    <a:pt x="672" y="24"/>
                    <a:pt x="697" y="0"/>
                    <a:pt x="727" y="0"/>
                  </a:cubicBezTo>
                </a:path>
                <a:path w="1609" h="1539">
                  <a:moveTo>
                    <a:pt x="618" y="769"/>
                  </a:moveTo>
                  <a:cubicBezTo>
                    <a:pt x="618" y="666"/>
                    <a:pt x="701" y="583"/>
                    <a:pt x="804" y="583"/>
                  </a:cubicBezTo>
                  <a:lnTo>
                    <a:pt x="804" y="583"/>
                  </a:lnTo>
                  <a:lnTo>
                    <a:pt x="804" y="583"/>
                  </a:lnTo>
                  <a:lnTo>
                    <a:pt x="804" y="583"/>
                  </a:lnTo>
                  <a:cubicBezTo>
                    <a:pt x="907" y="583"/>
                    <a:pt x="991" y="666"/>
                    <a:pt x="991" y="769"/>
                  </a:cubicBezTo>
                  <a:lnTo>
                    <a:pt x="991" y="769"/>
                  </a:lnTo>
                  <a:cubicBezTo>
                    <a:pt x="991" y="769"/>
                    <a:pt x="991" y="769"/>
                    <a:pt x="991" y="769"/>
                  </a:cubicBezTo>
                  <a:lnTo>
                    <a:pt x="991" y="769"/>
                  </a:lnTo>
                  <a:lnTo>
                    <a:pt x="991" y="769"/>
                  </a:lnTo>
                  <a:lnTo>
                    <a:pt x="991" y="769"/>
                  </a:lnTo>
                  <a:cubicBezTo>
                    <a:pt x="991" y="872"/>
                    <a:pt x="907" y="956"/>
                    <a:pt x="804" y="956"/>
                  </a:cubicBezTo>
                  <a:lnTo>
                    <a:pt x="804" y="956"/>
                  </a:lnTo>
                  <a:lnTo>
                    <a:pt x="804" y="956"/>
                  </a:lnTo>
                  <a:lnTo>
                    <a:pt x="804" y="956"/>
                  </a:lnTo>
                  <a:cubicBezTo>
                    <a:pt x="701" y="956"/>
                    <a:pt x="618" y="872"/>
                    <a:pt x="618" y="769"/>
                  </a:cubicBezTo>
                  <a:lnTo>
                    <a:pt x="618" y="769"/>
                  </a:lnTo>
                  <a:close/>
                </a:path>
              </a:pathLst>
            </a:custGeom>
            <a:solidFill>
              <a:srgbClr val="007D4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1" name="textbox 171"/>
          <p:cNvSpPr/>
          <p:nvPr/>
        </p:nvSpPr>
        <p:spPr>
          <a:xfrm>
            <a:off x="1725143" y="2187588"/>
            <a:ext cx="3968115" cy="1814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4643" algn="l" rtl="0" eaLnBrk="0">
              <a:lnSpc>
                <a:spcPts val="2077"/>
              </a:lnSpc>
            </a:pPr>
            <a:r>
              <a:rPr sz="1500" spc="19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药品生产质量管理规范(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GMP</a:t>
            </a:r>
            <a:r>
              <a:rPr sz="1500" spc="1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500"/>
          </a:p>
          <a:p>
            <a:pPr marL="14757" indent="-2057" algn="l" rtl="0" eaLnBrk="0">
              <a:lnSpc>
                <a:spcPct val="157000"/>
              </a:lnSpc>
              <a:spcBef>
                <a:spcPts val="20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确保药品生产过程符合质量标准，防止污染和交叉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4643" algn="l" rtl="0" eaLnBrk="0">
              <a:lnSpc>
                <a:spcPts val="2077"/>
              </a:lnSpc>
              <a:spcBef>
                <a:spcPts val="451"/>
              </a:spcBef>
            </a:pPr>
            <a:r>
              <a:rPr sz="1500" spc="19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药品经营质量管理规范(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GSP</a:t>
            </a: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8B5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marL="14414" algn="l" rtl="0" eaLnBrk="0">
              <a:lnSpc>
                <a:spcPct val="95000"/>
              </a:lnSpc>
              <a:spcBef>
                <a:spcPts val="3"/>
              </a:spcBef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规范药品流通环节的质量管理，保障药品供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应安全。</a:t>
            </a:r>
            <a:endParaRPr lang="Microsoft YaHei" altLang="Microsoft YaHei" sz="1300"/>
          </a:p>
        </p:txBody>
      </p:sp>
      <p:sp>
        <p:nvSpPr>
          <p:cNvPr id="172" name="textbox 172"/>
          <p:cNvSpPr/>
          <p:nvPr/>
        </p:nvSpPr>
        <p:spPr>
          <a:xfrm>
            <a:off x="1725315" y="4613485"/>
            <a:ext cx="3968115" cy="895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60"/>
              </a:lnSpc>
            </a:pPr>
            <a:endParaRPr lang="Arial" altLang="Arial" sz="100"/>
          </a:p>
          <a:p>
            <a:pPr marL="14671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7D4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心血管药物临床试验技术指导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7D4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7D4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1500"/>
          </a:p>
          <a:p>
            <a:pPr marL="12700" indent="1371" algn="l" rtl="0" eaLnBrk="0">
              <a:lnSpc>
                <a:spcPct val="157000"/>
              </a:lnSpc>
              <a:spcBef>
                <a:spcPts val="2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指导心血管药物临床试验设计、实施和评价，提高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验质量和效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300"/>
          </a:p>
        </p:txBody>
      </p:sp>
      <p:sp>
        <p:nvSpPr>
          <p:cNvPr id="173" name="textbox 173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860510" y="2403790"/>
            <a:ext cx="603308" cy="603308"/>
            <a:chExt cx="603308" cy="603308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603308" cy="603308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4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45AE3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textbox 195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marL="168469" algn="l" rtl="0" eaLnBrk="0">
                <a:lnSpc>
                  <a:spcPct val="85000"/>
                </a:lnSpc>
                <a:spcBef>
                  <a:spcPts val="7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5AE3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5AE37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0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856276" y="4692105"/>
            <a:ext cx="603308" cy="603307"/>
            <a:chExt cx="603308" cy="603307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603308" cy="603307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4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007D4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textbox 197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marL="168896" algn="l" rtl="0" eaLnBrk="0">
                <a:lnSpc>
                  <a:spcPct val="85000"/>
                </a:lnSpc>
                <a:spcBef>
                  <a:spcPts val="7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7D4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860510" y="3543284"/>
            <a:ext cx="603308" cy="603307"/>
            <a:chExt cx="603308" cy="603307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603308" cy="603307"/>
            </a:xfrm>
            <a:custGeom>
              <a:rect l="0" t="0" r="0" b="0"/>
              <a:pathLst>
                <a:path w="950" h="950">
                  <a:moveTo>
                    <a:pt x="15" y="475"/>
                  </a:moveTo>
                  <a:cubicBezTo>
                    <a:pt x="15" y="220"/>
                    <a:pt x="220" y="15"/>
                    <a:pt x="475" y="15"/>
                  </a:cubicBezTo>
                  <a:lnTo>
                    <a:pt x="475" y="15"/>
                  </a:lnTo>
                  <a:lnTo>
                    <a:pt x="475" y="15"/>
                  </a:lnTo>
                  <a:lnTo>
                    <a:pt x="475" y="15"/>
                  </a:lnTo>
                  <a:cubicBezTo>
                    <a:pt x="729" y="14"/>
                    <a:pt x="935" y="220"/>
                    <a:pt x="935" y="475"/>
                  </a:cubicBezTo>
                  <a:lnTo>
                    <a:pt x="935" y="475"/>
                  </a:lnTo>
                  <a:cubicBezTo>
                    <a:pt x="935" y="475"/>
                    <a:pt x="935" y="475"/>
                    <a:pt x="935" y="475"/>
                  </a:cubicBezTo>
                  <a:lnTo>
                    <a:pt x="935" y="475"/>
                  </a:lnTo>
                  <a:lnTo>
                    <a:pt x="935" y="475"/>
                  </a:lnTo>
                  <a:lnTo>
                    <a:pt x="935" y="475"/>
                  </a:lnTo>
                  <a:cubicBezTo>
                    <a:pt x="935" y="729"/>
                    <a:pt x="729" y="935"/>
                    <a:pt x="475" y="935"/>
                  </a:cubicBezTo>
                  <a:lnTo>
                    <a:pt x="475" y="935"/>
                  </a:lnTo>
                  <a:lnTo>
                    <a:pt x="475" y="935"/>
                  </a:lnTo>
                  <a:lnTo>
                    <a:pt x="475" y="935"/>
                  </a:lnTo>
                  <a:cubicBezTo>
                    <a:pt x="220" y="935"/>
                    <a:pt x="15" y="729"/>
                    <a:pt x="15" y="475"/>
                  </a:cubicBezTo>
                  <a:lnTo>
                    <a:pt x="15" y="475"/>
                  </a:lnTo>
                  <a:close/>
                </a:path>
              </a:pathLst>
            </a:custGeom>
            <a:noFill/>
            <a:ln w="19050" cap="flat">
              <a:solidFill>
                <a:srgbClr val="38B5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textbox 199"/>
            <p:cNvSpPr/>
            <p:nvPr/>
          </p:nvSpPr>
          <p:spPr>
            <a:xfrm>
              <a:off x="-12700" y="-12700"/>
              <a:ext cx="629284" cy="687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9840"/>
                </a:lnSpc>
              </a:pPr>
              <a:endParaRPr lang="Arial" altLang="Arial" sz="100"/>
            </a:p>
            <a:p>
              <a:pPr marL="177997" algn="l" rtl="0" eaLnBrk="0">
                <a:lnSpc>
                  <a:spcPct val="85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8B5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8B5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3164016" y="2833671"/>
            <a:ext cx="6023882" cy="1616135"/>
            <a:chExt cx="6023882" cy="1616135"/>
          </a:xfrm>
        </p:grpSpPr>
        <p:grpSp>
          <p:nvGrpSpPr>
            <p:cNvPr id="36" name="group 36"/>
            <p:cNvGrpSpPr/>
            <p:nvPr/>
          </p:nvGrpSpPr>
          <p:grpSpPr>
            <a:xfrm rot="21600000">
              <a:off x="0" y="0"/>
              <a:ext cx="6023882" cy="1616135"/>
              <a:chExt cx="6023882" cy="1616135"/>
            </a:xfrm>
          </p:grpSpPr>
          <p:sp>
            <p:nvSpPr>
              <p:cNvPr id="201" name="path"/>
              <p:cNvSpPr/>
              <p:nvPr/>
            </p:nvSpPr>
            <p:spPr>
              <a:xfrm>
                <a:off x="0" y="0"/>
                <a:ext cx="1616136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45AE3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2" name="path"/>
              <p:cNvSpPr/>
              <p:nvPr/>
            </p:nvSpPr>
            <p:spPr>
              <a:xfrm>
                <a:off x="1469248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007D4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3" name="path"/>
              <p:cNvSpPr/>
              <p:nvPr/>
            </p:nvSpPr>
            <p:spPr>
              <a:xfrm>
                <a:off x="2938494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45AE37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4" name="path"/>
              <p:cNvSpPr/>
              <p:nvPr/>
            </p:nvSpPr>
            <p:spPr>
              <a:xfrm>
                <a:off x="4407745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007D4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5" name="textbox 205"/>
            <p:cNvSpPr/>
            <p:nvPr/>
          </p:nvSpPr>
          <p:spPr>
            <a:xfrm>
              <a:off x="-12700" y="-12700"/>
              <a:ext cx="6049645" cy="18008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561872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5500" spc="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</a:t>
              </a:r>
              <a:endParaRPr lang="Microsoft YaHei" altLang="Microsoft YaHei" sz="5500"/>
            </a:p>
          </p:txBody>
        </p:sp>
      </p:grpSp>
      <p:sp>
        <p:nvSpPr>
          <p:cNvPr id="206" name="textbox 206"/>
          <p:cNvSpPr/>
          <p:nvPr/>
        </p:nvSpPr>
        <p:spPr>
          <a:xfrm>
            <a:off x="2285841" y="4744756"/>
            <a:ext cx="4039870" cy="1104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44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关注政策法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</a:t>
            </a:r>
            <a:endParaRPr lang="Microsoft YaHei" altLang="Microsoft YaHei" sz="17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algn="l" rtl="0" eaLnBrk="0">
              <a:lnSpc>
                <a:spcPct val="6351"/>
              </a:lnSpc>
            </a:pPr>
            <a:endParaRPr lang="Arial" altLang="Arial" sz="100"/>
          </a:p>
          <a:p>
            <a:pPr marL="3252657" indent="-3239957" algn="l" rtl="0" eaLnBrk="0">
              <a:lnSpc>
                <a:spcPct val="197000"/>
              </a:lnSpc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密切关注国家政策法规调整情况，及时调整企业战</a:t>
            </a:r>
            <a:r>
              <a:rPr sz="1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   </a:t>
            </a:r>
            <a:r>
              <a:rPr sz="12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业务模式</a:t>
            </a:r>
            <a:r>
              <a:rPr sz="12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07" name="textbox 207"/>
          <p:cNvSpPr/>
          <p:nvPr/>
        </p:nvSpPr>
        <p:spPr>
          <a:xfrm>
            <a:off x="758278" y="1631084"/>
            <a:ext cx="4038600" cy="1103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60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加强质量管理体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</a:t>
            </a:r>
            <a:endParaRPr lang="Microsoft YaHei" altLang="Microsoft YaHei" sz="17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2279164" indent="-2266464" algn="l" rtl="0" eaLnBrk="0">
              <a:lnSpc>
                <a:spcPct val="198000"/>
              </a:lnSpc>
              <a:spcBef>
                <a:spcPts val="2"/>
              </a:spcBef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建立完善的质量管理体系，确保药品研发、生产、</a:t>
            </a:r>
            <a:r>
              <a:rPr sz="1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   </a:t>
            </a: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等各环节符合法规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要求。</a:t>
            </a:r>
            <a:endParaRPr lang="Microsoft YaHei" altLang="Microsoft YaHei" sz="1200"/>
          </a:p>
        </p:txBody>
      </p:sp>
      <p:sp>
        <p:nvSpPr>
          <p:cNvPr id="208" name="textbox 208"/>
          <p:cNvSpPr/>
          <p:nvPr/>
        </p:nvSpPr>
        <p:spPr>
          <a:xfrm>
            <a:off x="6161299" y="1630208"/>
            <a:ext cx="3964304" cy="1104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强化临床试验管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7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66497" indent="486" algn="l" rtl="0" eaLnBrk="0">
              <a:lnSpc>
                <a:spcPct val="198000"/>
              </a:lnSpc>
              <a:spcBef>
                <a:spcPts val="6"/>
              </a:spcBef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严格遵守心血管药物临床试验技术指导原则，确保</a:t>
            </a:r>
            <a:r>
              <a:rPr sz="1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 </a:t>
            </a:r>
            <a:r>
              <a:rPr sz="12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数据真实、可靠</a:t>
            </a:r>
            <a:r>
              <a:rPr sz="1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09" name="textbox 209"/>
          <p:cNvSpPr/>
          <p:nvPr/>
        </p:nvSpPr>
        <p:spPr>
          <a:xfrm>
            <a:off x="7687042" y="4745194"/>
            <a:ext cx="3966845" cy="1104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9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加强与监管部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</a:t>
            </a:r>
            <a:endParaRPr lang="Microsoft YaHei" altLang="Microsoft YaHei" sz="17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70259" indent="-323" algn="l" rtl="0" eaLnBrk="0">
              <a:lnSpc>
                <a:spcPct val="197000"/>
              </a:lnSpc>
              <a:spcBef>
                <a:spcPts val="3"/>
              </a:spcBef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积极与药品监管部门沟通协作，及时了解政策导向</a:t>
            </a:r>
            <a:r>
              <a:rPr sz="1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 </a:t>
            </a:r>
            <a:r>
              <a:rPr sz="12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管要求，降低企业经营风</a:t>
            </a:r>
            <a:r>
              <a:rPr sz="12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10" name="textbox 210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经营建议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32" name="textbox 232"/>
          <p:cNvSpPr/>
          <p:nvPr/>
        </p:nvSpPr>
        <p:spPr>
          <a:xfrm>
            <a:off x="1206166" y="1119304"/>
            <a:ext cx="4876165" cy="478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332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marL="13185" indent="-485" algn="l" rtl="0" eaLnBrk="0">
              <a:lnSpc>
                <a:spcPct val="123000"/>
              </a:lnSpc>
              <a:spcBef>
                <a:spcPts val="1491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心血管药物研发进展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3800" spc="0"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38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marL="44275" algn="l" rtl="0" eaLnBrk="0">
              <a:lnSpc>
                <a:spcPct val="85000"/>
              </a:lnSpc>
              <a:spcBef>
                <a:spcPts val="4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34" name="picture 2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1165346"/>
            <a:ext cx="4300143" cy="5692653"/>
          </a:xfrm>
          <a:prstGeom prst="rect">
            <a:avLst/>
          </a:prstGeom>
        </p:spPr>
      </p:pic>
      <p:sp>
        <p:nvSpPr>
          <p:cNvPr id="235" name="textbox 235"/>
          <p:cNvSpPr/>
          <p:nvPr/>
        </p:nvSpPr>
        <p:spPr>
          <a:xfrm>
            <a:off x="4543573" y="3149539"/>
            <a:ext cx="6369050" cy="2809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18"/>
              </a:lnSpc>
            </a:pPr>
            <a:endParaRPr lang="Arial" altLang="Arial" sz="100"/>
          </a:p>
          <a:p>
            <a:pPr marL="413774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新型抗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endParaRPr lang="Microsoft YaHei" altLang="Microsoft YaHei" sz="2300"/>
          </a:p>
          <a:p>
            <a:pPr marL="415174" algn="l" rtl="0" eaLnBrk="0">
              <a:lnSpc>
                <a:spcPct val="151000"/>
              </a:lnSpc>
              <a:spcBef>
                <a:spcPts val="23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心血管疾病的抗凝治疗一直是临床研究的热点，新型抗凝药物如直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接凝血酶抑制剂、  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Xa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因子抑制剂等，具有更高的抗凝效果和更低的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风险。</a:t>
            </a:r>
            <a:endParaRPr lang="Microsoft YaHei" altLang="Microsoft YaHei" sz="15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99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新型调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endParaRPr lang="Microsoft YaHei" altLang="Microsoft YaHei" sz="2300"/>
          </a:p>
          <a:p>
            <a:pPr marL="13337" indent="2285" algn="l" rtl="0" eaLnBrk="0">
              <a:lnSpc>
                <a:spcPct val="151000"/>
              </a:lnSpc>
              <a:spcBef>
                <a:spcPts val="25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是心血管疾病的重要危险因素之一，新型调脂药物如PCSK9抑制    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剂等，可有效降低血脂水平，减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心血管疾病的发生。</a:t>
            </a:r>
            <a:endParaRPr lang="Microsoft YaHei" altLang="Microsoft YaHei" sz="1500"/>
          </a:p>
        </p:txBody>
      </p:sp>
      <p:sp>
        <p:nvSpPr>
          <p:cNvPr id="236" name="textbox 236"/>
          <p:cNvSpPr/>
          <p:nvPr/>
        </p:nvSpPr>
        <p:spPr>
          <a:xfrm>
            <a:off x="5384231" y="1411045"/>
            <a:ext cx="5930265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5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新型降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</a:t>
            </a:r>
            <a:endParaRPr lang="Microsoft YaHei" altLang="Microsoft YaHei" sz="2300"/>
          </a:p>
          <a:p>
            <a:pPr marL="13337" indent="1904" algn="l" rtl="0" eaLnBrk="0">
              <a:lnSpc>
                <a:spcPct val="151000"/>
              </a:lnSpc>
              <a:spcBef>
                <a:spcPts val="25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，针对高血压治疗的新型药物不断涌现，如血管紧张素受体拮抗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剂、钙通道阻滞剂等，这些药物具有降压效果好、副作用小等优点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7" name="textbox 237"/>
          <p:cNvSpPr/>
          <p:nvPr/>
        </p:nvSpPr>
        <p:spPr>
          <a:xfrm>
            <a:off x="442263" y="318468"/>
            <a:ext cx="3837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7240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型药物研究进展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258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textbox 259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60" name="path"/>
          <p:cNvSpPr/>
          <p:nvPr/>
        </p:nvSpPr>
        <p:spPr>
          <a:xfrm>
            <a:off x="3633812" y="1360417"/>
            <a:ext cx="1267909" cy="550104"/>
          </a:xfrm>
          <a:custGeom>
            <a:rect l="0" t="0" r="0" b="0"/>
            <a:pathLst>
              <a:path w="1996" h="865">
                <a:moveTo>
                  <a:pt x="433" y="0"/>
                </a:moveTo>
                <a:lnTo>
                  <a:pt x="1537" y="0"/>
                </a:lnTo>
                <a:lnTo>
                  <a:pt x="1537" y="866"/>
                </a:lnTo>
                <a:lnTo>
                  <a:pt x="433" y="866"/>
                </a:lnTo>
                <a:lnTo>
                  <a:pt x="433" y="0"/>
                </a:lnTo>
                <a:close/>
              </a:path>
              <a:path w="1996" h="865">
                <a:moveTo>
                  <a:pt x="1130" y="433"/>
                </a:moveTo>
                <a:cubicBezTo>
                  <a:pt x="1130" y="193"/>
                  <a:pt x="1324" y="0"/>
                  <a:pt x="1563" y="0"/>
                </a:cubicBezTo>
                <a:lnTo>
                  <a:pt x="1563" y="0"/>
                </a:lnTo>
                <a:lnTo>
                  <a:pt x="1563" y="0"/>
                </a:lnTo>
                <a:lnTo>
                  <a:pt x="1563" y="0"/>
                </a:lnTo>
                <a:cubicBezTo>
                  <a:pt x="1802" y="0"/>
                  <a:pt x="1996" y="193"/>
                  <a:pt x="1996" y="433"/>
                </a:cubicBezTo>
                <a:lnTo>
                  <a:pt x="1996" y="433"/>
                </a:lnTo>
                <a:cubicBezTo>
                  <a:pt x="1996" y="433"/>
                  <a:pt x="1996" y="433"/>
                  <a:pt x="1996" y="433"/>
                </a:cubicBezTo>
                <a:lnTo>
                  <a:pt x="1996" y="433"/>
                </a:lnTo>
                <a:lnTo>
                  <a:pt x="1996" y="433"/>
                </a:lnTo>
                <a:lnTo>
                  <a:pt x="1996" y="433"/>
                </a:lnTo>
                <a:cubicBezTo>
                  <a:pt x="1996" y="672"/>
                  <a:pt x="1802" y="866"/>
                  <a:pt x="1563" y="866"/>
                </a:cubicBezTo>
                <a:lnTo>
                  <a:pt x="1563" y="866"/>
                </a:lnTo>
                <a:lnTo>
                  <a:pt x="1563" y="866"/>
                </a:lnTo>
                <a:lnTo>
                  <a:pt x="1563" y="866"/>
                </a:lnTo>
                <a:cubicBezTo>
                  <a:pt x="1324" y="866"/>
                  <a:pt x="1130" y="672"/>
                  <a:pt x="1130" y="433"/>
                </a:cubicBezTo>
                <a:lnTo>
                  <a:pt x="1130" y="433"/>
                </a:lnTo>
                <a:close/>
              </a:path>
              <a:path w="1996" h="865">
                <a:moveTo>
                  <a:pt x="0" y="433"/>
                </a:moveTo>
                <a:cubicBezTo>
                  <a:pt x="0" y="193"/>
                  <a:pt x="193" y="0"/>
                  <a:pt x="433" y="0"/>
                </a:cubicBezTo>
                <a:lnTo>
                  <a:pt x="433" y="0"/>
                </a:lnTo>
                <a:lnTo>
                  <a:pt x="433" y="0"/>
                </a:lnTo>
                <a:lnTo>
                  <a:pt x="433" y="0"/>
                </a:lnTo>
                <a:cubicBezTo>
                  <a:pt x="672" y="0"/>
                  <a:pt x="866" y="193"/>
                  <a:pt x="866" y="433"/>
                </a:cubicBezTo>
                <a:lnTo>
                  <a:pt x="866" y="433"/>
                </a:lnTo>
                <a:cubicBezTo>
                  <a:pt x="866" y="433"/>
                  <a:pt x="866" y="433"/>
                  <a:pt x="866" y="433"/>
                </a:cubicBezTo>
                <a:lnTo>
                  <a:pt x="866" y="433"/>
                </a:lnTo>
                <a:lnTo>
                  <a:pt x="866" y="433"/>
                </a:lnTo>
                <a:lnTo>
                  <a:pt x="866" y="433"/>
                </a:lnTo>
                <a:cubicBezTo>
                  <a:pt x="866" y="672"/>
                  <a:pt x="672" y="866"/>
                  <a:pt x="433" y="866"/>
                </a:cubicBezTo>
                <a:lnTo>
                  <a:pt x="433" y="866"/>
                </a:lnTo>
                <a:lnTo>
                  <a:pt x="433" y="866"/>
                </a:lnTo>
                <a:lnTo>
                  <a:pt x="433" y="866"/>
                </a:lnTo>
                <a:cubicBezTo>
                  <a:pt x="193" y="866"/>
                  <a:pt x="0" y="672"/>
                  <a:pt x="0" y="433"/>
                </a:cubicBezTo>
                <a:lnTo>
                  <a:pt x="0" y="433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textbox 262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sp>
        <p:nvSpPr>
          <p:cNvPr id="263" name="textbox 263"/>
          <p:cNvSpPr/>
          <p:nvPr/>
        </p:nvSpPr>
        <p:spPr>
          <a:xfrm>
            <a:off x="4060247" y="1522660"/>
            <a:ext cx="378459" cy="327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3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3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265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D4F5C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007D4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9" name="textbox 269"/>
          <p:cNvSpPr/>
          <p:nvPr/>
        </p:nvSpPr>
        <p:spPr>
          <a:xfrm>
            <a:off x="1198254" y="3135119"/>
            <a:ext cx="2938145" cy="1446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62"/>
              </a:lnSpc>
            </a:pPr>
            <a:endParaRPr lang="Arial" altLang="Arial" sz="100"/>
          </a:p>
          <a:p>
            <a:pPr marL="21443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阿司匹林作为一种经典药物，在心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endParaRPr lang="Microsoft YaHei" altLang="Microsoft YaHei" sz="1300"/>
          </a:p>
          <a:p>
            <a:pPr marL="130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疾病预防和治疗中具有重要地位。近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来研究发现，阿司匹林还具有抗炎、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</a:t>
            </a:r>
            <a:endParaRPr lang="Microsoft YaHei" altLang="Microsoft YaHei" sz="1300"/>
          </a:p>
          <a:p>
            <a:pPr marL="13385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氧化等多种作用，可用于心血管疾病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8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70" name="textbox 270"/>
          <p:cNvSpPr/>
          <p:nvPr/>
        </p:nvSpPr>
        <p:spPr>
          <a:xfrm>
            <a:off x="7929665" y="3135805"/>
            <a:ext cx="3248660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61"/>
              </a:lnSpc>
            </a:pPr>
            <a:endParaRPr lang="Arial" altLang="Arial" sz="100"/>
          </a:p>
          <a:p>
            <a:pPr marL="13213" algn="l" rtl="0" eaLnBrk="0">
              <a:lnSpc>
                <a:spcPct val="94000"/>
              </a:lnSpc>
            </a:pPr>
            <a:r>
              <a:rPr sz="1300" spc="-1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他汀类药物是</a:t>
            </a:r>
            <a:r>
              <a:rPr sz="1300" spc="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降脂治疗的常用药物之一，</a:t>
            </a:r>
            <a:endParaRPr lang="Microsoft YaHei" altLang="Microsoft YaHei" sz="1300"/>
          </a:p>
          <a:p>
            <a:pPr marL="14928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</a:t>
            </a:r>
            <a:r>
              <a:rPr sz="1300" spc="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来研究发现，他汀类药物还具有抗炎、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稳定斑块等作用，可用于心血管疾病的</a:t>
            </a:r>
            <a:r>
              <a:rPr sz="1300" spc="4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22644" algn="l" rtl="0" eaLnBrk="0">
              <a:lnSpc>
                <a:spcPts val="1456"/>
              </a:lnSpc>
              <a:spcBef>
                <a:spcPts val="4"/>
              </a:spcBef>
            </a:pPr>
            <a:r>
              <a:rPr sz="1200" spc="-3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防和治疗</a:t>
            </a:r>
            <a:r>
              <a:rPr sz="1200" spc="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71" name="textbox 271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老药新用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研究成果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2" name="textbox 292"/>
          <p:cNvSpPr/>
          <p:nvPr/>
        </p:nvSpPr>
        <p:spPr>
          <a:xfrm>
            <a:off x="5392252" y="3661530"/>
            <a:ext cx="1298575" cy="1015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293" name="textbox 293"/>
          <p:cNvSpPr/>
          <p:nvPr/>
        </p:nvSpPr>
        <p:spPr>
          <a:xfrm>
            <a:off x="8992126" y="2314347"/>
            <a:ext cx="206756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他汀类药物新用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途</a:t>
            </a:r>
            <a:endParaRPr lang="Microsoft YaHei" altLang="Microsoft YaHei" sz="2000"/>
          </a:p>
        </p:txBody>
      </p:sp>
      <p:sp>
        <p:nvSpPr>
          <p:cNvPr id="294" name="textbox 294"/>
          <p:cNvSpPr/>
          <p:nvPr/>
        </p:nvSpPr>
        <p:spPr>
          <a:xfrm>
            <a:off x="1210264" y="2314347"/>
            <a:ext cx="180212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匹林新用途</a:t>
            </a:r>
            <a:endParaRPr lang="Microsoft YaHei" altLang="Microsoft YaHei" sz="2000"/>
          </a:p>
        </p:txBody>
      </p:sp>
      <p:pic>
        <p:nvPicPr>
          <p:cNvPr id="295" name="picture 2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296" name="picture 2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298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textbox 299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5000"/>
                </a:lnSpc>
              </a:pPr>
              <a:endParaRPr lang="Arial" altLang="Arial" sz="1000"/>
            </a:p>
            <a:p>
              <a:pPr marL="668638" algn="l" rtl="0" eaLnBrk="0">
                <a:lnSpc>
                  <a:spcPct val="91000"/>
                </a:lnSpc>
                <a:spcBef>
                  <a:spcPts val="6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和机器学习技术</a:t>
              </a:r>
              <a:endParaRPr lang="Microsoft YaHei" altLang="Microsoft YaHei" sz="16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300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textbox 301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8000"/>
                </a:lnSpc>
              </a:pPr>
              <a:endParaRPr lang="Arial" altLang="Arial" sz="1000"/>
            </a:p>
            <a:p>
              <a:pPr algn="l" rtl="0" eaLnBrk="0">
                <a:lnSpc>
                  <a:spcPct val="8779"/>
                </a:lnSpc>
              </a:pPr>
              <a:endParaRPr lang="Arial" altLang="Arial" sz="100"/>
            </a:p>
            <a:p>
              <a:pPr marL="611229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因测序技术</a:t>
              </a:r>
              <a:endParaRPr lang="Microsoft YaHei" altLang="Microsoft YaHei" sz="16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302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textbox 303"/>
            <p:cNvSpPr/>
            <p:nvPr/>
          </p:nvSpPr>
          <p:spPr>
            <a:xfrm>
              <a:off x="-12700" y="-12700"/>
              <a:ext cx="9466580" cy="690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0"/>
            </a:p>
            <a:p>
              <a:pPr algn="l" rtl="0" eaLnBrk="0">
                <a:lnSpc>
                  <a:spcPct val="7071"/>
                </a:lnSpc>
              </a:pPr>
              <a:endParaRPr lang="Arial" altLang="Arial" sz="100"/>
            </a:p>
            <a:p>
              <a:pPr marL="631653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胞治疗技术</a:t>
              </a:r>
              <a:endParaRPr lang="Microsoft YaHei" altLang="Microsoft YaHei" sz="1600"/>
            </a:p>
          </p:txBody>
        </p:sp>
      </p:grpSp>
      <p:sp>
        <p:nvSpPr>
          <p:cNvPr id="304" name="textbox 304"/>
          <p:cNvSpPr/>
          <p:nvPr/>
        </p:nvSpPr>
        <p:spPr>
          <a:xfrm>
            <a:off x="2403760" y="5756146"/>
            <a:ext cx="8596630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0"/>
              </a:lnSpc>
            </a:pPr>
            <a:endParaRPr lang="Arial" altLang="Arial" sz="100"/>
          </a:p>
          <a:p>
            <a:pPr marL="14224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能和机器学习技术在心血管药物研发中发挥着越来越重要的作用。这些技术可以用于数据挖掘和</a:t>
            </a:r>
            <a:endParaRPr lang="Microsoft YaHei" altLang="Microsoft YaHei" sz="1500"/>
          </a:p>
          <a:p>
            <a:pPr marL="12700" algn="l" rtl="0" eaLnBrk="0">
              <a:lnSpc>
                <a:spcPts val="269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分析、药物设计和优化等方面，提高药物研发的效率和成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500"/>
          </a:p>
        </p:txBody>
      </p:sp>
      <p:sp>
        <p:nvSpPr>
          <p:cNvPr id="305" name="textbox 305"/>
          <p:cNvSpPr/>
          <p:nvPr/>
        </p:nvSpPr>
        <p:spPr>
          <a:xfrm>
            <a:off x="2386348" y="2251027"/>
            <a:ext cx="876744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5"/>
              </a:lnSpc>
            </a:pPr>
            <a:endParaRPr lang="Arial" altLang="Arial" sz="100"/>
          </a:p>
          <a:p>
            <a:pPr marL="20758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随着基因测序技术的发展和应用，心血管药物的研发已经进入到精准医疗时代。通过基因测序技术，可以针对患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基因特征进行个性化药物治疗，提高治疗效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和减少副作用。</a:t>
            </a:r>
            <a:endParaRPr lang="Microsoft YaHei" altLang="Microsoft YaHei" sz="1300"/>
          </a:p>
        </p:txBody>
      </p:sp>
      <p:sp>
        <p:nvSpPr>
          <p:cNvPr id="306" name="textbox 306"/>
          <p:cNvSpPr/>
          <p:nvPr/>
        </p:nvSpPr>
        <p:spPr>
          <a:xfrm>
            <a:off x="2386177" y="3988255"/>
            <a:ext cx="876744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细胞治疗技术是一种新兴的治疗手段，通过细胞移植或细胞因子治疗等方式，可以促进心肌细胞的再生和修复，为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endParaRPr lang="Microsoft YaHei" altLang="Microsoft YaHei" sz="1300"/>
          </a:p>
          <a:p>
            <a:pPr marL="14242" algn="l" rtl="0" eaLnBrk="0">
              <a:lnSpc>
                <a:spcPts val="2423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血管疾病的治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疗提供了新的思路和方法。</a:t>
            </a:r>
            <a:endParaRPr lang="Microsoft YaHei" altLang="Microsoft YaHei" sz="1300"/>
          </a:p>
        </p:txBody>
      </p:sp>
      <p:sp>
        <p:nvSpPr>
          <p:cNvPr id="307" name="textbox 307"/>
          <p:cNvSpPr/>
          <p:nvPr/>
        </p:nvSpPr>
        <p:spPr>
          <a:xfrm>
            <a:off x="892244" y="331596"/>
            <a:ext cx="6435725" cy="486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3"/>
              </a:spcBef>
              <a:tabLst>
                <a:tab pos="33210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心血管药物研发中的应用</a:t>
            </a:r>
            <a:endParaRPr lang="Microsoft YaHei" altLang="Microsoft YaHei" sz="3000"/>
          </a:p>
        </p:txBody>
      </p:sp>
      <p:sp>
        <p:nvSpPr>
          <p:cNvPr id="308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45AE37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09" name="picture 3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56" name="group 56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310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38B526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312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38B526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314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38B526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6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7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8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9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0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5AE37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1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5AE37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2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5AE37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3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5AE37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4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5AE3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5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5AE3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6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5AE3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7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5AE3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8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5AE37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9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5AE37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0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5AE37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1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5AE37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https://d.book118.com/048117001063006044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2024-09-24T14:32:58.939</cp:lastPrinted>
  <dcterms:created xsi:type="dcterms:W3CDTF">2024-09-24T06:32:58Z</dcterms:created>
  <dcterms:modified xsi:type="dcterms:W3CDTF">2024-09-24T06:33:00Z</dcterms:modified>
</cp:coreProperties>
</file>