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QJBIGQ+MS-UIGothic"/>
      <p:regular r:id="rId19"/>
    </p:embeddedFont>
    <p:embeddedFont>
      <p:font typeface="LPCQLL+CEFUVU+ArialMT"/>
      <p:regular r:id="rId20"/>
    </p:embeddedFont>
    <p:embeddedFont>
      <p:font typeface="FMILMR+GVAAME+Arial-BoldMT"/>
      <p:regular r:id="rId21"/>
    </p:embeddedFont>
    <p:embeddedFont>
      <p:font typeface="FPLABH+UAGVBW+MicrosoftYaHei"/>
      <p:regular r:id="rId22"/>
    </p:embeddedFont>
    <p:embeddedFont>
      <p:font typeface="IRJPEV+NTQUSM+MicrosoftYaHei-Bold"/>
      <p:regular r:id="rId23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font" Target="fonts/font5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3DDBE-B529-4B4D-BF44-F08FD626D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31B18-71E5-4CB5-AC11-88A08989E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F407C-F205-4890-B1F3-22384D43D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392992-9890-4226-897B-91FE10F42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9443D0-4F39-49AE-80F8-7F854D7A1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B61209-BB0B-4AC0-B88E-BD48FD8EE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906C8A-F8D3-472D-A89B-CBC007C9A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E9267C-21D4-4FCB-86C6-0930BD36C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D00736-3DAA-4FB4-8A40-060A76BA1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0C6EC-9C8E-4A93-8E30-EAE53CEBC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93FC2-E9D1-4291-B0BC-A3A2CBEB2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23037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94080" y="1836955"/>
            <a:ext cx="228917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FFF0DC"/>
                </a:solidFill>
                <a:latin typeface="QJBIGQ+MS-UIGothic"/>
                <a:cs typeface="QJBIGQ+MS-UIGothic"/>
              </a:rPr>
              <a:t>大企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210300" y="1943290"/>
            <a:ext cx="3099908" cy="18810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LPCQLL+CEFUVU+ArialMT"/>
                <a:cs typeface="LPCQLL+CEFUVU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QJBIGQ+MS-UIGothic"/>
                <a:cs typeface="QJBIGQ+MS-UIGothic"/>
              </a:rPr>
              <a:t>企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业经营环</a:t>
            </a:r>
            <a:r>
              <a:rPr sz="2400">
                <a:solidFill>
                  <a:srgbClr val="FFEACF"/>
                </a:solidFill>
                <a:latin typeface="QJBIGQ+MS-UIGothic"/>
                <a:cs typeface="QJBIGQ+MS-UIGothic"/>
              </a:rPr>
              <a:t>境分析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LPCQLL+CEFUVU+ArialMT"/>
                <a:cs typeface="LPCQLL+CEFUVU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QJBIGQ+MS-UIGothic"/>
                <a:cs typeface="QJBIGQ+MS-UIGothic"/>
              </a:rPr>
              <a:t>企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业经营战</a:t>
            </a:r>
            <a:r>
              <a:rPr sz="2400">
                <a:solidFill>
                  <a:srgbClr val="FFEACF"/>
                </a:solidFill>
                <a:latin typeface="QJBIGQ+MS-UIGothic"/>
                <a:cs typeface="QJBIGQ+MS-UIGothic"/>
              </a:rPr>
              <a:t>略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选择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LPCQLL+CEFUVU+ArialMT"/>
                <a:cs typeface="LPCQLL+CEFUVU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QJBIGQ+MS-UIGothic"/>
                <a:cs typeface="QJBIGQ+MS-UIGothic"/>
              </a:rPr>
              <a:t>企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业营销</a:t>
            </a:r>
            <a:r>
              <a:rPr sz="2400">
                <a:solidFill>
                  <a:srgbClr val="FFEACF"/>
                </a:solidFill>
                <a:latin typeface="QJBIGQ+MS-UIGothic"/>
                <a:cs typeface="QJBIGQ+MS-UIGothic"/>
              </a:rPr>
              <a:t>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210300" y="3589210"/>
            <a:ext cx="4089341" cy="13323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LPCQLL+CEFUVU+ArialMT"/>
                <a:cs typeface="LPCQLL+CEFUVU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QJBIGQ+MS-UIGothic"/>
                <a:cs typeface="QJBIGQ+MS-UIGothic"/>
              </a:rPr>
              <a:t>企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业组织</a:t>
            </a:r>
            <a:r>
              <a:rPr sz="2400">
                <a:solidFill>
                  <a:srgbClr val="FFEACF"/>
                </a:solidFill>
                <a:latin typeface="QJBIGQ+MS-UIGothic"/>
                <a:cs typeface="QJBIGQ+MS-UIGothic"/>
              </a:rPr>
              <a:t>与人力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FFEACF"/>
                </a:solidFill>
                <a:latin typeface="QJBIGQ+MS-UIGothic"/>
                <a:cs typeface="QJBIGQ+MS-UIGothic"/>
              </a:rPr>
              <a:t>源策略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LPCQLL+CEFUVU+ArialMT"/>
                <a:cs typeface="LPCQLL+CEFUVU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QJBIGQ+MS-UIGothic"/>
                <a:cs typeface="QJBIGQ+MS-UIGothic"/>
              </a:rPr>
              <a:t>企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业财务</a:t>
            </a:r>
            <a:r>
              <a:rPr sz="2400">
                <a:solidFill>
                  <a:srgbClr val="FFEACF"/>
                </a:solidFill>
                <a:latin typeface="QJBIGQ+MS-UIGothic"/>
                <a:cs typeface="QJBIGQ+MS-UIGothic"/>
              </a:rPr>
              <a:t>策略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210300" y="46864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EACF"/>
                </a:solidFill>
                <a:latin typeface="LPCQLL+CEFUVU+ArialMT"/>
                <a:cs typeface="LPCQLL+CEFUVU+ArialMT"/>
              </a:rPr>
              <a:t>•</a:t>
            </a:r>
            <a:r>
              <a:rPr sz="2450" spc="128">
                <a:solidFill>
                  <a:srgbClr val="FFEAC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EACF"/>
                </a:solidFill>
                <a:latin typeface="QJBIGQ+MS-UIGothic"/>
                <a:cs typeface="QJBIGQ+MS-UIGothic"/>
              </a:rPr>
              <a:t>企</a:t>
            </a:r>
            <a:r>
              <a:rPr sz="2400">
                <a:solidFill>
                  <a:srgbClr val="FFEACF"/>
                </a:solidFill>
                <a:latin typeface="SimSun"/>
                <a:cs typeface="SimSun"/>
              </a:rPr>
              <a:t>业风险</a:t>
            </a:r>
            <a:r>
              <a:rPr sz="2400">
                <a:solidFill>
                  <a:srgbClr val="FFEACF"/>
                </a:solidFill>
                <a:latin typeface="QJBIGQ+MS-UIGothic"/>
                <a:cs typeface="QJBIGQ+MS-UIGothic"/>
              </a:rPr>
              <a:t>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FMILMR+GVAAME+Arial-BoldMT"/>
                <a:cs typeface="FMILMR+GVAAME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69995" y="4137893"/>
            <a:ext cx="5511532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QJBIGQ+MS-UIGothic"/>
                <a:cs typeface="QJBIGQ+MS-UIGothic"/>
              </a:rPr>
              <a:t>企</a:t>
            </a:r>
            <a:r>
              <a:rPr sz="4550" spc="25">
                <a:solidFill>
                  <a:srgbClr val="FFEACF"/>
                </a:solidFill>
                <a:latin typeface="SimSun"/>
                <a:cs typeface="SimSun"/>
              </a:rPr>
              <a:t>业经营环</a:t>
            </a:r>
            <a:r>
              <a:rPr sz="4550" spc="25">
                <a:solidFill>
                  <a:srgbClr val="FFEACF"/>
                </a:solidFill>
                <a:latin typeface="QJBIGQ+MS-UIGothic"/>
                <a:cs typeface="QJBIGQ+MS-UIGothic"/>
              </a:rPr>
              <a:t>境分析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QJBIGQ+MS-UIGothic"/>
                <a:cs typeface="QJBIGQ+MS-UIGothic"/>
              </a:rPr>
              <a:t>宏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观经济环</a:t>
            </a:r>
            <a:r>
              <a:rPr sz="3000">
                <a:solidFill>
                  <a:srgbClr val="FF960E"/>
                </a:solidFill>
                <a:latin typeface="QJBIGQ+MS-UIGothic"/>
                <a:cs typeface="QJBIGQ+MS-UIGothic"/>
              </a:rPr>
              <a:t>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经济</a:t>
            </a:r>
            <a:r>
              <a:rPr sz="2000" spc="25">
                <a:solidFill>
                  <a:srgbClr val="FFFDFD"/>
                </a:solidFill>
                <a:latin typeface="QJBIGQ+MS-UIGothic"/>
                <a:cs typeface="QJBIGQ+MS-UIGothic"/>
              </a:rPr>
              <a:t>增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QJBIGQ+MS-UIGothic"/>
                <a:cs typeface="QJBIGQ+MS-UIGothic"/>
              </a:rPr>
              <a:t>国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际贸</a:t>
            </a:r>
            <a:r>
              <a:rPr sz="2000" spc="25">
                <a:solidFill>
                  <a:srgbClr val="FFFDFD"/>
                </a:solidFill>
                <a:latin typeface="QJBIGQ+MS-UIGothic"/>
                <a:cs typeface="QJBIGQ+MS-UIGothic"/>
              </a:rPr>
              <a:t>易关系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98244" y="245274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估国家或地区的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总</a:t>
            </a: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状况，包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括</a:t>
            </a:r>
            <a:r>
              <a:rPr sz="1500">
                <a:solidFill>
                  <a:srgbClr val="FFFDFD"/>
                </a:solidFill>
                <a:latin typeface="FPLABH+UAGVBW+MicrosoftYaHei"/>
                <a:cs typeface="FPLABH+UAGVBW+MicrosoftYaHei"/>
              </a:rPr>
              <a:t>GDP</a:t>
            </a: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率、失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率、通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胀</a:t>
            </a: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等指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，以了解企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经济环</a:t>
            </a: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境。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分析国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政治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，关注国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际贸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易政策、关税、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贸</a:t>
            </a: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易壁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垒</a:t>
            </a: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等情况，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出口或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的影响。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916804" y="3853719"/>
            <a:ext cx="26923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货币</a:t>
            </a:r>
            <a:r>
              <a:rPr sz="2000" spc="25">
                <a:solidFill>
                  <a:srgbClr val="FFFDFD"/>
                </a:solidFill>
                <a:latin typeface="QJBIGQ+MS-UIGothic"/>
                <a:cs typeface="QJBIGQ+MS-UIGothic"/>
              </a:rPr>
              <a:t>政策与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财</a:t>
            </a:r>
            <a:r>
              <a:rPr sz="2000" spc="25">
                <a:solidFill>
                  <a:srgbClr val="FFFDFD"/>
                </a:solidFill>
                <a:latin typeface="QJBIGQ+MS-UIGothic"/>
                <a:cs typeface="QJBIGQ+MS-UIGothic"/>
              </a:rPr>
              <a:t>政政策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关注国家或地区的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货币</a:t>
            </a: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政策和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政政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策，了解利率、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汇</a:t>
            </a: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率、税收等方面的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化，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业经营</a:t>
            </a:r>
            <a:r>
              <a:rPr sz="1500">
                <a:solidFill>
                  <a:srgbClr val="FFFDFD"/>
                </a:solidFill>
                <a:latin typeface="QJBIGQ+MS-UIGothic"/>
                <a:cs typeface="QJBIGQ+MS-UIGothic"/>
              </a:rPr>
              <a:t>的影响。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QJBIGQ+MS-UIGothic"/>
                <a:cs typeface="QJBIGQ+MS-UIGothic"/>
              </a:rPr>
              <a:t>行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业环</a:t>
            </a:r>
            <a:r>
              <a:rPr sz="3000">
                <a:solidFill>
                  <a:srgbClr val="FF960E"/>
                </a:solidFill>
                <a:latin typeface="QJBIGQ+MS-UIGothic"/>
                <a:cs typeface="QJBIGQ+MS-UIGothic"/>
              </a:rPr>
              <a:t>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QJBIGQ+MS-UIGothic"/>
                <a:cs typeface="QJBIGQ+MS-UIGothic"/>
              </a:rPr>
              <a:t>行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业</a:t>
            </a:r>
            <a:r>
              <a:rPr sz="2300" spc="25">
                <a:solidFill>
                  <a:srgbClr val="FF960E"/>
                </a:solidFill>
                <a:latin typeface="QJBIGQ+MS-UIGothic"/>
                <a:cs typeface="QJBIGQ+MS-UIGothic"/>
              </a:rPr>
              <a:t>政策与法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QJBIGQ+MS-UIGothic"/>
                <a:cs typeface="QJBIGQ+MS-UIGothic"/>
              </a:rPr>
              <a:t>行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业发</a:t>
            </a:r>
            <a:r>
              <a:rPr sz="2300" spc="23">
                <a:solidFill>
                  <a:srgbClr val="FF960E"/>
                </a:solidFill>
                <a:latin typeface="QJBIGQ+MS-UIGothic"/>
                <a:cs typeface="QJBIGQ+MS-UIGothic"/>
              </a:rPr>
              <a:t>展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QJBIGQ+MS-UIGothic"/>
                <a:cs typeface="QJBIGQ+MS-UIGothic"/>
              </a:rPr>
              <a:t>技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术创</a:t>
            </a:r>
            <a:r>
              <a:rPr sz="2300">
                <a:solidFill>
                  <a:srgbClr val="FF960E"/>
                </a:solidFill>
                <a:latin typeface="QJBIGQ+MS-UIGothic"/>
                <a:cs typeface="QJBIGQ+MS-UIGothic"/>
              </a:rPr>
              <a:t>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竞</a:t>
            </a:r>
            <a:r>
              <a:rPr sz="3000">
                <a:solidFill>
                  <a:srgbClr val="FF960E"/>
                </a:solidFill>
                <a:latin typeface="QJBIGQ+MS-UIGothic"/>
                <a:cs typeface="QJBIGQ+MS-UIGothic"/>
              </a:rPr>
              <a:t>争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FF960E"/>
                </a:solidFill>
                <a:latin typeface="QJBIGQ+MS-UIGothic"/>
                <a:cs typeface="QJBIGQ+MS-UIGothic"/>
              </a:rPr>
              <a:t>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RJPEV+NTQUSM+MicrosoftYaHei-Bold"/>
                <a:cs typeface="IRJPEV+NTQUSM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RJPEV+NTQUSM+MicrosoftYaHei-Bold"/>
                <a:cs typeface="IRJPEV+NTQUSM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RJPEV+NTQUSM+MicrosoftYaHei-Bold"/>
                <a:cs typeface="IRJPEV+NTQUSM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竞</a:t>
            </a:r>
            <a:r>
              <a:rPr sz="2000" spc="25">
                <a:solidFill>
                  <a:srgbClr val="FF960E"/>
                </a:solidFill>
                <a:latin typeface="QJBIGQ+MS-UIGothic"/>
                <a:cs typeface="QJBIGQ+MS-UIGothic"/>
              </a:rPr>
              <a:t>争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对</a:t>
            </a:r>
            <a:r>
              <a:rPr sz="2000" spc="25">
                <a:solidFill>
                  <a:srgbClr val="FF960E"/>
                </a:solidFill>
                <a:latin typeface="QJBIGQ+MS-UIGothic"/>
                <a:cs typeface="QJBIGQ+MS-UIGothic"/>
              </a:rPr>
              <a:t>手分析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QJBIGQ+MS-UIGothic"/>
                <a:cs typeface="QJBIGQ+MS-UIGothic"/>
              </a:rPr>
              <a:t>市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场</a:t>
            </a:r>
            <a:r>
              <a:rPr sz="2000" spc="25">
                <a:solidFill>
                  <a:srgbClr val="FF960E"/>
                </a:solidFill>
                <a:latin typeface="QJBIGQ+MS-UIGothic"/>
                <a:cs typeface="QJBIGQ+MS-UIGothic"/>
              </a:rPr>
              <a:t>定位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QJBIGQ+MS-UIGothic"/>
                <a:cs typeface="QJBIGQ+MS-UIGothic"/>
              </a:rPr>
              <a:t>合作与</a:t>
            </a: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联</a:t>
            </a:r>
            <a:r>
              <a:rPr sz="2000">
                <a:solidFill>
                  <a:srgbClr val="FF960E"/>
                </a:solidFill>
                <a:latin typeface="QJBIGQ+MS-UIGothic"/>
                <a:cs typeface="QJBIGQ+MS-UIGothic"/>
              </a:rPr>
              <a:t>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FMILMR+GVAAME+Arial-BoldMT"/>
                <a:cs typeface="FMILMR+GVAAME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69995" y="4137893"/>
            <a:ext cx="5511532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QJBIGQ+MS-UIGothic"/>
                <a:cs typeface="QJBIGQ+MS-UIGothic"/>
              </a:rPr>
              <a:t>企</a:t>
            </a:r>
            <a:r>
              <a:rPr sz="4550" spc="25">
                <a:solidFill>
                  <a:srgbClr val="FFEACF"/>
                </a:solidFill>
                <a:latin typeface="SimSun"/>
                <a:cs typeface="SimSun"/>
              </a:rPr>
              <a:t>业经营战</a:t>
            </a:r>
            <a:r>
              <a:rPr sz="4550" spc="27">
                <a:solidFill>
                  <a:srgbClr val="FFEACF"/>
                </a:solidFill>
                <a:latin typeface="QJBIGQ+MS-UIGothic"/>
                <a:cs typeface="QJBIGQ+MS-UIGothic"/>
              </a:rPr>
              <a:t>略</a:t>
            </a:r>
            <a:r>
              <a:rPr sz="4550" spc="23">
                <a:solidFill>
                  <a:srgbClr val="FFEACF"/>
                </a:solidFill>
                <a:latin typeface="SimSun"/>
                <a:cs typeface="SimSun"/>
              </a:rPr>
              <a:t>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QJBIGQ+MS-UIGothic"/>
                <a:cs typeface="QJBIGQ+MS-UIGothic"/>
              </a:rPr>
              <a:t>成本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FF960E"/>
                </a:solidFill>
                <a:latin typeface="QJBIGQ+MS-UIGothic"/>
                <a:cs typeface="QJBIGQ+MS-UIGothic"/>
              </a:rPr>
              <a:t>先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FF960E"/>
                </a:solidFill>
                <a:latin typeface="QJBIGQ+MS-UIGothic"/>
                <a:cs typeface="QJBIGQ+MS-UIGothic"/>
              </a:rPr>
              <a:t>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960E"/>
                </a:solidFill>
                <a:latin typeface="QJBIGQ+MS-UIGothic"/>
                <a:cs typeface="QJBIGQ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QJBIGQ+MS-UIGothic"/>
                <a:cs typeface="QJBIGQ+MS-UIGothic"/>
              </a:rPr>
              <a:t>差异化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FF960E"/>
                </a:solidFill>
                <a:latin typeface="QJBIGQ+MS-UIGothic"/>
                <a:cs typeface="QJBIGQ+MS-UIGothic"/>
              </a:rPr>
              <a:t>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960E"/>
                </a:solidFill>
                <a:latin typeface="QJBIGQ+MS-UIGothic"/>
                <a:cs typeface="QJBIGQ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QJBIGQ+MS-UIGothic"/>
                <a:cs typeface="QJBIGQ+MS-UIGothic"/>
              </a:rPr>
              <a:t>集中化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FF960E"/>
                </a:solidFill>
                <a:latin typeface="QJBIGQ+MS-UIGothic"/>
                <a:cs typeface="QJBIGQ+MS-UIGothic"/>
              </a:rPr>
              <a:t>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QJBIGQ+MS-UIGothic"/>
                <a:cs typeface="QJBIGQ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285611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源集中于某一特定市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品，深入了解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的需求和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提供更符合消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者需求的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品或服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从而在狭窄的市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2392462"/>
            <a:ext cx="2090104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FFF0DC"/>
                </a:solidFill>
                <a:latin typeface="FMILMR+GVAAME+Arial-BoldMT"/>
                <a:cs typeface="FMILMR+GVAAME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51020" y="4137893"/>
            <a:ext cx="4349476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FFEACF"/>
                </a:solidFill>
                <a:latin typeface="QJBIGQ+MS-UIGothic"/>
                <a:cs typeface="QJBIGQ+MS-UIGothic"/>
              </a:rPr>
              <a:t>企</a:t>
            </a:r>
            <a:r>
              <a:rPr sz="4550" spc="25">
                <a:solidFill>
                  <a:srgbClr val="FFEACF"/>
                </a:solidFill>
                <a:latin typeface="SimSun"/>
                <a:cs typeface="SimSun"/>
              </a:rPr>
              <a:t>业营销</a:t>
            </a:r>
            <a:r>
              <a:rPr sz="4550" spc="23">
                <a:solidFill>
                  <a:srgbClr val="FFEACF"/>
                </a:solidFill>
                <a:latin typeface="QJBIGQ+MS-UIGothic"/>
                <a:cs typeface="QJBIGQ+MS-UIGothic"/>
              </a:rPr>
              <a:t>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FF960E"/>
                </a:solidFill>
                <a:latin typeface="QJBIGQ+MS-UIGothic"/>
                <a:cs typeface="QJBIGQ+MS-UIGothic"/>
              </a:rPr>
              <a:t>品策略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FFFFFF"/>
                </a:solidFill>
                <a:latin typeface="QJBIGQ+MS-UIGothic"/>
                <a:cs typeface="QJBIGQ+MS-UIGothic"/>
              </a:rPr>
              <a:t>品定位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明确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品的目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和消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者群体，根据市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需求和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争情况，制定具有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争力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品定位策略。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FFFFFF"/>
                </a:solidFill>
                <a:latin typeface="QJBIGQ+MS-UIGothic"/>
                <a:cs typeface="QJBIGQ+MS-UIGothic"/>
              </a:rPr>
              <a:t>品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2300">
                <a:solidFill>
                  <a:srgbClr val="FFFFFF"/>
                </a:solidFill>
                <a:latin typeface="QJBIGQ+MS-UIGothic"/>
                <a:cs typeface="QJBIGQ+MS-UIGothic"/>
              </a:rPr>
              <a:t>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不断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品研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和改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，推出符合消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者需求的新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品，提高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品的附加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场竞</a:t>
            </a:r>
            <a:r>
              <a:rPr sz="1350">
                <a:solidFill>
                  <a:srgbClr val="FFFFFF"/>
                </a:solidFill>
                <a:latin typeface="QJBIGQ+MS-UIGothic"/>
                <a:cs typeface="QJBIGQ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QJBIGQ+MS-UIGothic"/>
                <a:cs typeface="QJBIGQ+MS-UIGothic"/>
              </a:rPr>
              <a:t>价格策略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QJBIGQ+MS-UIGothic"/>
                <a:cs typeface="QJBIGQ+MS-UIGothic"/>
              </a:rPr>
              <a:t>成本</a:t>
            </a: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导</a:t>
            </a:r>
            <a:r>
              <a:rPr sz="2000" spc="15">
                <a:solidFill>
                  <a:srgbClr val="FF960E"/>
                </a:solidFill>
                <a:latin typeface="QJBIGQ+MS-UIGothic"/>
                <a:cs typeface="QJBIGQ+MS-UIGothic"/>
              </a:rPr>
              <a:t>向定价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960E"/>
                </a:solidFill>
                <a:latin typeface="SimSun"/>
                <a:cs typeface="SimSun"/>
              </a:rPr>
              <a:t>竞</a:t>
            </a:r>
            <a:r>
              <a:rPr sz="2000" spc="15">
                <a:solidFill>
                  <a:srgbClr val="FF960E"/>
                </a:solidFill>
                <a:latin typeface="QJBIGQ+MS-UIGothic"/>
                <a:cs typeface="QJBIGQ+MS-UIGothic"/>
              </a:rPr>
              <a:t>争</a:t>
            </a: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导</a:t>
            </a:r>
            <a:r>
              <a:rPr sz="2000" spc="15">
                <a:solidFill>
                  <a:srgbClr val="FF960E"/>
                </a:solidFill>
                <a:latin typeface="QJBIGQ+MS-UIGothic"/>
                <a:cs typeface="QJBIGQ+MS-UIGothic"/>
              </a:rPr>
              <a:t>向定价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QJBIGQ+MS-UIGothic"/>
                <a:cs typeface="QJBIGQ+MS-UIGothic"/>
              </a:rPr>
              <a:t>渠道策略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QJBIGQ+MS-UIGothic"/>
                <a:cs typeface="QJBIGQ+MS-UIGothic"/>
              </a:rPr>
              <a:t>直接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销</a:t>
            </a:r>
            <a:r>
              <a:rPr sz="2000" spc="25">
                <a:solidFill>
                  <a:srgbClr val="FF960E"/>
                </a:solidFill>
                <a:latin typeface="QJBIGQ+MS-UIGothic"/>
                <a:cs typeface="QJBIGQ+MS-UIGothic"/>
              </a:rPr>
              <a:t>售渠道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5905" y="39197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间</a:t>
            </a:r>
            <a:r>
              <a:rPr sz="2000" spc="25">
                <a:solidFill>
                  <a:srgbClr val="FF960E"/>
                </a:solidFill>
                <a:latin typeface="QJBIGQ+MS-UIGothic"/>
                <a:cs typeface="QJBIGQ+MS-UIGothic"/>
              </a:rPr>
              <a:t>接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销</a:t>
            </a:r>
            <a:r>
              <a:rPr sz="2000" spc="25">
                <a:solidFill>
                  <a:srgbClr val="FF960E"/>
                </a:solidFill>
                <a:latin typeface="QJBIGQ+MS-UIGothic"/>
                <a:cs typeface="QJBIGQ+MS-UIGothic"/>
              </a:rPr>
              <a:t>售渠道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https://d.book118.com/048123037074006030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5">
      <vt:lpstr>Arial</vt:lpstr>
      <vt:lpstr>Calibri</vt:lpstr>
      <vt:lpstr>QJBIGQ+MS-UIGothic</vt:lpstr>
      <vt:lpstr>LPCQLL+CEFUVU+ArialMT</vt:lpstr>
      <vt:lpstr>Times New Roman</vt:lpstr>
      <vt:lpstr>SimSun</vt:lpstr>
      <vt:lpstr>FMILMR+GVAAME+Arial-BoldMT</vt:lpstr>
      <vt:lpstr>FPLABH+UAGVBW+MicrosoftYaHei</vt:lpstr>
      <vt:lpstr>IRJPEV+NTQUSM+MicrosoftYaHei-Bold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2024-09-07T02:42:01.613</cp:lastPrinted>
  <dcterms:created xsi:type="dcterms:W3CDTF">2024-09-06T18:42:01Z</dcterms:created>
  <dcterms:modified xsi:type="dcterms:W3CDTF">2024-09-06T18:42:02Z</dcterms:modified>
</cp:coreProperties>
</file>