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2FE558-8D81-43A1-9DF7-8FD5A21433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3EF57A-650E-475F-82EC-2201DBC3E2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713880-5F18-4C0F-B9AF-0AD03FD6DA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B24BEA-BD8F-4AB6-AE0A-C7EE7C6745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E8B846-4314-48A5-B31E-834EF413A3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7FB694-46AB-4A2D-BA98-F6BEE26369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1AF311-B4DA-4E14-812E-19F369D72A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58DAAC-0AFE-4270-9B10-90DADF705E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1D74F4-0E8A-46C5-BDB6-4431F145FE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7860B7-523D-49AF-8B49-404087E498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5B4EA9-F70C-42D9-B73E-E3EB096CA0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2401507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火灾安全警示教育</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汇报时间：2024-01-19</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汇报人：AA</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火灾危害与防范意识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火灾原因分析及案例剖析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灭火器材使用方法与日常维护</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应急疏散逃生技能培训</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家庭、学校、企业等场所火灾预防措施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总结回顾与展望未来工作方向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火灾危害与防范意识</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火灾定义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火灾分类</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火灾是指在时间和空间上失去控制的燃烧所造成的灾害。</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根据燃烧物的性质，火灾可分为A、B、C、D四类，分别对应固体物质火灾、液体或可熔化的固体物质火灾、气体火灾和金属火灾。</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火灾定义及分类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人员伤亡</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火灾会造成严重的人员伤亡，尤其是夜间火灾和有毒烟雾的火灾，人员死亡率极高。</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财产损失</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火灾会烧毁房屋、家具、电器等财产，造成巨大的经济损失。</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环境破坏</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火灾会释放大量的有毒气体和烟尘，对环境造成污染和破坏。</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火灾危害程度与影响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了解火灾的危害和防范措施，积极参与消防安全培训和演练。</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121688" y="1936528"/>
            <a:ext cx="292227" cy="292227"/>
            <a:chOff x="5121688" y="1936528"/>
            <a:chExt cx="292227" cy="292227"/>
          </a:xfrm>
        </p:grpSpPr>
        <p:sp>
          <p:nvSpPr>
            <p:cNvPr id="5" name="Freeform 5"/>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r>
              <a:rPr lang="en-US" sz="1575" b="1">
                <a:solidFill>
                  <a:schemeClr val="accent1">
                    <a:alpha val="100000"/>
                  </a:schemeClr>
                </a:solidFill>
                <a:latin typeface="Microsoft Yahei"/>
                <a:ea typeface="Microsoft Yahei"/>
                <a:cs typeface="Microsoft Yahei"/>
              </a:rPr>
              <a:t>增强消防安全意识</a:t>
            </a:r>
            <a:endParaRPr lang="en-US" sz="1100"/>
          </a:p>
        </p:txBody>
      </p:sp>
      <p:sp>
        <p:nvSpPr>
          <p:cNvPr id="12" name="AutoShape 12"/>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不乱扔烟蒂、火柴等易燃物品，不私拉乱接电线，不超负荷用电。</a:t>
            </a:r>
            <a:endParaRPr lang="en-US" sz="1100"/>
          </a:p>
        </p:txBody>
      </p:sp>
      <p:sp>
        <p:nvSpPr>
          <p:cNvPr id="13" name="AutoShape 13"/>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遵守消防安全规定</a:t>
            </a:r>
            <a:endParaRPr lang="en-US" sz="1100"/>
          </a:p>
        </p:txBody>
      </p:sp>
      <p:sp>
        <p:nvSpPr>
          <p:cNvPr id="14" name="AutoShape 14"/>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8515255" y="1990630"/>
            <a:ext cx="292227" cy="201263"/>
            <a:chOff x="8515255" y="1990630"/>
            <a:chExt cx="292227" cy="201263"/>
          </a:xfrm>
        </p:grpSpPr>
        <p:sp>
          <p:nvSpPr>
            <p:cNvPr id="16" name="AutoShape 16"/>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6" name="AutoShape 26"/>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学会使用灭火器等消防器材，掌握基本的灭火方法和逃生技能。</a:t>
            </a:r>
            <a:endParaRPr lang="en-US" sz="1100"/>
          </a:p>
        </p:txBody>
      </p:sp>
      <p:sp>
        <p:nvSpPr>
          <p:cNvPr id="27" name="AutoShape 27"/>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掌握基本消防技能</a:t>
            </a:r>
            <a:endParaRPr lang="en-US" sz="1100"/>
          </a:p>
        </p:txBody>
      </p:sp>
      <p:sp>
        <p:nvSpPr>
          <p:cNvPr id="28" name="AutoShape 28"/>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endParaRPr lang="en-US" sz="1100"/>
          </a:p>
        </p:txBody>
      </p:sp>
      <p:grpSp>
        <p:nvGrpSpPr>
          <p:cNvPr id="29" name="Group 29"/>
          <p:cNvGrpSpPr/>
          <p:nvPr/>
        </p:nvGrpSpPr>
        <p:grpSpPr>
          <a:xfrm>
            <a:off x="5122640" y="4315015"/>
            <a:ext cx="290322" cy="285560"/>
            <a:chOff x="5122640" y="4315015"/>
            <a:chExt cx="290322" cy="285560"/>
          </a:xfrm>
        </p:grpSpPr>
        <p:sp>
          <p:nvSpPr>
            <p:cNvPr id="30" name="Freeform 30"/>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发现火灾或疑似火情时，要立即拨打火警电话119或向周围人求助。</a:t>
            </a:r>
            <a:endParaRPr lang="en-US" sz="1100"/>
          </a:p>
        </p:txBody>
      </p:sp>
      <p:sp>
        <p:nvSpPr>
          <p:cNvPr id="39" name="AutoShape 39"/>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及时报警和求助</a:t>
            </a:r>
            <a:endParaRPr lang="en-US" sz="1100"/>
          </a:p>
        </p:txBody>
      </p:sp>
      <p:sp>
        <p:nvSpPr>
          <p:cNvPr id="40" name="AutoShape 40"/>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8533542" y="4316063"/>
            <a:ext cx="282417" cy="283559"/>
            <a:chOff x="8533542" y="4316063"/>
            <a:chExt cx="282417" cy="283559"/>
          </a:xfrm>
        </p:grpSpPr>
        <p:sp>
          <p:nvSpPr>
            <p:cNvPr id="42" name="Freeform 42"/>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46" name="Picture 46"/>
          <p:cNvPicPr>
            <a:picLocks noChangeAspect="1"/>
          </p:cNvPicPr>
          <p:nvPr/>
        </p:nvPicPr>
        <p:blipFill>
          <a:blip r:embed="rId2"/>
          <a:srcRect l="10196" r="10196"/>
          <a:stretch>
            <a:fillRect/>
          </a:stretch>
        </p:blipFill>
        <p:spPr>
          <a:xfrm>
            <a:off x="706988" y="1587639"/>
            <a:ext cx="3579894" cy="3867314"/>
          </a:xfrm>
          <a:prstGeom prst="rect">
            <a:avLst/>
          </a:prstGeom>
        </p:spPr>
      </p:pic>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防范意识培养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火灾原因分析及案例剖析</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电线短路、电器过载等电气故障是引发火灾的主要原因之一。</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电气故障</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乱丢烟蒂、玩火等行为，以及煤气泄漏、燃烧物品不当处理等都可能引发火灾。</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用火不慎</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如雷击、地震等自然灾害也可能引发火灾。</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自然灾害</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火灾原因统计与分析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案例二</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某工厂仓库火灾，因员工违规吸烟导致，造成重大财产损失。该案例强调了员工安全意识和企业安全管理的重要性。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案例一</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某市居民楼火灾，由于电器短路引发，造成多人伤亡。该案例揭示了电气安全的重要性。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案例三</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某山区森林火灾，由自然因素引发，但因扑救及时，未造成人员伤亡。该案例提醒人们关注自然环境对火灾的影响及早期预警和扑救的重要性。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667" r="14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2375" b="23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7625" r="17625"/>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典型火灾案例剖析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加强电气安全管理</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定期检查电器线路，避免过载使用电器，确保用电安全。</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提高公众安全意识</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加强火灾安全宣传教育，提高人们的火灾防范意识和自救能力。</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强化企业安全管理</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企业应建立完善的安全管理制度，加强员工培训，确保生产过程中的消防安全。</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关注自然环境变化</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加强对自然环境的监测和预警，及时发现并应对可能引发火灾的自然因素。</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教训总结与启示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灭火器材使用方法与日常维护</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125" r="2412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干粉灭火器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适用于扑救固体、液体、气体及带电设备的初起火灾。使用时，先拔掉保险销，一手握住喷嘴，对准火源，另一手用力压下压把，干粉便会从喷嘴喷射出来。</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泡沫灭火器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适用于扑救一般B类火灾，如油制品、油脂等火灾，也可适用于A类火灾。使用时，倒置灭火器并摇晃几下，拉开保险销，对准火源，用力压下压把，泡沫便会喷出。</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二氧化碳灭火器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适用于扑救贵重设备、档案资料、仪器仪表、600伏以下电气设备及油类的初起火灾。使用时，先拔出保险销，一手握住喇叭筒根部的手柄，另一只手紧握启闭阀的压把，对准火源喷射。</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常见灭火器材介绍及使用方法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每月进行一次全面检查，包括外观、压力、喷嘴等是否正常。</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定期检查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542" b="16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维护保养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记录管理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42" r="16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保持灭火器清洁干燥，防止受潮和日晒；定期更换损坏或老化的零部件；及时补充灭火剂。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建立灭火器材档案，记录每次检查、维护和更换情况。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灭火器材日常检查与维护保养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https://d.book118.com/048124015071006032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2024-09-10T02:03:26.984</cp:lastPrinted>
  <dcterms:created xsi:type="dcterms:W3CDTF">2024-09-09T18:03:27Z</dcterms:created>
  <dcterms:modified xsi:type="dcterms:W3CDTF">2024-09-09T18:03:29Z</dcterms:modified>
</cp:coreProperties>
</file>