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D5F326-9375-4357-8E9E-1CADFF1A11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2E25E6-3506-4C9C-B3B5-F09E7FC0EE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E6D7A6-BA3F-415A-B522-786FA8BB5C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278748-6D70-458C-81F3-250CA33F98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676AFE5-05C4-4658-994B-2709381DA4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0C5474A-4D50-47B1-A48F-A513D83269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6FF8DFD-F538-480D-A354-56BAF1C965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6C2EB6-9CE5-46B7-A324-6B25A406D8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16B4C6-5D68-43E0-AA58-01AC55EB88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A901EF-37F6-4A84-8428-7B8C71FEE8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0CA9DC-A823-4605-A446-38CF792B86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8124031033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:AA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2024-01-19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《物流管理》物流管理战略</a:t>
            </a:r>
            <a:endParaRPr lang="en-US" sz="40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</a:t>
            </a:r>
            <a:endParaRPr lang="en-US" sz="8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录</a:t>
            </a:r>
            <a:endParaRPr lang="en-US" sz="8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CONTENCT</a:t>
            </a:r>
            <a:endParaRPr lang="en-US" sz="1575">
              <a:solidFill>
                <a:schemeClr val="accent1">
                  <a:lumMod val="40000"/>
                  <a:lumOff val="6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物流管理概述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物流管理战略制定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物流网络优化与布局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运输管理策略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仓储管理策略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配送管理策略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信息技术在物流管理中的应用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01</a:t>
              </a:r>
              <a:endParaRPr lang="en-US" sz="4950" b="1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物流管理概述</a:t>
            </a:r>
            <a:endParaRPr lang="en-US" sz="360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定义</a:t>
            </a:r>
            <a:endParaRPr lang="en-US" sz="157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重要性</a:t>
            </a:r>
            <a:endParaRPr lang="en-US" sz="1575" b="1">
              <a:solidFill>
                <a:schemeClr val="accent4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物流管理的定义与重要性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物流管理是对物流活动进行计划、组织、指挥、协调、控制和监督，使各项物流活动实现最佳的协调与配合，以降低物流成本，提高物流效率和经济效益。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流管理在现代企业中扮演着至关重要的角色。它涉及到从供应商到最终消费者的整个供应链过程，直接影响企业的运营效率和客户满意度。通过有效的物流管理，企业可以优化资源配置，减少库存积压和运输成本，提高产品质量和客户响应速度，从而增强市场竞争力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8062" r="18062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初级阶段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早期的物流管理主要关注运输和仓储等单一环节，缺乏对整个供应链过程的综合考虑。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发展阶段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随着企业规模的扩大和全球化竞争的加剧，物流管理逐渐从单一环节向整个供应链过程延伸，涵盖了采购、生产、销售等多个环节。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成熟阶段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现代物流管理已经发展成为一门综合性的学科，涉及到运筹学、管理学、计算机科学等多个领域的知识和技术。它强调对整个供应链过程的优化和协调，以实现整体效益的最大化。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物流管理的发展历程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700">
              <a:solidFill>
                <a:schemeClr val="accent1">
                  <a:lumMod val="20000"/>
                  <a:lumOff val="8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700">
              <a:solidFill>
                <a:schemeClr val="accent1">
                  <a:lumMod val="20000"/>
                  <a:lumOff val="8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700">
              <a:solidFill>
                <a:schemeClr val="accent1">
                  <a:lumMod val="20000"/>
                  <a:lumOff val="8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lang="en-US" sz="2700">
              <a:solidFill>
                <a:schemeClr val="accent1">
                  <a:lumMod val="20000"/>
                  <a:lumOff val="8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运输管理</a:t>
            </a:r>
            <a:endParaRPr lang="en-US" sz="157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仓储管理</a:t>
            </a:r>
            <a:endParaRPr lang="en-US" sz="1575" b="1">
              <a:solidFill>
                <a:schemeClr val="accent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配送管理</a:t>
            </a:r>
            <a:endParaRPr lang="en-US" sz="1575" b="1">
              <a:solidFill>
                <a:schemeClr val="accent3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信息管理</a:t>
            </a:r>
            <a:endParaRPr lang="en-US" sz="1575" b="1">
              <a:solidFill>
                <a:schemeClr val="accent4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物流管理的核心任务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根据客户需求和订单信息，对产品进行准确、及时的配送，确保产品在规定的时间内送达客户手中。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对原材料、半成品和成品进行妥善的保管和存储，以确保产品质量和数量安全，同时优化库存结构，降低库存成本。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确保产品从起点到终点的有效运输，包括选择合适的运输方式、规划合理的运输路线和调度运输资源等。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运用现代信息技术手段，对物流过程中的各种信息进行收集、处理、传递和利用，提高物流管理的透明度和决策效率。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02</a:t>
              </a:r>
              <a:endParaRPr lang="en-US" sz="4950" b="1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物流管理战略制定</a:t>
            </a:r>
            <a:endParaRPr lang="en-US" sz="360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96" b="12696"/>
          <a:stretch>
            <a:fillRect/>
          </a:stretch>
        </p:blipFill>
        <p:spPr>
          <a:xfrm>
            <a:off x="4821847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1428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确定企业的长期发展目标，如市场份额、盈利能力、品牌知名度等。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分析目标市场及客户需求，了解行业趋势和发展方向。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评估企业自身资源和能力，明确核心竞争力所在。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明确企业战略目标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7034" y="3414098"/>
            <a:ext cx="2139982" cy="2139982"/>
            <a:chOff x="1207034" y="3414098"/>
            <a:chExt cx="2139982" cy="2139982"/>
          </a:xfrm>
        </p:grpSpPr>
        <p:sp>
          <p:nvSpPr>
            <p:cNvPr id="3" name="Freeform 3"/>
            <p:cNvSpPr/>
            <p:nvPr/>
          </p:nvSpPr>
          <p:spPr>
            <a:xfrm rot="13500000">
              <a:off x="1207034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94644" y="4362026"/>
              <a:ext cx="744855" cy="23583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474591" y="3601169"/>
            <a:ext cx="492347" cy="492347"/>
            <a:chOff x="1474591" y="3601169"/>
            <a:chExt cx="492347" cy="492347"/>
          </a:xfrm>
        </p:grpSpPr>
        <p:sp>
          <p:nvSpPr>
            <p:cNvPr id="6" name="AutoShape 6"/>
            <p:cNvSpPr/>
            <p:nvPr/>
          </p:nvSpPr>
          <p:spPr>
            <a:xfrm rot="2700000">
              <a:off x="1474591" y="3601169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2372036" y="2275003"/>
            <a:ext cx="2139982" cy="2139982"/>
            <a:chOff x="2372036" y="2275003"/>
            <a:chExt cx="2139982" cy="2139982"/>
          </a:xfrm>
        </p:grpSpPr>
        <p:sp>
          <p:nvSpPr>
            <p:cNvPr id="8" name="Freeform 8"/>
            <p:cNvSpPr/>
            <p:nvPr/>
          </p:nvSpPr>
          <p:spPr>
            <a:xfrm rot="2700000">
              <a:off x="2372036" y="2275003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74244" y="3123014"/>
            <a:ext cx="330613" cy="588550"/>
            <a:chOff x="3274244" y="3123014"/>
            <a:chExt cx="330613" cy="588550"/>
          </a:xfrm>
        </p:grpSpPr>
        <p:sp>
          <p:nvSpPr>
            <p:cNvPr id="10" name="Freeform 10"/>
            <p:cNvSpPr/>
            <p:nvPr/>
          </p:nvSpPr>
          <p:spPr>
            <a:xfrm>
              <a:off x="3274244" y="3123014"/>
              <a:ext cx="330613" cy="588550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3370066" y="3021001"/>
            <a:ext cx="145256" cy="300799"/>
            <a:chOff x="3370066" y="3021001"/>
            <a:chExt cx="145256" cy="300799"/>
          </a:xfrm>
        </p:grpSpPr>
        <p:sp>
          <p:nvSpPr>
            <p:cNvPr id="12" name="Freeform 12"/>
            <p:cNvSpPr/>
            <p:nvPr/>
          </p:nvSpPr>
          <p:spPr>
            <a:xfrm>
              <a:off x="3446361" y="3211596"/>
              <a:ext cx="44577" cy="25146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3487319" y="3131586"/>
              <a:ext cx="15526" cy="33718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446361" y="3173877"/>
              <a:ext cx="41624" cy="29051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492557" y="3173877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474365" y="3060339"/>
              <a:ext cx="11239" cy="27432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481699" y="3096915"/>
              <a:ext cx="12573" cy="26099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3372352" y="3211596"/>
              <a:ext cx="18860" cy="25146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390545" y="3096915"/>
              <a:ext cx="14859" cy="26099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76352" y="3173877"/>
              <a:ext cx="18193" cy="29051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421882" y="3021001"/>
              <a:ext cx="17145" cy="30671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446361" y="3021001"/>
              <a:ext cx="18860" cy="30671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3413309" y="3047099"/>
              <a:ext cx="2286" cy="466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3399784" y="3060339"/>
              <a:ext cx="12859" cy="27432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3382639" y="3131586"/>
              <a:ext cx="17145" cy="33718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3446361" y="3245220"/>
              <a:ext cx="46196" cy="29051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3403023" y="3131586"/>
              <a:ext cx="36004" cy="33718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3414929" y="3060339"/>
              <a:ext cx="24098" cy="27432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3399117" y="3173877"/>
              <a:ext cx="40005" cy="29051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3446361" y="3131586"/>
              <a:ext cx="37624" cy="33718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446361" y="3060339"/>
              <a:ext cx="25718" cy="27432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3446361" y="3096915"/>
              <a:ext cx="32004" cy="26099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3409309" y="3096915"/>
              <a:ext cx="29718" cy="26099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3394450" y="3282843"/>
              <a:ext cx="44577" cy="30385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396831" y="3211596"/>
              <a:ext cx="42291" cy="25146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3395117" y="3245220"/>
              <a:ext cx="43910" cy="29051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3370066" y="3245220"/>
              <a:ext cx="18860" cy="29051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3498844" y="3245220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3496558" y="3211596"/>
              <a:ext cx="15811" cy="25146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3412643" y="3051672"/>
              <a:ext cx="9906" cy="8572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3465125" y="3051672"/>
              <a:ext cx="9239" cy="8572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3439027" y="3051672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3405404" y="3087676"/>
              <a:ext cx="9620" cy="923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3472079" y="3087676"/>
              <a:ext cx="9620" cy="923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3439027" y="3087676"/>
              <a:ext cx="7239" cy="923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3399784" y="3123014"/>
              <a:ext cx="9620" cy="8572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3478365" y="3123014"/>
              <a:ext cx="8953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3439027" y="3123014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3394450" y="3165305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3483985" y="3165305"/>
              <a:ext cx="8572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3439027" y="3165305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3390545" y="3202929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487985" y="3202929"/>
              <a:ext cx="8572" cy="8572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3439027" y="3202929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388830" y="3236647"/>
              <a:ext cx="7906" cy="8572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490938" y="3236647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3439027" y="3236647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3387211" y="3274271"/>
              <a:ext cx="7239" cy="8572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3492557" y="3274271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3439027" y="3274271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3439027" y="3313228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3195854" y="2092028"/>
            <a:ext cx="492347" cy="492347"/>
            <a:chOff x="3195854" y="2092028"/>
            <a:chExt cx="492347" cy="492347"/>
          </a:xfrm>
        </p:grpSpPr>
        <p:sp>
          <p:nvSpPr>
            <p:cNvPr id="63" name="AutoShape 63"/>
            <p:cNvSpPr/>
            <p:nvPr/>
          </p:nvSpPr>
          <p:spPr>
            <a:xfrm rot="2700000">
              <a:off x="3195854" y="2092028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4" name="Group 64"/>
          <p:cNvGrpSpPr/>
          <p:nvPr/>
        </p:nvGrpSpPr>
        <p:grpSpPr>
          <a:xfrm>
            <a:off x="3543612" y="3414098"/>
            <a:ext cx="2139982" cy="2139982"/>
            <a:chOff x="3543612" y="3414098"/>
            <a:chExt cx="2139982" cy="2139982"/>
          </a:xfrm>
        </p:grpSpPr>
        <p:sp>
          <p:nvSpPr>
            <p:cNvPr id="65" name="Freeform 65"/>
            <p:cNvSpPr/>
            <p:nvPr/>
          </p:nvSpPr>
          <p:spPr>
            <a:xfrm rot="13500000">
              <a:off x="3543612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Freeform 66"/>
            <p:cNvSpPr/>
            <p:nvPr/>
          </p:nvSpPr>
          <p:spPr>
            <a:xfrm>
              <a:off x="4422579" y="4332117"/>
              <a:ext cx="414052" cy="29575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7" name="Group 67"/>
          <p:cNvGrpSpPr/>
          <p:nvPr/>
        </p:nvGrpSpPr>
        <p:grpSpPr>
          <a:xfrm>
            <a:off x="4948930" y="3611741"/>
            <a:ext cx="492347" cy="492347"/>
            <a:chOff x="4948930" y="3611741"/>
            <a:chExt cx="492347" cy="492347"/>
          </a:xfrm>
        </p:grpSpPr>
        <p:sp>
          <p:nvSpPr>
            <p:cNvPr id="68" name="AutoShape 68"/>
            <p:cNvSpPr/>
            <p:nvPr/>
          </p:nvSpPr>
          <p:spPr>
            <a:xfrm rot="2700000">
              <a:off x="4948930" y="3611741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9" name="AutoShape 69"/>
          <p:cNvSpPr/>
          <p:nvPr/>
        </p:nvSpPr>
        <p:spPr>
          <a:xfrm>
            <a:off x="1428725" y="3672826"/>
            <a:ext cx="599097" cy="3307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1100"/>
          </a:p>
        </p:txBody>
      </p:sp>
      <p:sp>
        <p:nvSpPr>
          <p:cNvPr id="70" name="AutoShape 70"/>
          <p:cNvSpPr/>
          <p:nvPr/>
        </p:nvSpPr>
        <p:spPr>
          <a:xfrm>
            <a:off x="3138709" y="2155516"/>
            <a:ext cx="599097" cy="2779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1100"/>
          </a:p>
        </p:txBody>
      </p:sp>
      <p:sp>
        <p:nvSpPr>
          <p:cNvPr id="71" name="AutoShape 71"/>
          <p:cNvSpPr/>
          <p:nvPr/>
        </p:nvSpPr>
        <p:spPr>
          <a:xfrm>
            <a:off x="4890841" y="3681858"/>
            <a:ext cx="599097" cy="248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1100"/>
          </a:p>
        </p:txBody>
      </p:sp>
      <p:grpSp>
        <p:nvGrpSpPr>
          <p:cNvPr id="72" name="Group 72"/>
          <p:cNvGrpSpPr/>
          <p:nvPr/>
        </p:nvGrpSpPr>
        <p:grpSpPr>
          <a:xfrm>
            <a:off x="6649402" y="2138986"/>
            <a:ext cx="587026" cy="585597"/>
            <a:chOff x="6649402" y="2138986"/>
            <a:chExt cx="587026" cy="585597"/>
          </a:xfrm>
        </p:grpSpPr>
        <p:sp>
          <p:nvSpPr>
            <p:cNvPr id="73" name="AutoShape 73"/>
            <p:cNvSpPr/>
            <p:nvPr/>
          </p:nvSpPr>
          <p:spPr>
            <a:xfrm>
              <a:off x="6649402" y="2138986"/>
              <a:ext cx="587026" cy="58559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6731888" y="2359775"/>
              <a:ext cx="409003" cy="12915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5" name="Group 75"/>
          <p:cNvGrpSpPr/>
          <p:nvPr/>
        </p:nvGrpSpPr>
        <p:grpSpPr>
          <a:xfrm>
            <a:off x="6649402" y="3402766"/>
            <a:ext cx="587026" cy="585597"/>
            <a:chOff x="6649402" y="3402766"/>
            <a:chExt cx="587026" cy="585597"/>
          </a:xfrm>
        </p:grpSpPr>
        <p:sp>
          <p:nvSpPr>
            <p:cNvPr id="76" name="AutoShape 76"/>
            <p:cNvSpPr/>
            <p:nvPr/>
          </p:nvSpPr>
          <p:spPr>
            <a:xfrm>
              <a:off x="6649402" y="3402766"/>
              <a:ext cx="587026" cy="585597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7" name="Group 77"/>
          <p:cNvGrpSpPr/>
          <p:nvPr/>
        </p:nvGrpSpPr>
        <p:grpSpPr>
          <a:xfrm>
            <a:off x="6833234" y="3535589"/>
            <a:ext cx="224504" cy="467677"/>
            <a:chOff x="6833234" y="3535589"/>
            <a:chExt cx="224504" cy="467677"/>
          </a:xfrm>
        </p:grpSpPr>
        <p:sp>
          <p:nvSpPr>
            <p:cNvPr id="78" name="Freeform 78"/>
            <p:cNvSpPr/>
            <p:nvPr/>
          </p:nvSpPr>
          <p:spPr>
            <a:xfrm>
              <a:off x="6833234" y="3604645"/>
              <a:ext cx="224504" cy="398621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Freeform 79"/>
            <p:cNvSpPr/>
            <p:nvPr/>
          </p:nvSpPr>
          <p:spPr>
            <a:xfrm>
              <a:off x="6950105" y="3664653"/>
              <a:ext cx="30290" cy="1695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6977919" y="3610551"/>
              <a:ext cx="10573" cy="22860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6950105" y="3639126"/>
              <a:ext cx="28289" cy="19717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Freeform 82"/>
            <p:cNvSpPr/>
            <p:nvPr/>
          </p:nvSpPr>
          <p:spPr>
            <a:xfrm>
              <a:off x="6981538" y="3639126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Freeform 83"/>
            <p:cNvSpPr/>
            <p:nvPr/>
          </p:nvSpPr>
          <p:spPr>
            <a:xfrm>
              <a:off x="6969155" y="3562164"/>
              <a:ext cx="7620" cy="18574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6974109" y="3587024"/>
              <a:ext cx="8477" cy="17717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6899909" y="3664653"/>
              <a:ext cx="12764" cy="1695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Freeform 86"/>
            <p:cNvSpPr/>
            <p:nvPr/>
          </p:nvSpPr>
          <p:spPr>
            <a:xfrm>
              <a:off x="6912196" y="3587024"/>
              <a:ext cx="10096" cy="17717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Freeform 87"/>
            <p:cNvSpPr/>
            <p:nvPr/>
          </p:nvSpPr>
          <p:spPr>
            <a:xfrm>
              <a:off x="6902576" y="3639126"/>
              <a:ext cx="12382" cy="19717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Freeform 88"/>
            <p:cNvSpPr/>
            <p:nvPr/>
          </p:nvSpPr>
          <p:spPr>
            <a:xfrm>
              <a:off x="6933532" y="3535589"/>
              <a:ext cx="11621" cy="20765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Freeform 89"/>
            <p:cNvSpPr/>
            <p:nvPr/>
          </p:nvSpPr>
          <p:spPr>
            <a:xfrm>
              <a:off x="6950105" y="3535589"/>
              <a:ext cx="12764" cy="20765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6927722" y="3553210"/>
              <a:ext cx="1524" cy="3143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6918483" y="3562164"/>
              <a:ext cx="8763" cy="18574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Freeform 92"/>
            <p:cNvSpPr/>
            <p:nvPr/>
          </p:nvSpPr>
          <p:spPr>
            <a:xfrm>
              <a:off x="6906862" y="3610551"/>
              <a:ext cx="11621" cy="22860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Freeform 93"/>
            <p:cNvSpPr/>
            <p:nvPr/>
          </p:nvSpPr>
          <p:spPr>
            <a:xfrm>
              <a:off x="6950105" y="3687418"/>
              <a:ext cx="31432" cy="19717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6920769" y="3610551"/>
              <a:ext cx="24479" cy="22860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6928770" y="3562164"/>
              <a:ext cx="16383" cy="18574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Freeform 96"/>
            <p:cNvSpPr/>
            <p:nvPr/>
          </p:nvSpPr>
          <p:spPr>
            <a:xfrm>
              <a:off x="6918006" y="3639126"/>
              <a:ext cx="27146" cy="19717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Freeform 97"/>
            <p:cNvSpPr/>
            <p:nvPr/>
          </p:nvSpPr>
          <p:spPr>
            <a:xfrm>
              <a:off x="6950105" y="3610551"/>
              <a:ext cx="25527" cy="22860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Freeform 98"/>
            <p:cNvSpPr/>
            <p:nvPr/>
          </p:nvSpPr>
          <p:spPr>
            <a:xfrm>
              <a:off x="6950105" y="3562164"/>
              <a:ext cx="17526" cy="18574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>
              <a:off x="6950105" y="3587024"/>
              <a:ext cx="21717" cy="17717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6924960" y="3587024"/>
              <a:ext cx="20193" cy="17717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6914863" y="3712945"/>
              <a:ext cx="30290" cy="20574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Freeform 102"/>
            <p:cNvSpPr/>
            <p:nvPr/>
          </p:nvSpPr>
          <p:spPr>
            <a:xfrm>
              <a:off x="6916482" y="3664653"/>
              <a:ext cx="28670" cy="1695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Freeform 103"/>
            <p:cNvSpPr/>
            <p:nvPr/>
          </p:nvSpPr>
          <p:spPr>
            <a:xfrm>
              <a:off x="6915340" y="3687418"/>
              <a:ext cx="29813" cy="19717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6898289" y="3687418"/>
              <a:ext cx="12764" cy="19717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6985729" y="3687418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Freeform 106"/>
            <p:cNvSpPr/>
            <p:nvPr/>
          </p:nvSpPr>
          <p:spPr>
            <a:xfrm>
              <a:off x="6984205" y="3664653"/>
              <a:ext cx="10763" cy="1695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Freeform 107"/>
            <p:cNvSpPr/>
            <p:nvPr/>
          </p:nvSpPr>
          <p:spPr>
            <a:xfrm>
              <a:off x="6927246" y="3556354"/>
              <a:ext cx="6763" cy="5810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Freeform 108"/>
            <p:cNvSpPr/>
            <p:nvPr/>
          </p:nvSpPr>
          <p:spPr>
            <a:xfrm>
              <a:off x="6962869" y="3556354"/>
              <a:ext cx="6287" cy="5810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>
              <a:off x="6945153" y="355635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6922293" y="3580738"/>
              <a:ext cx="6477" cy="6287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6967632" y="3580738"/>
              <a:ext cx="6477" cy="6287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AutoShape 112"/>
            <p:cNvSpPr/>
            <p:nvPr/>
          </p:nvSpPr>
          <p:spPr>
            <a:xfrm>
              <a:off x="6945153" y="3580738"/>
              <a:ext cx="4953" cy="6287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Freeform 113"/>
            <p:cNvSpPr/>
            <p:nvPr/>
          </p:nvSpPr>
          <p:spPr>
            <a:xfrm>
              <a:off x="6918483" y="3604645"/>
              <a:ext cx="6477" cy="5810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6971918" y="3604645"/>
              <a:ext cx="6096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>
              <a:off x="6945153" y="3604645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Freeform 116"/>
            <p:cNvSpPr/>
            <p:nvPr/>
          </p:nvSpPr>
          <p:spPr>
            <a:xfrm>
              <a:off x="6914863" y="3633316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Freeform 117"/>
            <p:cNvSpPr/>
            <p:nvPr/>
          </p:nvSpPr>
          <p:spPr>
            <a:xfrm>
              <a:off x="6975728" y="3633316"/>
              <a:ext cx="5810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>
              <a:off x="6945153" y="3633316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Freeform 119"/>
            <p:cNvSpPr/>
            <p:nvPr/>
          </p:nvSpPr>
          <p:spPr>
            <a:xfrm>
              <a:off x="6912196" y="3658843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6978395" y="3658843"/>
              <a:ext cx="5810" cy="5810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>
              <a:off x="6945153" y="3658843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Freeform 122"/>
            <p:cNvSpPr/>
            <p:nvPr/>
          </p:nvSpPr>
          <p:spPr>
            <a:xfrm>
              <a:off x="6911053" y="3681607"/>
              <a:ext cx="5429" cy="5810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3" name="Freeform 123"/>
            <p:cNvSpPr/>
            <p:nvPr/>
          </p:nvSpPr>
          <p:spPr>
            <a:xfrm>
              <a:off x="6980395" y="3681607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AutoShape 124"/>
            <p:cNvSpPr/>
            <p:nvPr/>
          </p:nvSpPr>
          <p:spPr>
            <a:xfrm>
              <a:off x="6945153" y="3681607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6910006" y="3707134"/>
              <a:ext cx="4953" cy="5810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6" name="Freeform 126"/>
            <p:cNvSpPr/>
            <p:nvPr/>
          </p:nvSpPr>
          <p:spPr>
            <a:xfrm>
              <a:off x="6981538" y="3707134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7" name="AutoShape 127"/>
            <p:cNvSpPr/>
            <p:nvPr/>
          </p:nvSpPr>
          <p:spPr>
            <a:xfrm>
              <a:off x="6945153" y="370713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>
              <a:off x="6945153" y="3733519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9" name="Group 129"/>
          <p:cNvGrpSpPr/>
          <p:nvPr/>
        </p:nvGrpSpPr>
        <p:grpSpPr>
          <a:xfrm>
            <a:off x="6649402" y="4666547"/>
            <a:ext cx="587026" cy="585502"/>
            <a:chOff x="6649402" y="4666547"/>
            <a:chExt cx="587026" cy="585502"/>
          </a:xfrm>
        </p:grpSpPr>
        <p:sp>
          <p:nvSpPr>
            <p:cNvPr id="130" name="AutoShape 130"/>
            <p:cNvSpPr/>
            <p:nvPr/>
          </p:nvSpPr>
          <p:spPr>
            <a:xfrm>
              <a:off x="6649402" y="4666547"/>
              <a:ext cx="587026" cy="585502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Freeform 131"/>
            <p:cNvSpPr/>
            <p:nvPr/>
          </p:nvSpPr>
          <p:spPr>
            <a:xfrm>
              <a:off x="6793896" y="4847236"/>
              <a:ext cx="301085" cy="21374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2" name="TextBox 132"/>
          <p:cNvSpPr txBox="1"/>
          <p:nvPr/>
        </p:nvSpPr>
        <p:spPr>
          <a:xfrm>
            <a:off x="7288006" y="2140272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收集市场信息，包括政策法规、技术进步、社会文化等方面的变化。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3" name="TextBox 133"/>
          <p:cNvSpPr txBox="1"/>
          <p:nvPr/>
        </p:nvSpPr>
        <p:spPr>
          <a:xfrm>
            <a:off x="7288006" y="3387809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分析竞争对手的战略布局、市场份额、产品特点等，以制定针对性策略。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4" name="TextBox 134"/>
          <p:cNvSpPr txBox="1"/>
          <p:nvPr/>
        </p:nvSpPr>
        <p:spPr>
          <a:xfrm>
            <a:off x="7288006" y="4658974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了解客户需求和购买行为，以及供应链上下游企业的合作情况。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35" name="Group 13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6" name="AutoShape 13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AutoShape 14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AutoShape 14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2" name="AutoShape 15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3" name="AutoShape 15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AutoShape 15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AutoShape 15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6" name="TextBox 15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分析市场环境与竞争态势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48133" y="4110503"/>
            <a:ext cx="2590565" cy="15624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3128212" y="4950826"/>
            <a:ext cx="710486" cy="718012"/>
          </a:xfrm>
          <a:custGeom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chemeClr val="lt1">
              <a:lumMod val="8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134233" y="3388358"/>
            <a:ext cx="2590566" cy="15624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014313" y="4232813"/>
            <a:ext cx="710486" cy="718013"/>
          </a:xfrm>
          <a:custGeom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chemeClr val="lt1">
              <a:lumMod val="8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6786" y="2677872"/>
            <a:ext cx="2592071" cy="1562468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886866" y="3510284"/>
            <a:ext cx="711991" cy="716507"/>
          </a:xfrm>
          <a:custGeom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chemeClr val="lt1">
              <a:lumMod val="8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901919" y="1624184"/>
            <a:ext cx="3200199" cy="2539899"/>
          </a:xfrm>
          <a:prstGeom prst="rightArrow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48133" y="4153549"/>
            <a:ext cx="1880079" cy="14763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根据企业战略目标，制定物流管理战略，明确物流管理的目标、原则和指导思想。</a:t>
            </a:r>
            <a:endParaRPr lang="en-US" sz="1350">
              <a:solidFill>
                <a:srgbClr val="FFFEFE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128212" y="3415808"/>
            <a:ext cx="1886101" cy="13811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设计物流网络布局，包括仓库选址、运输路线规划、配送中心设置等。</a:t>
            </a:r>
            <a:endParaRPr lang="en-US" sz="1350">
              <a:solidFill>
                <a:srgbClr val="FFFEFE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014313" y="2876331"/>
            <a:ext cx="1872553" cy="1165551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制定物流运作计划，包括采购、库存、运输、配送等环节的详细安排。</a:t>
            </a:r>
            <a:endParaRPr lang="en-US" sz="1350">
              <a:solidFill>
                <a:srgbClr val="FFFEFE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957710" y="2291084"/>
            <a:ext cx="1931664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优化物流资源配置，提高物流效率，降低物流成本。</a:t>
            </a:r>
            <a:endParaRPr lang="en-US" sz="1350">
              <a:solidFill>
                <a:schemeClr val="l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制定物流管理战略规划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03</a:t>
              </a:r>
              <a:endParaRPr lang="en-US" sz="4950" b="1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物流网络优化与布局</a:t>
            </a:r>
            <a:endParaRPr lang="en-US" sz="360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839" b="11839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物流网络结构</a:t>
            </a:r>
            <a:endParaRPr lang="en-US" sz="157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物流设施状况</a:t>
            </a:r>
            <a:endParaRPr lang="en-US" sz="1575" b="1">
              <a:solidFill>
                <a:schemeClr val="accent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物流运作效率</a:t>
            </a:r>
            <a:endParaRPr lang="en-US" sz="1575" b="1">
              <a:solidFill>
                <a:schemeClr val="accent3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分析现有物流网络的结构，包括节点、线路和连接方式等。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评估物流设施的数量、质量、布局和利用率等。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分析物流运作过程中的效率，包括运输、仓储、配送等环节的效率和成本。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物流网络现状分析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80%</a:t>
              </a:r>
              <a:endParaRPr lang="en-US" sz="18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80%</a:t>
              </a:r>
              <a:endParaRPr lang="en-US" sz="1800" b="1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100%</a:t>
              </a:r>
              <a:endParaRPr lang="en-US" sz="1800" b="1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物流网络优化方法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运用数学方法和计算机技术，建立物流网络优化模型，通过求解模型得出最优方案。</a:t>
            </a:r>
            <a:endParaRPr lang="en-US" sz="1350">
              <a:solidFill>
                <a:srgbClr val="FFFEFE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采用启发式搜索策略，在可行解空间中寻找近似最优解，适用于大规模、复杂物流网络优化问题。</a:t>
            </a:r>
            <a:endParaRPr lang="en-US" sz="1350">
              <a:solidFill>
                <a:srgbClr val="FFFEFE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运用仿真技术模拟物流网络的运作过程，通过调整参数和策略，寻找最优的网络配置方案。</a:t>
            </a:r>
            <a:endParaRPr lang="en-US" sz="1350">
              <a:solidFill>
                <a:srgbClr val="FFFEFE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数学建模法</a:t>
            </a:r>
            <a:endParaRPr lang="en-US" sz="1575" b="1">
              <a:solidFill>
                <a:srgbClr val="FFFEFE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启发式算法</a:t>
            </a:r>
            <a:endParaRPr lang="en-US" sz="1575" b="1">
              <a:solidFill>
                <a:srgbClr val="FFFEFE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仿真模拟法</a:t>
            </a:r>
            <a:endParaRPr lang="en-US" sz="1575" b="1">
              <a:solidFill>
                <a:srgbClr val="FFFEFE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节点选址</a:t>
            </a:r>
            <a:endParaRPr lang="en-US" sz="157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节点功能定位</a:t>
            </a:r>
            <a:endParaRPr lang="en-US" sz="1575" b="1">
              <a:solidFill>
                <a:schemeClr val="accent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节点规模设计</a:t>
            </a:r>
            <a:endParaRPr lang="en-US" sz="1575" b="1">
              <a:solidFill>
                <a:schemeClr val="accent4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节点间连接规划</a:t>
            </a:r>
            <a:endParaRPr lang="en-US" sz="1575" b="1">
              <a:solidFill>
                <a:schemeClr val="accent3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物流节点布局规划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根据物流需求、交通条件、土地成本等因素，选择合适的节点位置。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根据节点的地理位置、资源条件和市场需求等因素，确定节点的功能定位，如转运中心、配送中心等。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根据节点的功能定位和业务量预测，设计节点的规模，包括占地面积、设施设备配置等。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根据节点的布局和交通条件，规划节点间的连接方式和线路，确保物流运作的顺畅和高效。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04</a:t>
              </a:r>
              <a:endParaRPr lang="en-US" sz="4950" b="1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运输管理策略</a:t>
            </a:r>
            <a:endParaRPr lang="en-US" sz="360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https://d.book118.com/048124031033006032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2024-09-09T14:16:58.079</cp:lastPrinted>
  <dcterms:created xsi:type="dcterms:W3CDTF">2024-09-09T06:16:58Z</dcterms:created>
  <dcterms:modified xsi:type="dcterms:W3CDTF">2024-09-09T06:17:00Z</dcterms:modified>
</cp:coreProperties>
</file>