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00F9B5-9C31-4DE4-83E4-C865858980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039167-B060-4A99-977A-75D83B4F52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A0BC3A-2F20-43C4-A0EF-A33B8AC5E7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DC1535-2C40-46A2-AF57-D7440B2312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B7F243-F7A2-4265-A463-0AE623ED50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EA439C-1818-4E1C-852C-D7E50BA6CD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C8A5F0-8678-493C-B37D-BEBEEC1D17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A19023-B3A1-4993-B7A4-DD5493117C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D74D5F-AA9B-4493-8766-8128229094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D01320-022C-4160-A0CB-770EFBB730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BCBC6E-2089-49CA-A173-D16B7760A1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126070027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创新产品开发的有效策略和流程控制</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创新产品开发策略</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流程控制方法</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创新产品开发实践</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流程控制实践</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创新产品开发与流程控制的挑战与解决方案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08" r="16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塑造品牌形象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创新产品能够展示企业的技术实力和创新能力，提升品牌知名度和美誉度。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推动企业发展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创新产品是企业发展的重要驱动力，能够为企业带来新的增长点，提升市场竞争力。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满足市场需求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创新产品能够更好地满足消费者的需求，提升用户体验，从而赢得市场份额。</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创新产品开发的重要性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提高开发效率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通过流程控制，可以优化创新产品开发的流程，减少不必要的环节和浪费，提高开发效率。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降低开发风险</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流程控制可以确保创新产品开发过程中的各项活动按照既定的计划和标准进行，降低开发失败的风险。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提升产品质量</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流程控制可以确保创新产品开发过程中的各项活动符合质量要求，从而提升产品的质量水平。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流程控制对创新产品开发的影响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创新产品开发策略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精准定位</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根据市场调研结果，明确产品的目标用户群体和市场定位，确保产品符合市场需求。</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营销策略</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制定与产品相匹配的营销策略，包括产品推广、品牌建设、销售渠道等，确保产品在市场上获得良好的销售业绩。</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市场调研</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深入了解目标市场，包括市场规模、消费者需求、竞争对手情况等，为产品开发提供数据支持。</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市场导向策略</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通过研发新技术或改进现有技术，提高产品的技术含量和竞争力，满足消费者对高品质、高性能产品的需求。</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技术创新</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与行业领先的技术公司或研究机构建立合作关系，共同研发新技术或引进先进技术，提升产品的技术水平和市场竞争力。</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技术合作</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将科研成果或技术专利转化为实际产品，推动科技创新与产业发展的深度融合。</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技术转化</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技术导向策略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796" r="15796"/>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对竞争对手进行深入分析，包括其产品特点、市场份额、营销策略等，为制定有效的竞争策略提供依据。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竞争分析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通过开发具有独特功能、性能或外观的产品，与竞争对手形成差异化竞争，吸引消费者的关注和购买。</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差异化竞争</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通过优化生产流程、提高生产效率、降低采购成本等方式，降低产品成本，以更具竞争力的价格进入市场。</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成本领先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竞争导向策略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用户研究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深入了解目标用户的需求、使用习惯和期望，从用户角度出发进行产品开发。</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交互设计</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注重产品的交互设计，使产品更加易用、友好和人性化，提高用户体验满意度。</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持续迭代</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根据用户反馈和市场变化，不断优化产品功能和性能，实现产品的持续升级和改进。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用户体验导向策略</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流程控制方法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项目立项与团队组建</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明确项目目标、范围、时间和资源，组建跨职能团队。</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项目计划制定</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制定详细的项目计划，包括任务分解、资源分配、进度安排和风险管理等。</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项目执行与监控</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按照项目计划实施，监控项目进度、质量和成本等方面的变化，及时调整计划。</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项目收尾与评估</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完成项目目标后进行收尾工作，总结经验教训，评估项目成果。</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需求分析与产品愿景</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深入了解用户需求和市场趋势，制定产品愿景和规划。</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敏捷团队组建</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组建跨职能、自组织的敏捷团队，明确角色和职责。</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迭代计划制定</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制定短周期的迭代计划，包括需求分析、设计、开发和测试等。</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迭代执行与评审</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按照迭代计划实施，不断进行迭代优化和评审，确保产品质量和进度。</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敏捷开发流程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7561216" y="4243912"/>
            <a:ext cx="351668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a:off x="7176058" y="3006206"/>
            <a:ext cx="423509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957845" y="4275469"/>
            <a:ext cx="426165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232857" y="124218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初始版本开发</a:t>
            </a:r>
          </a:p>
        </p:txBody>
      </p:sp>
      <p:sp>
        <p:nvSpPr>
          <p:cNvPr id="6" name="TextBox 6"/>
          <p:cNvSpPr txBox="1"/>
          <p:nvPr/>
        </p:nvSpPr>
        <p:spPr>
          <a:xfrm>
            <a:off x="848117" y="179806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快速开发出产品的初始版本，满足基本功能需求。</a:t>
            </a:r>
          </a:p>
        </p:txBody>
      </p:sp>
      <p:cxnSp>
        <p:nvCxnSpPr>
          <p:cNvPr id="7" name="Connector 7"/>
          <p:cNvCxnSpPr/>
          <p:nvPr/>
        </p:nvCxnSpPr>
        <p:spPr>
          <a:xfrm>
            <a:off x="957845" y="3006206"/>
            <a:ext cx="3739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8" name="TextBox 8"/>
          <p:cNvSpPr txBox="1"/>
          <p:nvPr/>
        </p:nvSpPr>
        <p:spPr>
          <a:xfrm>
            <a:off x="7557448" y="124218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用户反馈收集</a:t>
            </a:r>
          </a:p>
        </p:txBody>
      </p:sp>
      <p:sp>
        <p:nvSpPr>
          <p:cNvPr id="9" name="TextBox 9"/>
          <p:cNvSpPr txBox="1"/>
          <p:nvPr/>
        </p:nvSpPr>
        <p:spPr>
          <a:xfrm>
            <a:off x="7557448" y="179806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通过用户测试、调研等方式收集用户反馈和需求。</a:t>
            </a:r>
          </a:p>
        </p:txBody>
      </p:sp>
      <p:sp>
        <p:nvSpPr>
          <p:cNvPr id="10" name="Freeform 10"/>
          <p:cNvSpPr/>
          <p:nvPr/>
        </p:nvSpPr>
        <p:spPr>
          <a:xfrm>
            <a:off x="4466824" y="2523538"/>
            <a:ext cx="905462" cy="905462"/>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20729" y="3207577"/>
            <a:ext cx="1665683" cy="1665683"/>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220648" y="2409031"/>
            <a:ext cx="1019969" cy="1019969"/>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682449" y="3207577"/>
            <a:ext cx="1283490" cy="128349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232857" y="452627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迭代改进</a:t>
            </a:r>
          </a:p>
        </p:txBody>
      </p:sp>
      <p:sp>
        <p:nvSpPr>
          <p:cNvPr id="15" name="TextBox 15"/>
          <p:cNvSpPr txBox="1"/>
          <p:nvPr/>
        </p:nvSpPr>
        <p:spPr>
          <a:xfrm>
            <a:off x="848117" y="508215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根据用户反馈和需求进行产品优化和改进，不断完善产品功能和性能。</a:t>
            </a:r>
          </a:p>
        </p:txBody>
      </p:sp>
      <p:sp>
        <p:nvSpPr>
          <p:cNvPr id="16" name="TextBox 16"/>
          <p:cNvSpPr txBox="1"/>
          <p:nvPr/>
        </p:nvSpPr>
        <p:spPr>
          <a:xfrm>
            <a:off x="7172066" y="451603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版本发布与更新</a:t>
            </a:r>
          </a:p>
        </p:txBody>
      </p:sp>
      <p:sp>
        <p:nvSpPr>
          <p:cNvPr id="17" name="TextBox 17"/>
          <p:cNvSpPr txBox="1"/>
          <p:nvPr/>
        </p:nvSpPr>
        <p:spPr>
          <a:xfrm>
            <a:off x="7172066" y="5071910"/>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经过多次迭代后发布产品，并持续进行版本更新和维护。</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迭代开发流程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5400000">
            <a:off x="4711026" y="2347396"/>
            <a:ext cx="1779543" cy="859971"/>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5400000" flipV="1">
            <a:off x="5684402" y="2347396"/>
            <a:ext cx="1779543" cy="859971"/>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5400000">
            <a:off x="4711026" y="4529840"/>
            <a:ext cx="1779543" cy="859971"/>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5400000" flipV="1">
            <a:off x="5684402" y="4529840"/>
            <a:ext cx="1779543" cy="859971"/>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495750" y="2577289"/>
            <a:ext cx="459786" cy="40018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4633" y="2609608"/>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539837" y="4784697"/>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304633" y="4786818"/>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40260" y="1887610"/>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改进方案制定</a:t>
            </a:r>
          </a:p>
        </p:txBody>
      </p:sp>
      <p:sp>
        <p:nvSpPr>
          <p:cNvPr id="11" name="TextBox 11"/>
          <p:cNvSpPr txBox="1"/>
          <p:nvPr/>
        </p:nvSpPr>
        <p:spPr>
          <a:xfrm>
            <a:off x="7224522" y="2426460"/>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针对问题制定改进方案，包括技术、流程和组织等方面的改进措施。</a:t>
            </a:r>
          </a:p>
        </p:txBody>
      </p:sp>
      <p:sp>
        <p:nvSpPr>
          <p:cNvPr id="12" name="TextBox 12"/>
          <p:cNvSpPr txBox="1"/>
          <p:nvPr/>
        </p:nvSpPr>
        <p:spPr>
          <a:xfrm>
            <a:off x="7224522" y="462649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将改进经验和方法纳入组织的知识库和流程中，推动持续改进和创新。</a:t>
            </a:r>
          </a:p>
        </p:txBody>
      </p:sp>
      <p:sp>
        <p:nvSpPr>
          <p:cNvPr id="13" name="TextBox 13"/>
          <p:cNvSpPr txBox="1"/>
          <p:nvPr/>
        </p:nvSpPr>
        <p:spPr>
          <a:xfrm>
            <a:off x="6840260" y="4070054"/>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持续改进</a:t>
            </a:r>
          </a:p>
        </p:txBody>
      </p:sp>
      <p:sp>
        <p:nvSpPr>
          <p:cNvPr id="14" name="TextBox 14"/>
          <p:cNvSpPr txBox="1"/>
          <p:nvPr/>
        </p:nvSpPr>
        <p:spPr>
          <a:xfrm>
            <a:off x="1176101" y="2444052"/>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收集产品使用过程中出现的问题和用户反馈，进行分析和归类。</a:t>
            </a:r>
          </a:p>
        </p:txBody>
      </p:sp>
      <p:sp>
        <p:nvSpPr>
          <p:cNvPr id="15" name="TextBox 15"/>
          <p:cNvSpPr txBox="1"/>
          <p:nvPr/>
        </p:nvSpPr>
        <p:spPr>
          <a:xfrm>
            <a:off x="791840" y="1887610"/>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问题收集与分析</a:t>
            </a:r>
          </a:p>
        </p:txBody>
      </p:sp>
      <p:sp>
        <p:nvSpPr>
          <p:cNvPr id="16" name="TextBox 16"/>
          <p:cNvSpPr txBox="1"/>
          <p:nvPr/>
        </p:nvSpPr>
        <p:spPr>
          <a:xfrm>
            <a:off x="1176101" y="462649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按照改进方案实施改进措施，并进行验证和效果评估。</a:t>
            </a:r>
          </a:p>
        </p:txBody>
      </p:sp>
      <p:sp>
        <p:nvSpPr>
          <p:cNvPr id="17" name="TextBox 17"/>
          <p:cNvSpPr txBox="1"/>
          <p:nvPr/>
        </p:nvSpPr>
        <p:spPr>
          <a:xfrm>
            <a:off x="791840" y="4070054"/>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改进实施与验证</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持续改进流程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https://d.book118.com/048126070027006026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2024-09-03T06:40:15.183</cp:lastPrinted>
  <dcterms:created xsi:type="dcterms:W3CDTF">2024-09-02T22:40:15Z</dcterms:created>
  <dcterms:modified xsi:type="dcterms:W3CDTF">2024-09-02T22:40:17Z</dcterms:modified>
</cp:coreProperties>
</file>