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34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04113-879D-460F-A81D-B5A56EAD9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8C9DC-DD89-42D3-AF3E-8CE946FE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16ECC-3203-4A79-8E2D-0D0DB9909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BB5B3-9CC2-4F9B-9BE6-3D999F77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D80E5-75AC-4F29-BB8E-41BA6BC3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120E3-7E8A-4B22-857E-22A5EC5A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93CDE-A6D7-45C4-A058-0D40CEEB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8C98E-D3DC-4F14-B54E-45E1AF05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425EE-64C3-4728-AAD3-3230756E6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F7AFF-498D-42DC-A8DC-6E1F15A5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7B60-DF7B-4F99-AAB4-457832D2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tags" Target="../tags/tag148.xml" /><Relationship Id="rId3" Type="http://schemas.openxmlformats.org/officeDocument/2006/relationships/tags" Target="../tags/tag122.xml" /><Relationship Id="rId30" Type="http://schemas.openxmlformats.org/officeDocument/2006/relationships/tags" Target="../tags/tag149.xml" /><Relationship Id="rId31" Type="http://schemas.openxmlformats.org/officeDocument/2006/relationships/tags" Target="../tags/tag150.xml" /><Relationship Id="rId32" Type="http://schemas.openxmlformats.org/officeDocument/2006/relationships/tags" Target="../tags/tag151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image" Target="../media/image7.png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2" Type="http://schemas.openxmlformats.org/officeDocument/2006/relationships/image" Target="../media/image5.png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image" Target="../media/image6.png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20" Type="http://schemas.openxmlformats.org/officeDocument/2006/relationships/tags" Target="../tags/tag299.xml" /><Relationship Id="rId21" Type="http://schemas.openxmlformats.org/officeDocument/2006/relationships/tags" Target="../tags/tag300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5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12" Type="http://schemas.openxmlformats.org/officeDocument/2006/relationships/tags" Target="../tags/tag342.xml" /><Relationship Id="rId13" Type="http://schemas.openxmlformats.org/officeDocument/2006/relationships/tags" Target="../tags/tag34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7075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小小采购员PPT课件</a:t>
            </a:r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0" y="2919876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429000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1" y="2919876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429000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课件封面</a:t>
            </a: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2" y="2919876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429000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目录页</a:t>
            </a: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4" y="2919876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429000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采购基础知识</a:t>
            </a: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843770" y="4878562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843915" y="5387975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小小采购员职责与能力</a:t>
            </a:r>
          </a:p>
        </p:txBody>
      </p:sp>
      <p:cxnSp>
        <p:nvCxnSpPr>
          <p:cNvPr id="3145761" name="直接连接符 51"/>
          <p:cNvCxnSpPr/>
          <p:nvPr>
            <p:custDataLst>
              <p:tags r:id="rId17"/>
            </p:custDataLst>
          </p:nvPr>
        </p:nvCxnSpPr>
        <p:spPr>
          <a:xfrm flipH="1">
            <a:off x="577570" y="487845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3655721" y="4878562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3655695" y="5387975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采购谈判技巧</a:t>
            </a:r>
          </a:p>
        </p:txBody>
      </p:sp>
      <p:cxnSp>
        <p:nvCxnSpPr>
          <p:cNvPr id="3145763" name="直接连接符 47"/>
          <p:cNvCxnSpPr/>
          <p:nvPr>
            <p:custDataLst>
              <p:tags r:id="rId20"/>
            </p:custDataLst>
          </p:nvPr>
        </p:nvCxnSpPr>
        <p:spPr>
          <a:xfrm flipH="1">
            <a:off x="3389521" y="487845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6467672" y="4878562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6467475" y="5387975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采购合同管理</a:t>
            </a:r>
          </a:p>
        </p:txBody>
      </p:sp>
      <p:cxnSp>
        <p:nvCxnSpPr>
          <p:cNvPr id="3145765" name="直接连接符 21"/>
          <p:cNvCxnSpPr/>
          <p:nvPr>
            <p:custDataLst>
              <p:tags r:id="rId23"/>
            </p:custDataLst>
          </p:nvPr>
        </p:nvCxnSpPr>
        <p:spPr>
          <a:xfrm flipH="1">
            <a:off x="6201472" y="487845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24"/>
            </p:custDataLst>
          </p:nvPr>
        </p:nvSpPr>
        <p:spPr>
          <a:xfrm>
            <a:off x="9279624" y="4878562"/>
            <a:ext cx="1351917" cy="43349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Eight.</a:t>
            </a:r>
          </a:p>
        </p:txBody>
      </p:sp>
      <p:sp>
        <p:nvSpPr>
          <p:cNvPr id="1048834" name="标题"/>
          <p:cNvSpPr txBox="1"/>
          <p:nvPr>
            <p:custDataLst>
              <p:tags r:id="rId25"/>
            </p:custDataLst>
          </p:nvPr>
        </p:nvSpPr>
        <p:spPr>
          <a:xfrm>
            <a:off x="9279890" y="5387975"/>
            <a:ext cx="2474595" cy="10382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采购风险控制与供应商管理</a:t>
            </a:r>
          </a:p>
        </p:txBody>
      </p:sp>
      <p:cxnSp>
        <p:nvCxnSpPr>
          <p:cNvPr id="3145767" name="直接连接符 11"/>
          <p:cNvCxnSpPr/>
          <p:nvPr>
            <p:custDataLst>
              <p:tags r:id="rId26"/>
            </p:custDataLst>
          </p:nvPr>
        </p:nvCxnSpPr>
        <p:spPr>
          <a:xfrm flipH="1">
            <a:off x="9013424" y="487845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1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课件封面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</a:t>
            </a:r>
          </a:p>
        </p:txBody>
      </p:sp>
      <p:sp>
        <p:nvSpPr>
          <p:cNvPr id="10489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小小采购员PPT课件</a:t>
            </a:r>
          </a:p>
        </p:txBody>
      </p:sp>
      <p:sp>
        <p:nvSpPr>
          <p:cNvPr id="10490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课程时间：XX年XX月XX日-XX年XX月XX日</a:t>
            </a:r>
          </a:p>
        </p:txBody>
      </p:sp>
      <p:sp>
        <p:nvSpPr>
          <p:cNvPr id="104902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课程对象：采购员、采购经理、采购助理等</a:t>
            </a:r>
          </a:p>
        </p:txBody>
      </p:sp>
      <p:sp>
        <p:nvSpPr>
          <p:cNvPr id="104902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课程名称：小小采购员</a:t>
            </a:r>
          </a:p>
        </p:txBody>
      </p:sp>
      <p:sp>
        <p:nvSpPr>
          <p:cNvPr id="104902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课程内容：采购流程、采购技巧、采购风险管理等</a:t>
            </a:r>
          </a:p>
        </p:txBody>
      </p:sp>
      <p:sp>
        <p:nvSpPr>
          <p:cNvPr id="104902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课程目标：培养采购员的基本技能和素质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作者信息</a:t>
            </a:r>
          </a:p>
        </p:txBody>
      </p:sp>
      <p:pic>
        <p:nvPicPr>
          <p:cNvPr id="2097191" name="图片 3" descr="未标题-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8400" y="1584554"/>
            <a:ext cx="4066940" cy="4570893"/>
          </a:xfrm>
          <a:prstGeom prst="rect">
            <a:avLst/>
          </a:prstGeom>
          <a:effectLst>
            <a:outerShdw blurRad="381000" dist="317500" dir="8100000" algn="tr" rotWithShape="0">
              <a:schemeClr val="accent1">
                <a:lumMod val="75000"/>
                <a:alpha val="20000"/>
              </a:schemeClr>
            </a:outerShdw>
          </a:effectLst>
        </p:spPr>
      </p:pic>
      <p:cxnSp>
        <p:nvCxnSpPr>
          <p:cNvPr id="3145807" name="直接连接符 14"/>
          <p:cNvCxnSpPr/>
          <p:nvPr>
            <p:custDataLst>
              <p:tags r:id="rId4"/>
            </p:custDataLst>
          </p:nvPr>
        </p:nvCxnSpPr>
        <p:spPr>
          <a:xfrm>
            <a:off x="1306633" y="3598007"/>
            <a:ext cx="2670475" cy="0"/>
          </a:xfrm>
          <a:prstGeom prst="line">
            <a:avLst/>
          </a:prstGeom>
          <a:ln w="12700">
            <a:gradFill>
              <a:gsLst>
                <a:gs pos="5000">
                  <a:srgbClr val="FFFFFF">
                    <a:alpha val="80000"/>
                  </a:srgbClr>
                </a:gs>
                <a:gs pos="100000">
                  <a:srgbClr val="FFFFFF">
                    <a:alpha val="0"/>
                  </a:srgbClr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1306633" y="3732237"/>
            <a:ext cx="2670475" cy="16449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rgbClr val="FFFFFF">
                    <a:alpha val="80000"/>
                  </a:srgbClr>
                </a:solidFill>
                <a:latin typeface="+mn-ea"/>
                <a:sym typeface="+mn-ea"/>
              </a:rPr>
              <a:t>点击此处添加你的正文内容</a:t>
            </a:r>
          </a:p>
        </p:txBody>
      </p:sp>
      <p:sp>
        <p:nvSpPr>
          <p:cNvPr id="1049072" name="标题"/>
          <p:cNvSpPr txBox="1"/>
          <p:nvPr>
            <p:custDataLst>
              <p:tags r:id="rId6"/>
            </p:custDataLst>
          </p:nvPr>
        </p:nvSpPr>
        <p:spPr>
          <a:xfrm>
            <a:off x="1306633" y="2199187"/>
            <a:ext cx="2670475" cy="129402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rgbClr val="FFFFFF"/>
                </a:solidFill>
                <a:latin typeface="+mj-ea"/>
                <a:ea typeface="+mj-ea"/>
                <a:sym typeface="+mn-ea"/>
              </a:rPr>
              <a:t>作者：张三</a:t>
            </a:r>
          </a:p>
        </p:txBody>
      </p:sp>
      <p:pic>
        <p:nvPicPr>
          <p:cNvPr id="2097193" name="图片 8" descr="未标题-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059530" y="1584554"/>
            <a:ext cx="4066940" cy="4570893"/>
          </a:xfrm>
          <a:prstGeom prst="rect">
            <a:avLst/>
          </a:prstGeom>
          <a:effectLst>
            <a:outerShdw blurRad="381000" dist="317500" dir="8100000" algn="tr" rotWithShape="0">
              <a:schemeClr val="accent2">
                <a:lumMod val="75000"/>
                <a:alpha val="20000"/>
              </a:schemeClr>
            </a:outerShdw>
          </a:effectLst>
        </p:spPr>
      </p:pic>
      <p:cxnSp>
        <p:nvCxnSpPr>
          <p:cNvPr id="3145809" name="直接连接符 20"/>
          <p:cNvCxnSpPr/>
          <p:nvPr>
            <p:custDataLst>
              <p:tags r:id="rId9"/>
            </p:custDataLst>
          </p:nvPr>
        </p:nvCxnSpPr>
        <p:spPr>
          <a:xfrm>
            <a:off x="4757763" y="3598007"/>
            <a:ext cx="2670475" cy="0"/>
          </a:xfrm>
          <a:prstGeom prst="line">
            <a:avLst/>
          </a:prstGeom>
          <a:ln w="12700">
            <a:gradFill>
              <a:gsLst>
                <a:gs pos="5000">
                  <a:srgbClr val="FFFFFF">
                    <a:alpha val="80000"/>
                  </a:srgbClr>
                </a:gs>
                <a:gs pos="100000">
                  <a:srgbClr val="FFFFFF">
                    <a:alpha val="0"/>
                  </a:srgbClr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4" name="正文"/>
          <p:cNvSpPr txBox="1"/>
          <p:nvPr>
            <p:custDataLst>
              <p:tags r:id="rId10"/>
            </p:custDataLst>
          </p:nvPr>
        </p:nvSpPr>
        <p:spPr>
          <a:xfrm>
            <a:off x="4757763" y="3732237"/>
            <a:ext cx="2670475" cy="16449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rgbClr val="FFFFFF">
                    <a:alpha val="80000"/>
                  </a:srgbClr>
                </a:solidFill>
                <a:latin typeface="+mn-ea"/>
                <a:sym typeface="+mn-ea"/>
              </a:rPr>
              <a:t>点击此处添加你的正文内容</a:t>
            </a:r>
          </a:p>
        </p:txBody>
      </p:sp>
      <p:sp>
        <p:nvSpPr>
          <p:cNvPr id="1049076" name="标题"/>
          <p:cNvSpPr txBox="1"/>
          <p:nvPr>
            <p:custDataLst>
              <p:tags r:id="rId11"/>
            </p:custDataLst>
          </p:nvPr>
        </p:nvSpPr>
        <p:spPr>
          <a:xfrm>
            <a:off x="4757763" y="2199187"/>
            <a:ext cx="2670475" cy="129402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rgbClr val="FFFFFF"/>
                </a:solidFill>
                <a:latin typeface="+mj-ea"/>
                <a:ea typeface="+mj-ea"/>
                <a:sym typeface="+mn-ea"/>
              </a:rPr>
              <a:t>职位：采购经理</a:t>
            </a:r>
          </a:p>
        </p:txBody>
      </p:sp>
      <p:pic>
        <p:nvPicPr>
          <p:cNvPr id="2097195" name="图片 9" descr="未标题-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510660" y="1584554"/>
            <a:ext cx="4066940" cy="4570893"/>
          </a:xfrm>
          <a:prstGeom prst="rect">
            <a:avLst/>
          </a:prstGeom>
          <a:effectLst>
            <a:outerShdw blurRad="381000" dist="317500" dir="8100000" algn="tr" rotWithShape="0">
              <a:schemeClr val="accent3">
                <a:lumMod val="75000"/>
                <a:alpha val="20000"/>
              </a:schemeClr>
            </a:outerShdw>
          </a:effectLst>
        </p:spPr>
      </p:pic>
      <p:cxnSp>
        <p:nvCxnSpPr>
          <p:cNvPr id="3145811" name="直接连接符 26"/>
          <p:cNvCxnSpPr/>
          <p:nvPr>
            <p:custDataLst>
              <p:tags r:id="rId14"/>
            </p:custDataLst>
          </p:nvPr>
        </p:nvCxnSpPr>
        <p:spPr>
          <a:xfrm>
            <a:off x="8208892" y="3598007"/>
            <a:ext cx="2670475" cy="0"/>
          </a:xfrm>
          <a:prstGeom prst="line">
            <a:avLst/>
          </a:prstGeom>
          <a:ln w="12700">
            <a:gradFill>
              <a:gsLst>
                <a:gs pos="5000">
                  <a:srgbClr val="FFFFFF">
                    <a:alpha val="80000"/>
                  </a:srgbClr>
                </a:gs>
                <a:gs pos="100000">
                  <a:srgbClr val="FFFFFF">
                    <a:alpha val="0"/>
                  </a:srgbClr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8" name="正文"/>
          <p:cNvSpPr txBox="1"/>
          <p:nvPr>
            <p:custDataLst>
              <p:tags r:id="rId15"/>
            </p:custDataLst>
          </p:nvPr>
        </p:nvSpPr>
        <p:spPr>
          <a:xfrm>
            <a:off x="8208892" y="3732237"/>
            <a:ext cx="2670475" cy="16449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rgbClr val="FFFFFF">
                    <a:alpha val="80000"/>
                  </a:srgbClr>
                </a:solidFill>
                <a:latin typeface="+mn-ea"/>
                <a:sym typeface="+mn-ea"/>
              </a:rPr>
              <a:t>*. 创作时间：2023年4月</a:t>
            </a:r>
          </a:p>
        </p:txBody>
      </p:sp>
      <p:sp>
        <p:nvSpPr>
          <p:cNvPr id="1049080" name="标题"/>
          <p:cNvSpPr txBox="1"/>
          <p:nvPr>
            <p:custDataLst>
              <p:tags r:id="rId16"/>
            </p:custDataLst>
          </p:nvPr>
        </p:nvSpPr>
        <p:spPr>
          <a:xfrm>
            <a:off x="8208892" y="2199187"/>
            <a:ext cx="2670475" cy="129402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rgbClr val="FFFFFF"/>
                </a:solidFill>
                <a:latin typeface="+mj-ea"/>
                <a:ea typeface="+mj-ea"/>
                <a:sym typeface="+mn-ea"/>
              </a:rPr>
              <a:t>联系方式：*** *. 创作时间：2023年4月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版权信息</a:t>
            </a:r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课件名称：小小采购员PPT课件</a:t>
            </a: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制作者：[您的姓名]</a:t>
            </a: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制作日期：[制作日期]</a:t>
            </a: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版权声明：未经许可，不得转载、复制或用于商业用途。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18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目录页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课件大纲</a:t>
            </a:r>
          </a:p>
        </p:txBody>
      </p:sp>
      <p:sp>
        <p:nvSpPr>
          <p:cNvPr id="1049258" name="矩形: 圆角 4"/>
          <p:cNvSpPr/>
          <p:nvPr>
            <p:custDataLst>
              <p:tags r:id="rId2"/>
            </p:custDataLst>
          </p:nvPr>
        </p:nvSpPr>
        <p:spPr>
          <a:xfrm>
            <a:off x="608400" y="3368974"/>
            <a:ext cx="1721929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"/>
            </p:custDataLst>
          </p:nvPr>
        </p:nvSpPr>
        <p:spPr>
          <a:xfrm>
            <a:off x="704983" y="3576755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课程介绍</a:t>
            </a:r>
          </a:p>
        </p:txBody>
      </p:sp>
      <p:sp>
        <p:nvSpPr>
          <p:cNvPr id="1049262" name="矩形: 圆角 4"/>
          <p:cNvSpPr/>
          <p:nvPr>
            <p:custDataLst>
              <p:tags r:id="rId4"/>
            </p:custDataLst>
          </p:nvPr>
        </p:nvSpPr>
        <p:spPr>
          <a:xfrm>
            <a:off x="9856892" y="3369609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5"/>
            </p:custDataLst>
          </p:nvPr>
        </p:nvSpPr>
        <p:spPr>
          <a:xfrm>
            <a:off x="9954110" y="3577390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总结与思考</a:t>
            </a:r>
          </a:p>
        </p:txBody>
      </p:sp>
      <p:sp>
        <p:nvSpPr>
          <p:cNvPr id="1049266" name="矩形: 圆角 4"/>
          <p:cNvSpPr/>
          <p:nvPr>
            <p:custDataLst>
              <p:tags r:id="rId6"/>
            </p:custDataLst>
          </p:nvPr>
        </p:nvSpPr>
        <p:spPr>
          <a:xfrm>
            <a:off x="8007193" y="337024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7"/>
            </p:custDataLst>
          </p:nvPr>
        </p:nvSpPr>
        <p:spPr>
          <a:xfrm>
            <a:off x="8085985" y="3578026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案例分析</a:t>
            </a:r>
          </a:p>
        </p:txBody>
      </p:sp>
      <p:sp>
        <p:nvSpPr>
          <p:cNvPr id="1049270" name="矩形: 圆角 4"/>
          <p:cNvSpPr/>
          <p:nvPr>
            <p:custDataLst>
              <p:tags r:id="rId8"/>
            </p:custDataLst>
          </p:nvPr>
        </p:nvSpPr>
        <p:spPr>
          <a:xfrm>
            <a:off x="6157495" y="3370880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9"/>
            </p:custDataLst>
          </p:nvPr>
        </p:nvSpPr>
        <p:spPr>
          <a:xfrm>
            <a:off x="6236922" y="3578661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采购技巧</a:t>
            </a:r>
          </a:p>
        </p:txBody>
      </p:sp>
      <p:sp>
        <p:nvSpPr>
          <p:cNvPr id="1049274" name="矩形: 圆角 4"/>
          <p:cNvSpPr/>
          <p:nvPr>
            <p:custDataLst>
              <p:tags r:id="rId10"/>
            </p:custDataLst>
          </p:nvPr>
        </p:nvSpPr>
        <p:spPr>
          <a:xfrm>
            <a:off x="4307797" y="337151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11"/>
            </p:custDataLst>
          </p:nvPr>
        </p:nvSpPr>
        <p:spPr>
          <a:xfrm>
            <a:off x="4387224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采购流程</a:t>
            </a:r>
          </a:p>
        </p:txBody>
      </p:sp>
      <p:sp>
        <p:nvSpPr>
          <p:cNvPr id="1049278" name="矩形: 圆角 4"/>
          <p:cNvSpPr/>
          <p:nvPr>
            <p:custDataLst>
              <p:tags r:id="rId12"/>
            </p:custDataLst>
          </p:nvPr>
        </p:nvSpPr>
        <p:spPr>
          <a:xfrm>
            <a:off x="2458098" y="3372151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13"/>
            </p:custDataLst>
          </p:nvPr>
        </p:nvSpPr>
        <p:spPr>
          <a:xfrm>
            <a:off x="2537525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采购员职责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</a:p>
        </p:txBody>
      </p:sp>
      <p:cxnSp>
        <p:nvCxnSpPr>
          <p:cNvPr id="3145825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27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2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采购助理</a:t>
            </a:r>
          </a:p>
        </p:txBody>
      </p:sp>
      <p:cxnSp>
        <p:nvCxnSpPr>
          <p:cNvPr id="3145829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企业高层管理人员</a:t>
            </a:r>
          </a:p>
        </p:txBody>
      </p:sp>
      <p:cxnSp>
        <p:nvCxnSpPr>
          <p:cNvPr id="3145831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6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对采购感兴趣的人士</a:t>
            </a:r>
          </a:p>
        </p:txBody>
      </p:sp>
      <p:sp>
        <p:nvSpPr>
          <p:cNvPr id="1049328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采购员</a:t>
            </a:r>
          </a:p>
        </p:txBody>
      </p:sp>
      <p:cxnSp>
        <p:nvCxnSpPr>
          <p:cNvPr id="31458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0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采购经理</a:t>
            </a:r>
          </a:p>
        </p:txBody>
      </p:sp>
      <p:cxnSp>
        <p:nvCxnSpPr>
          <p:cNvPr id="3145835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2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供应链管理专业学生</a:t>
            </a:r>
          </a:p>
        </p:txBody>
      </p:sp>
      <p:cxnSp>
        <p:nvCxnSpPr>
          <p:cNvPr id="3145837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4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采购部门负责人</a:t>
            </a:r>
          </a:p>
        </p:txBody>
      </p:sp>
      <p:sp>
        <p:nvSpPr>
          <p:cNvPr id="1049336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8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0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2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839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4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6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48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学习目标</a:t>
            </a:r>
          </a:p>
        </p:txBody>
      </p:sp>
      <p:sp>
        <p:nvSpPr>
          <p:cNvPr id="10493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了解采购员的职责和角色</a:t>
            </a:r>
          </a:p>
        </p:txBody>
      </p:sp>
      <p:sp>
        <p:nvSpPr>
          <p:cNvPr id="10493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掌握采购的基本流程和技巧</a:t>
            </a:r>
          </a:p>
        </p:txBody>
      </p:sp>
      <p:sp>
        <p:nvSpPr>
          <p:cNvPr id="10494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学会如何与供应商进行有效沟通</a:t>
            </a:r>
          </a:p>
        </p:txBody>
      </p:sp>
      <p:sp>
        <p:nvSpPr>
          <p:cNvPr id="10494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提高采购效率和质量，降低成本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45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采购基础知识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采购定义</a:t>
            </a:r>
          </a:p>
        </p:txBody>
      </p:sp>
      <p:sp>
        <p:nvSpPr>
          <p:cNvPr id="104952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采购是指企业为了满足生产经营需要，从外部购买原材料、设备、服务等资源的行为。</a:t>
            </a:r>
          </a:p>
        </p:txBody>
      </p:sp>
      <p:sp>
        <p:nvSpPr>
          <p:cNvPr id="104952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采购的目的是为了降低成本、提高效率、保证质量、满足需求。</a:t>
            </a:r>
          </a:p>
        </p:txBody>
      </p:sp>
      <p:sp>
        <p:nvSpPr>
          <p:cNvPr id="104953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采购可以分为直接采购和间接采购，直接采购是指企业直接从供应商处购买，间接采购是指企业通过第三方购买。</a:t>
            </a:r>
          </a:p>
        </p:txBody>
      </p:sp>
      <p:sp>
        <p:nvSpPr>
          <p:cNvPr id="104953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采购管理是指对企业的采购活动进行计划、组织、协调和控制，以实现采购目标。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采购类型</a:t>
            </a:r>
          </a:p>
        </p:txBody>
      </p:sp>
      <p:sp>
        <p:nvSpPr>
          <p:cNvPr id="104957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直接采购：直接从供应商处购买商品</a:t>
            </a:r>
          </a:p>
        </p:txBody>
      </p:sp>
      <p:sp>
        <p:nvSpPr>
          <p:cNvPr id="104958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间接采购：通过中间商或代理商购买商品</a:t>
            </a:r>
          </a:p>
        </p:txBody>
      </p:sp>
      <p:sp>
        <p:nvSpPr>
          <p:cNvPr id="104958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集中采购：多个部门或单位联合采购</a:t>
            </a:r>
          </a:p>
        </p:txBody>
      </p:sp>
      <p:sp>
        <p:nvSpPr>
          <p:cNvPr id="104959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分散采购：各部门或单位独立采购</a:t>
            </a:r>
          </a:p>
        </p:txBody>
      </p:sp>
      <p:sp>
        <p:nvSpPr>
          <p:cNvPr id="104959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紧急采购：紧急情况下的临时采购</a:t>
            </a:r>
          </a:p>
        </p:txBody>
      </p:sp>
      <p:sp>
        <p:nvSpPr>
          <p:cNvPr id="104960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长期采购：与供应商建立长期合作关系，定期采购商品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采购流程</a:t>
            </a:r>
          </a:p>
        </p:txBody>
      </p:sp>
      <p:cxnSp>
        <p:nvCxnSpPr>
          <p:cNvPr id="3145853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5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0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合同签订：与供应商签订采购合同，明确双方权利和义务</a:t>
            </a:r>
          </a:p>
        </p:txBody>
      </p:sp>
      <p:cxnSp>
        <p:nvCxnSpPr>
          <p:cNvPr id="314585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2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货物验收：接收货物，进行质量检查和数量核对</a:t>
            </a:r>
          </a:p>
        </p:txBody>
      </p:sp>
      <p:cxnSp>
        <p:nvCxnSpPr>
          <p:cNvPr id="3145859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售后服务：处理售后服务问题，确保采购物品的正常使用</a:t>
            </a:r>
          </a:p>
        </p:txBody>
      </p:sp>
      <p:sp>
        <p:nvSpPr>
          <p:cNvPr id="104965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需求分析：确定采购需求，制定采购计划</a:t>
            </a:r>
          </a:p>
        </p:txBody>
      </p:sp>
      <p:cxnSp>
        <p:nvCxnSpPr>
          <p:cNvPr id="3145861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8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供应商选择：寻找合适的供应商，进行询价和谈判</a:t>
            </a:r>
          </a:p>
        </p:txBody>
      </p:sp>
      <p:cxnSp>
        <p:nvCxnSpPr>
          <p:cNvPr id="3145863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0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付款结算：按照合同约定，进行付款和结算</a:t>
            </a:r>
          </a:p>
        </p:txBody>
      </p:sp>
      <p:cxnSp>
        <p:nvCxnSpPr>
          <p:cNvPr id="314586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2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订单下达：向供应商下达采购订单，明确交货时间、地点和数量</a:t>
            </a:r>
          </a:p>
        </p:txBody>
      </p:sp>
      <p:sp>
        <p:nvSpPr>
          <p:cNvPr id="1049664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66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68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7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867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72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7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7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采购方式</a:t>
            </a:r>
          </a:p>
        </p:txBody>
      </p:sp>
      <p:sp>
        <p:nvSpPr>
          <p:cNvPr id="104971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直接采购：直接从供应商处购买商品</a:t>
            </a:r>
          </a:p>
        </p:txBody>
      </p:sp>
      <p:sp>
        <p:nvSpPr>
          <p:cNvPr id="104972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间接采购：通过中间商或代理商购买商品</a:t>
            </a:r>
          </a:p>
        </p:txBody>
      </p:sp>
      <p:sp>
        <p:nvSpPr>
          <p:cNvPr id="104972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招标采购：通过公开招标方式选择供应商</a:t>
            </a:r>
          </a:p>
        </p:txBody>
      </p:sp>
      <p:sp>
        <p:nvSpPr>
          <p:cNvPr id="104972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议价采购：与供应商进行价格谈判，达成协议后购买商品</a:t>
            </a:r>
          </a:p>
        </p:txBody>
      </p:sp>
      <p:sp>
        <p:nvSpPr>
          <p:cNvPr id="104972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电子采购：通过网络平台进行采购，如电商平台、电子采购平台等</a:t>
            </a:r>
          </a:p>
        </p:txBody>
      </p:sp>
      <p:sp>
        <p:nvSpPr>
          <p:cNvPr id="104972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集中采购：多个部门或单位联合进行采购，以降低成本、提高效率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  <p:sp>
        <p:nvSpPr>
          <p:cNvPr id="104977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小小采购员职责与能力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岗位职责</a:t>
            </a:r>
          </a:p>
        </p:txBody>
      </p:sp>
      <p:sp>
        <p:nvSpPr>
          <p:cNvPr id="1049842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负责采购数据的统计和分析</a:t>
            </a:r>
          </a:p>
        </p:txBody>
      </p:sp>
      <p:sp>
        <p:nvSpPr>
          <p:cNvPr id="1049848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负责采购物品的入库和出库管理</a:t>
            </a:r>
          </a:p>
        </p:txBody>
      </p:sp>
      <p:sp>
        <p:nvSpPr>
          <p:cNvPr id="1049856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负责采购物品的质量控制和验收</a:t>
            </a:r>
          </a:p>
        </p:txBody>
      </p:sp>
      <p:sp>
        <p:nvSpPr>
          <p:cNvPr id="1049864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负责采购合同的签订和执行</a:t>
            </a:r>
          </a:p>
        </p:txBody>
      </p:sp>
      <p:sp>
        <p:nvSpPr>
          <p:cNvPr id="1049870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负责供应商的选择和管理</a:t>
            </a:r>
          </a:p>
        </p:txBody>
      </p:sp>
      <p:sp>
        <p:nvSpPr>
          <p:cNvPr id="1049876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负责采购计划的制定和执行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必备能力</a:t>
            </a:r>
          </a:p>
        </p:txBody>
      </p:sp>
      <p:sp>
        <p:nvSpPr>
          <p:cNvPr id="10499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沟通能力：与供应商、内部团队进行有效沟通</a:t>
            </a:r>
          </a:p>
        </p:txBody>
      </p:sp>
      <p:sp>
        <p:nvSpPr>
          <p:cNvPr id="10499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谈判能力：在采购过程中进行价格、质量等方面的谈判</a:t>
            </a:r>
          </a:p>
        </p:txBody>
      </p:sp>
      <p:sp>
        <p:nvSpPr>
          <p:cNvPr id="10499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风险管理能力：识别和评估采购过程中的风险，并采取措施进行管理</a:t>
            </a:r>
          </a:p>
        </p:txBody>
      </p:sp>
      <p:sp>
        <p:nvSpPr>
          <p:cNvPr id="10499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成本控制能力：在保证质量的前提下，降低采购成本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/>
        <p:cNvGrpSpPr/>
        <p:nvPr/>
      </p:nvGrpSpPr>
      <p:grpSpPr>
        <a:xfrm>
          <a:off x="0" y="0"/>
          <a:ext cx="0" cy="0"/>
        </a:xfrm>
      </p:grpSpPr>
      <p:sp>
        <p:nvSpPr>
          <p:cNvPr id="10499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职业素养</a:t>
            </a:r>
          </a:p>
        </p:txBody>
      </p:sp>
      <p:sp>
        <p:nvSpPr>
          <p:cNvPr id="10499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责任心：对采购工作认真负责，确保采购物品的质量和数量</a:t>
            </a:r>
          </a:p>
        </p:txBody>
      </p:sp>
      <p:sp>
        <p:nvSpPr>
          <p:cNvPr id="10499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沟通能力：与供应商、内部部门进行有效沟通，协调采购事宜</a:t>
            </a:r>
          </a:p>
        </p:txBody>
      </p:sp>
      <p:sp>
        <p:nvSpPr>
          <p:cNvPr id="10499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专业知识：了解采购流程、法律法规、市场行情等专业知识</a:t>
            </a:r>
          </a:p>
        </p:txBody>
      </p:sp>
      <p:sp>
        <p:nvSpPr>
          <p:cNvPr id="10500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风险意识：识别和防范采购过程中的风险，确保采购安全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/>
        <p:cNvGrpSpPr/>
        <p:nvPr/>
      </p:nvGrpSpPr>
      <p:grpSpPr>
        <a:xfrm>
          <a:off x="0" y="0"/>
          <a:ext cx="0" cy="0"/>
        </a:xfrm>
      </p:grpSpPr>
      <p:sp>
        <p:nvSpPr>
          <p:cNvPr id="10500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</a:p>
        </p:txBody>
      </p:sp>
      <p:sp>
        <p:nvSpPr>
          <p:cNvPr id="10500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理解需求：理解客户或供应商的需求，确保采购符合要求</a:t>
            </a:r>
          </a:p>
        </p:txBody>
      </p:sp>
      <p:sp>
        <p:nvSpPr>
          <p:cNvPr id="10500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谈判技巧：与供应商谈判价格、质量、交货时间等，争取最佳条件</a:t>
            </a:r>
          </a:p>
        </p:txBody>
      </p:sp>
      <p:sp>
        <p:nvSpPr>
          <p:cNvPr id="10500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沟通方式：通过电话、邮件、会议等方式与供应商保持沟通，确保信息传递准确</a:t>
            </a:r>
          </a:p>
        </p:txBody>
      </p:sp>
      <p:sp>
        <p:nvSpPr>
          <p:cNvPr id="10500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解决问题：处理采购过程中出现的问题，如质量问题、交货延迟等，确保采购顺利进行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49" name=""/>
        <p:cNvGrpSpPr/>
        <p:nvPr/>
      </p:nvGrpSpPr>
      <p:grpSpPr>
        <a:xfrm>
          <a:off x="0" y="0"/>
          <a:ext cx="0" cy="0"/>
        </a:xfrm>
      </p:grpSpPr>
      <p:sp>
        <p:nvSpPr>
          <p:cNvPr id="10500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Six</a:t>
            </a:r>
          </a:p>
        </p:txBody>
      </p:sp>
      <p:sp>
        <p:nvSpPr>
          <p:cNvPr id="10500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采购谈判技巧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/>
        <p:cNvGrpSpPr/>
        <p:nvPr/>
      </p:nvGrpSpPr>
      <p:grpSpPr>
        <a:xfrm>
          <a:off x="0" y="0"/>
          <a:ext cx="0" cy="0"/>
        </a:xfrm>
      </p:grpSpPr>
      <p:sp>
        <p:nvSpPr>
          <p:cNvPr id="1050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谈判准备</a:t>
            </a:r>
          </a:p>
        </p:txBody>
      </p:sp>
      <p:sp>
        <p:nvSpPr>
          <p:cNvPr id="10501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了解谈判对手：了解对方的需求、立场、谈判风格等</a:t>
            </a:r>
          </a:p>
        </p:txBody>
      </p:sp>
      <p:sp>
        <p:nvSpPr>
          <p:cNvPr id="10501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明确谈判目标：设定明确的谈判目标，并做好相应的准备</a:t>
            </a:r>
          </a:p>
        </p:txBody>
      </p:sp>
      <p:sp>
        <p:nvSpPr>
          <p:cNvPr id="10501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准备谈判资料：收集与谈判相关的资料，如市场行情、竞争对手信息等</a:t>
            </a:r>
          </a:p>
        </p:txBody>
      </p:sp>
      <p:sp>
        <p:nvSpPr>
          <p:cNvPr id="10501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制定谈判策略：根据谈判目标制定相应的谈判策略，如价格策略、时间策略等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https://d.book118.com/048127075126006022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8_1"/>
  <p:tag name="KSO_WM_UNIT_INDEX" val="1_8_1"/>
  <p:tag name="KSO_WM_UNIT_LAYERLEVEL" val="1_1_1"/>
  <p:tag name="KSO_WM_UNIT_PRESET_TEXT" val="Part Eight.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8*l_h_i*1_8_2"/>
  <p:tag name="KSO_WM_UNIT_INDEX" val="1_8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8"/>
  <p:tag name="KSO_WM_SLIDE_INDEX" val="8"/>
  <p:tag name="KSO_WM_SLIDE_ITEM_CNT" val="8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19607961177826},{&quot;brightness&quot;:0,&quot;colorType&quot;:1,&quot;foreColorIndex&quot;:5,&quot;pos&quot;:0.9999899864196777,&quot;transparency&quot;:0.20000000298023224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3_2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1,&quot;rgb&quot;:&quot;#ffffff&quot;,&quot;transparency&quot;:1},{&quot;brightness&quot;:0,&quot;colorType&quot;:2,&quot;pos&quot;:0.05000000074505806,&quot;rgb&quot;:&quot;#ffffff&quot;,&quot;transparency&quot;:0.20000000298023224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f*1_1_1"/>
  <p:tag name="KSO_WM_UNIT_INDEX" val="1_1_1"/>
  <p:tag name="KSO_WM_UNIT_LAYERLEVEL" val="1_1_1"/>
  <p:tag name="KSO_WM_UNIT_NOCLEAR" val="0"/>
  <p:tag name="KSO_WM_UNIT_PRESET_TEXT" val="点击此处添加你的正文内容"/>
  <p:tag name="KSO_WM_UNIT_SUBTYPE" val="a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.3019607961177826},{&quot;brightness&quot;:0,&quot;colorType&quot;:1,&quot;foreColorIndex&quot;:6,&quot;pos&quot;:0.9999899864196777,&quot;transparency&quot;:0.20000000298023224}],&quot;type&quot;:3},&quot;glow&quot;:{&quot;colorType&quot;:0},&quot;line&quot;:{&quot;type&quot;:0},&quot;shadow&quot;:{&quot;brightness&quot;:-0.25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0923_2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1,&quot;rgb&quot;:&quot;#ffffff&quot;,&quot;transparency&quot;:1},{&quot;brightness&quot;:0,&quot;colorType&quot;:2,&quot;pos&quot;:0.05000000074505806,&quot;rgb&quot;:&quot;#ffffff&quot;,&quot;transparency&quot;:0.20000000298023224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f*1_2_1"/>
  <p:tag name="KSO_WM_UNIT_INDEX" val="1_2_1"/>
  <p:tag name="KSO_WM_UNIT_LAYERLEVEL" val="1_1_1"/>
  <p:tag name="KSO_WM_UNIT_NOCLEAR" val="0"/>
  <p:tag name="KSO_WM_UNIT_PRESET_TEXT" val="点击此处添加你的正文内容"/>
  <p:tag name="KSO_WM_UNIT_SUBTYPE" val="a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7,&quot;pos&quot;:0,&quot;transparency&quot;:0.4000000059604645},{&quot;brightness&quot;:0,&quot;colorType&quot;:1,&quot;foreColorIndex&quot;:7,&quot;pos&quot;:0.9999899864196777,&quot;transparency&quot;:0.20000000298023224}],&quot;type&quot;:3},&quot;glow&quot;:{&quot;colorType&quot;:0},&quot;line&quot;:{&quot;type&quot;:0},&quot;shadow&quot;:{&quot;brightness&quot;:-0.25,&quot;colorType&quot;:1,&quot;foreColorIndex&quot;:7,&quot;transparency&quot;:0.80000001192092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0923_2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1,&quot;rgb&quot;:&quot;#ffffff&quot;,&quot;transparency&quot;:1},{&quot;brightness&quot;:0,&quot;colorType&quot;:2,&quot;pos&quot;:0.05000000074505806,&quot;rgb&quot;:&quot;#ffffff&quot;,&quot;transparency&quot;:0.20000000298023224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f*1_3_1"/>
  <p:tag name="KSO_WM_UNIT_INDEX" val="1_3_1"/>
  <p:tag name="KSO_WM_UNIT_LAYERLEVEL" val="1_1_1"/>
  <p:tag name="KSO_WM_UNIT_NOCLEAR" val="0"/>
  <p:tag name="KSO_WM_UNIT_PRESET_TEXT" val="点击此处添加你的正文内容"/>
  <p:tag name="KSO_WM_UNIT_SUBTYPE" val="a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76.8,&quot;width&quot;:827.25}"/>
  <p:tag name="KSO_WM_TAG_VERSION" val="3.0"/>
  <p:tag name="KSO_WM_TEMPLATE_CATEGORY" val="diagram"/>
  <p:tag name="KSO_WM_TEMPLATE_INDEX" val="20230923"/>
  <p:tag name="KSO_WM_UNIT_COMPATIBLE" val="0"/>
  <p:tag name="KSO_WM_UNIT_DIAGRAM_ISNUMVISUAL" val="0"/>
  <p:tag name="KSO_WM_UNIT_DIAGRAM_ISREFERUNIT" val="0"/>
  <p:tag name="KSO_WM_UNIT_HIGHLIGHT" val="0"/>
  <p:tag name="KSO_WM_UNIT_ID" val="diagram20230923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Six"/>
  <p:tag name="KSO_WM_UNIT_TYPE" val="e"/>
  <p:tag name="KSO_WM_UNIT_VALUE" val="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小小采购员PPT课件</vt:lpstr>
      <vt:lpstr>目录</vt:lpstr>
      <vt:lpstr>添加章节标题</vt:lpstr>
      <vt:lpstr>课件封面</vt:lpstr>
      <vt:lpstr>标题</vt:lpstr>
      <vt:lpstr>作者信息</vt:lpstr>
      <vt:lpstr>版权信息</vt:lpstr>
      <vt:lpstr>目录页</vt:lpstr>
      <vt:lpstr>课件大纲</vt:lpstr>
      <vt:lpstr>适用人群</vt:lpstr>
      <vt:lpstr>学习目标</vt:lpstr>
      <vt:lpstr>采购基础知识</vt:lpstr>
      <vt:lpstr>采购定义</vt:lpstr>
      <vt:lpstr>采购类型</vt:lpstr>
      <vt:lpstr>采购流程</vt:lpstr>
      <vt:lpstr>采购方式</vt:lpstr>
      <vt:lpstr>小小采购员职责与能力</vt:lpstr>
      <vt:lpstr>岗位职责</vt:lpstr>
      <vt:lpstr>必备能力</vt:lpstr>
      <vt:lpstr>职业素养</vt:lpstr>
      <vt:lpstr>沟通能力</vt:lpstr>
      <vt:lpstr>采购谈判技巧</vt:lpstr>
      <vt:lpstr>谈判准备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2024-08-29T02:30:07.100</cp:lastPrinted>
  <dcterms:created xsi:type="dcterms:W3CDTF">2024-08-28T18:30:07Z</dcterms:created>
  <dcterms:modified xsi:type="dcterms:W3CDTF">2024-08-28T18:30:09Z</dcterms:modified>
</cp:coreProperties>
</file>